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6" r:id="rId2"/>
    <p:sldId id="275" r:id="rId3"/>
    <p:sldId id="277" r:id="rId4"/>
    <p:sldId id="278" r:id="rId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83281"/>
  </p:normalViewPr>
  <p:slideViewPr>
    <p:cSldViewPr snapToGrid="0" snapToObjects="1">
      <p:cViewPr varScale="1">
        <p:scale>
          <a:sx n="114" d="100"/>
          <a:sy n="114" d="100"/>
        </p:scale>
        <p:origin x="1024" y="17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16686-2FA2-2140-9429-5549EB47CF85}"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E9F75-3FEB-E14D-B8F6-E09509AE61B6}" type="slidenum">
              <a:rPr lang="en-GB" smtClean="0"/>
              <a:t>‹#›</a:t>
            </a:fld>
            <a:endParaRPr lang="en-GB"/>
          </a:p>
        </p:txBody>
      </p:sp>
    </p:spTree>
    <p:extLst>
      <p:ext uri="{BB962C8B-B14F-4D97-AF65-F5344CB8AC3E}">
        <p14:creationId xmlns:p14="http://schemas.microsoft.com/office/powerpoint/2010/main" val="121396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14587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the messages on this slide, please refer to the corresponding video in part 1 of this sprint pack.</a:t>
            </a:r>
          </a:p>
        </p:txBody>
      </p:sp>
      <p:sp>
        <p:nvSpPr>
          <p:cNvPr id="4" name="Slide Number Placeholder 3"/>
          <p:cNvSpPr>
            <a:spLocks noGrp="1"/>
          </p:cNvSpPr>
          <p:nvPr>
            <p:ph type="sldNum" sz="quarter" idx="10"/>
          </p:nvPr>
        </p:nvSpPr>
        <p:spPr/>
        <p:txBody>
          <a:bodyPr/>
          <a:lstStyle/>
          <a:p>
            <a:fld id="{B32E9F75-3FEB-E14D-B8F6-E09509AE61B6}" type="slidenum">
              <a:rPr lang="en-GB" smtClean="0"/>
              <a:t>2</a:t>
            </a:fld>
            <a:endParaRPr lang="en-GB"/>
          </a:p>
        </p:txBody>
      </p:sp>
    </p:spTree>
    <p:extLst>
      <p:ext uri="{BB962C8B-B14F-4D97-AF65-F5344CB8AC3E}">
        <p14:creationId xmlns:p14="http://schemas.microsoft.com/office/powerpoint/2010/main" val="351518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the messages on this slide, please refer to the corresponding video in part 1 of this sprint pack.</a:t>
            </a:r>
          </a:p>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3</a:t>
            </a:fld>
            <a:endParaRPr lang="en-GB"/>
          </a:p>
        </p:txBody>
      </p:sp>
    </p:spTree>
    <p:extLst>
      <p:ext uri="{BB962C8B-B14F-4D97-AF65-F5344CB8AC3E}">
        <p14:creationId xmlns:p14="http://schemas.microsoft.com/office/powerpoint/2010/main" val="226733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the messages on this slide, please refer to the corresponding video in part 1 of this sprint pack.</a:t>
            </a:r>
          </a:p>
        </p:txBody>
      </p:sp>
      <p:sp>
        <p:nvSpPr>
          <p:cNvPr id="4" name="Slide Number Placeholder 3"/>
          <p:cNvSpPr>
            <a:spLocks noGrp="1"/>
          </p:cNvSpPr>
          <p:nvPr>
            <p:ph type="sldNum" sz="quarter" idx="10"/>
          </p:nvPr>
        </p:nvSpPr>
        <p:spPr/>
        <p:txBody>
          <a:bodyPr/>
          <a:lstStyle/>
          <a:p>
            <a:fld id="{B32E9F75-3FEB-E14D-B8F6-E09509AE61B6}" type="slidenum">
              <a:rPr lang="en-GB" smtClean="0"/>
              <a:t>4</a:t>
            </a:fld>
            <a:endParaRPr lang="en-GB"/>
          </a:p>
        </p:txBody>
      </p:sp>
    </p:spTree>
    <p:extLst>
      <p:ext uri="{BB962C8B-B14F-4D97-AF65-F5344CB8AC3E}">
        <p14:creationId xmlns:p14="http://schemas.microsoft.com/office/powerpoint/2010/main" val="241104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471096"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1: Why focus on the customer voice</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7792556" cy="1323439"/>
          </a:xfrm>
          <a:prstGeom prst="rect">
            <a:avLst/>
          </a:prstGeom>
          <a:noFill/>
        </p:spPr>
        <p:txBody>
          <a:bodyPr wrap="square" rtlCol="0">
            <a:spAutoFit/>
          </a:bodyPr>
          <a:lstStyle/>
          <a:p>
            <a:r>
              <a:rPr lang="en-GB" sz="4000" dirty="0">
                <a:latin typeface="Montserrat" panose="02000505000000020004" pitchFamily="2" charset="77"/>
              </a:rPr>
              <a:t>The top 3 reasons to focus on the </a:t>
            </a:r>
            <a:r>
              <a:rPr lang="en-GB" sz="4000">
                <a:latin typeface="Montserrat" panose="02000505000000020004" pitchFamily="2" charset="77"/>
              </a:rPr>
              <a:t>customer voice</a:t>
            </a:r>
            <a:endParaRPr lang="en-GB" sz="4000" dirty="0">
              <a:latin typeface="Montserrat" panose="02000505000000020004" pitchFamily="2" charset="77"/>
            </a:endParaRPr>
          </a:p>
        </p:txBody>
      </p:sp>
      <p:pic>
        <p:nvPicPr>
          <p:cNvPr id="9" name="Picture 8" descr="A person smiling for the camera&#10;&#10;Description automatically generated with medium confidence">
            <a:extLst>
              <a:ext uri="{FF2B5EF4-FFF2-40B4-BE49-F238E27FC236}">
                <a16:creationId xmlns:a16="http://schemas.microsoft.com/office/drawing/2014/main" id="{0AF17503-F077-D443-822E-E83129AF6658}"/>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57A93D0A-CA08-BF40-8532-7EA304C0F2CE}"/>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EB777A7B-3361-0F4A-AE7A-D1E64953B13C}"/>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B361A006-163B-9840-BAC9-8A155D371124}"/>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62801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77077B2-2EDD-3748-A987-8CAE13954AD7}"/>
              </a:ext>
            </a:extLst>
          </p:cNvPr>
          <p:cNvSpPr/>
          <p:nvPr/>
        </p:nvSpPr>
        <p:spPr>
          <a:xfrm>
            <a:off x="450166" y="3276912"/>
            <a:ext cx="8145194" cy="752923"/>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6683240"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Reason 1: the customer voice drives profit</a:t>
            </a:r>
          </a:p>
        </p:txBody>
      </p:sp>
      <p:pic>
        <p:nvPicPr>
          <p:cNvPr id="5" name="Picture 4">
            <a:extLst>
              <a:ext uri="{FF2B5EF4-FFF2-40B4-BE49-F238E27FC236}">
                <a16:creationId xmlns:a16="http://schemas.microsoft.com/office/drawing/2014/main" id="{F1ADFCDC-31E8-0648-AA09-0E3F4ED3CBE9}"/>
              </a:ext>
            </a:extLst>
          </p:cNvPr>
          <p:cNvPicPr>
            <a:picLocks noChangeAspect="1"/>
          </p:cNvPicPr>
          <p:nvPr/>
        </p:nvPicPr>
        <p:blipFill>
          <a:blip r:embed="rId4"/>
          <a:stretch>
            <a:fillRect/>
          </a:stretch>
        </p:blipFill>
        <p:spPr>
          <a:xfrm>
            <a:off x="642130" y="889463"/>
            <a:ext cx="2117249" cy="2018637"/>
          </a:xfrm>
          <a:prstGeom prst="rect">
            <a:avLst/>
          </a:prstGeom>
        </p:spPr>
      </p:pic>
      <p:pic>
        <p:nvPicPr>
          <p:cNvPr id="15" name="Picture 14">
            <a:extLst>
              <a:ext uri="{FF2B5EF4-FFF2-40B4-BE49-F238E27FC236}">
                <a16:creationId xmlns:a16="http://schemas.microsoft.com/office/drawing/2014/main" id="{18C211B4-AD82-9145-86B9-230A5E4E33A3}"/>
              </a:ext>
            </a:extLst>
          </p:cNvPr>
          <p:cNvPicPr>
            <a:picLocks noChangeAspect="1"/>
          </p:cNvPicPr>
          <p:nvPr/>
        </p:nvPicPr>
        <p:blipFill>
          <a:blip r:embed="rId5"/>
          <a:stretch>
            <a:fillRect/>
          </a:stretch>
        </p:blipFill>
        <p:spPr>
          <a:xfrm>
            <a:off x="6063555" y="889463"/>
            <a:ext cx="2111448" cy="2018637"/>
          </a:xfrm>
          <a:prstGeom prst="rect">
            <a:avLst/>
          </a:prstGeom>
        </p:spPr>
      </p:pic>
      <p:pic>
        <p:nvPicPr>
          <p:cNvPr id="17" name="Picture 16">
            <a:extLst>
              <a:ext uri="{FF2B5EF4-FFF2-40B4-BE49-F238E27FC236}">
                <a16:creationId xmlns:a16="http://schemas.microsoft.com/office/drawing/2014/main" id="{6BE669DD-E36B-2E42-8924-34763732C933}"/>
              </a:ext>
            </a:extLst>
          </p:cNvPr>
          <p:cNvPicPr>
            <a:picLocks noChangeAspect="1"/>
          </p:cNvPicPr>
          <p:nvPr/>
        </p:nvPicPr>
        <p:blipFill>
          <a:blip r:embed="rId6"/>
          <a:stretch>
            <a:fillRect/>
          </a:stretch>
        </p:blipFill>
        <p:spPr>
          <a:xfrm>
            <a:off x="3321202" y="889463"/>
            <a:ext cx="2123049" cy="2018637"/>
          </a:xfrm>
          <a:prstGeom prst="rect">
            <a:avLst/>
          </a:prstGeom>
        </p:spPr>
      </p:pic>
      <p:pic>
        <p:nvPicPr>
          <p:cNvPr id="18" name="Picture 17">
            <a:extLst>
              <a:ext uri="{FF2B5EF4-FFF2-40B4-BE49-F238E27FC236}">
                <a16:creationId xmlns:a16="http://schemas.microsoft.com/office/drawing/2014/main" id="{F63C5FDA-9B40-3A4D-9B2C-0C7EC6EAB87E}"/>
              </a:ext>
            </a:extLst>
          </p:cNvPr>
          <p:cNvPicPr>
            <a:picLocks/>
          </p:cNvPicPr>
          <p:nvPr/>
        </p:nvPicPr>
        <p:blipFill>
          <a:blip r:embed="rId7"/>
          <a:stretch>
            <a:fillRect/>
          </a:stretch>
        </p:blipFill>
        <p:spPr>
          <a:xfrm>
            <a:off x="1382619" y="2467815"/>
            <a:ext cx="636270" cy="636270"/>
          </a:xfrm>
          <a:prstGeom prst="rect">
            <a:avLst/>
          </a:prstGeom>
        </p:spPr>
      </p:pic>
      <p:pic>
        <p:nvPicPr>
          <p:cNvPr id="20" name="Picture 19">
            <a:extLst>
              <a:ext uri="{FF2B5EF4-FFF2-40B4-BE49-F238E27FC236}">
                <a16:creationId xmlns:a16="http://schemas.microsoft.com/office/drawing/2014/main" id="{31055DC7-D659-BD43-94B3-66DF60143176}"/>
              </a:ext>
            </a:extLst>
          </p:cNvPr>
          <p:cNvPicPr>
            <a:picLocks/>
          </p:cNvPicPr>
          <p:nvPr/>
        </p:nvPicPr>
        <p:blipFill>
          <a:blip r:embed="rId7"/>
          <a:stretch>
            <a:fillRect/>
          </a:stretch>
        </p:blipFill>
        <p:spPr>
          <a:xfrm>
            <a:off x="3746456" y="2444592"/>
            <a:ext cx="636270" cy="636270"/>
          </a:xfrm>
          <a:prstGeom prst="rect">
            <a:avLst/>
          </a:prstGeom>
        </p:spPr>
      </p:pic>
      <p:pic>
        <p:nvPicPr>
          <p:cNvPr id="21" name="Picture 20">
            <a:extLst>
              <a:ext uri="{FF2B5EF4-FFF2-40B4-BE49-F238E27FC236}">
                <a16:creationId xmlns:a16="http://schemas.microsoft.com/office/drawing/2014/main" id="{12069E3D-D583-3142-9BF0-C53C946E9A22}"/>
              </a:ext>
            </a:extLst>
          </p:cNvPr>
          <p:cNvPicPr>
            <a:picLocks/>
          </p:cNvPicPr>
          <p:nvPr/>
        </p:nvPicPr>
        <p:blipFill>
          <a:blip r:embed="rId7"/>
          <a:stretch>
            <a:fillRect/>
          </a:stretch>
        </p:blipFill>
        <p:spPr>
          <a:xfrm>
            <a:off x="4434878" y="2444592"/>
            <a:ext cx="636270" cy="636270"/>
          </a:xfrm>
          <a:prstGeom prst="rect">
            <a:avLst/>
          </a:prstGeom>
        </p:spPr>
      </p:pic>
      <p:pic>
        <p:nvPicPr>
          <p:cNvPr id="22" name="Picture 21">
            <a:extLst>
              <a:ext uri="{FF2B5EF4-FFF2-40B4-BE49-F238E27FC236}">
                <a16:creationId xmlns:a16="http://schemas.microsoft.com/office/drawing/2014/main" id="{08429521-9F42-D046-A865-CF5C10C5776C}"/>
              </a:ext>
            </a:extLst>
          </p:cNvPr>
          <p:cNvPicPr>
            <a:picLocks/>
          </p:cNvPicPr>
          <p:nvPr/>
        </p:nvPicPr>
        <p:blipFill>
          <a:blip r:embed="rId7"/>
          <a:stretch>
            <a:fillRect/>
          </a:stretch>
        </p:blipFill>
        <p:spPr>
          <a:xfrm>
            <a:off x="6110293" y="2444592"/>
            <a:ext cx="636270" cy="636270"/>
          </a:xfrm>
          <a:prstGeom prst="rect">
            <a:avLst/>
          </a:prstGeom>
        </p:spPr>
      </p:pic>
      <p:pic>
        <p:nvPicPr>
          <p:cNvPr id="23" name="Picture 22">
            <a:extLst>
              <a:ext uri="{FF2B5EF4-FFF2-40B4-BE49-F238E27FC236}">
                <a16:creationId xmlns:a16="http://schemas.microsoft.com/office/drawing/2014/main" id="{A8CB228D-B8B7-FB4E-B13C-273FC638067B}"/>
              </a:ext>
            </a:extLst>
          </p:cNvPr>
          <p:cNvPicPr>
            <a:picLocks/>
          </p:cNvPicPr>
          <p:nvPr/>
        </p:nvPicPr>
        <p:blipFill>
          <a:blip r:embed="rId7"/>
          <a:stretch>
            <a:fillRect/>
          </a:stretch>
        </p:blipFill>
        <p:spPr>
          <a:xfrm>
            <a:off x="6798715" y="2444592"/>
            <a:ext cx="636270" cy="636270"/>
          </a:xfrm>
          <a:prstGeom prst="rect">
            <a:avLst/>
          </a:prstGeom>
        </p:spPr>
      </p:pic>
      <p:pic>
        <p:nvPicPr>
          <p:cNvPr id="24" name="Picture 23">
            <a:extLst>
              <a:ext uri="{FF2B5EF4-FFF2-40B4-BE49-F238E27FC236}">
                <a16:creationId xmlns:a16="http://schemas.microsoft.com/office/drawing/2014/main" id="{CDAD81EC-70E9-0F46-97EA-CB3DDEBC94B4}"/>
              </a:ext>
            </a:extLst>
          </p:cNvPr>
          <p:cNvPicPr>
            <a:picLocks/>
          </p:cNvPicPr>
          <p:nvPr/>
        </p:nvPicPr>
        <p:blipFill>
          <a:blip r:embed="rId7"/>
          <a:stretch>
            <a:fillRect/>
          </a:stretch>
        </p:blipFill>
        <p:spPr>
          <a:xfrm>
            <a:off x="7499194" y="2444592"/>
            <a:ext cx="636270" cy="636270"/>
          </a:xfrm>
          <a:prstGeom prst="rect">
            <a:avLst/>
          </a:prstGeom>
        </p:spPr>
      </p:pic>
      <p:sp>
        <p:nvSpPr>
          <p:cNvPr id="19" name="TextBox 18">
            <a:extLst>
              <a:ext uri="{FF2B5EF4-FFF2-40B4-BE49-F238E27FC236}">
                <a16:creationId xmlns:a16="http://schemas.microsoft.com/office/drawing/2014/main" id="{7803AEED-0A1B-7340-9F14-F69E59633EB7}"/>
              </a:ext>
            </a:extLst>
          </p:cNvPr>
          <p:cNvSpPr txBox="1"/>
          <p:nvPr/>
        </p:nvSpPr>
        <p:spPr>
          <a:xfrm>
            <a:off x="513471" y="490720"/>
            <a:ext cx="7891904" cy="369332"/>
          </a:xfrm>
          <a:prstGeom prst="rect">
            <a:avLst/>
          </a:prstGeom>
          <a:noFill/>
        </p:spPr>
        <p:txBody>
          <a:bodyPr wrap="none" rtlCol="0">
            <a:spAutoFit/>
          </a:bodyPr>
          <a:lstStyle/>
          <a:p>
            <a:r>
              <a:rPr lang="en-GB" sz="1800" dirty="0">
                <a:latin typeface="Montserrat" panose="02000505000000020004" pitchFamily="2" charset="77"/>
              </a:rPr>
              <a:t>The happier customers become, the more profitable they become</a:t>
            </a:r>
          </a:p>
        </p:txBody>
      </p:sp>
      <p:sp>
        <p:nvSpPr>
          <p:cNvPr id="25" name="TextBox 24">
            <a:extLst>
              <a:ext uri="{FF2B5EF4-FFF2-40B4-BE49-F238E27FC236}">
                <a16:creationId xmlns:a16="http://schemas.microsoft.com/office/drawing/2014/main" id="{E24B989E-3A76-ED4A-91B5-EC1AD99C65E7}"/>
              </a:ext>
            </a:extLst>
          </p:cNvPr>
          <p:cNvSpPr txBox="1"/>
          <p:nvPr/>
        </p:nvSpPr>
        <p:spPr>
          <a:xfrm>
            <a:off x="513471" y="3426566"/>
            <a:ext cx="8058738" cy="523220"/>
          </a:xfrm>
          <a:prstGeom prst="rect">
            <a:avLst/>
          </a:prstGeom>
          <a:noFill/>
        </p:spPr>
        <p:txBody>
          <a:bodyPr wrap="square" rtlCol="0">
            <a:spAutoFit/>
          </a:bodyPr>
          <a:lstStyle/>
          <a:p>
            <a:r>
              <a:rPr lang="en-GB" sz="1400" dirty="0"/>
              <a:t>Customers that are so happy that they would actively recommend a business, buy more, more often, negotiate less, are easier to service and may also convince their friends/colleagues to become a customer.</a:t>
            </a:r>
          </a:p>
        </p:txBody>
      </p:sp>
    </p:spTree>
    <p:extLst>
      <p:ext uri="{BB962C8B-B14F-4D97-AF65-F5344CB8AC3E}">
        <p14:creationId xmlns:p14="http://schemas.microsoft.com/office/powerpoint/2010/main" val="23602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788228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Reason 2: the customer voice drives engagement</a:t>
            </a:r>
          </a:p>
        </p:txBody>
      </p:sp>
      <p:sp>
        <p:nvSpPr>
          <p:cNvPr id="5" name="TextBox 4">
            <a:extLst>
              <a:ext uri="{FF2B5EF4-FFF2-40B4-BE49-F238E27FC236}">
                <a16:creationId xmlns:a16="http://schemas.microsoft.com/office/drawing/2014/main" id="{6B8BCA36-C81A-7D42-BC1E-795A296B635F}"/>
              </a:ext>
            </a:extLst>
          </p:cNvPr>
          <p:cNvSpPr txBox="1"/>
          <p:nvPr/>
        </p:nvSpPr>
        <p:spPr>
          <a:xfrm>
            <a:off x="450166" y="530422"/>
            <a:ext cx="8242924" cy="523220"/>
          </a:xfrm>
          <a:prstGeom prst="rect">
            <a:avLst/>
          </a:prstGeom>
          <a:noFill/>
        </p:spPr>
        <p:txBody>
          <a:bodyPr wrap="square" rtlCol="0">
            <a:spAutoFit/>
          </a:bodyPr>
          <a:lstStyle/>
          <a:p>
            <a:r>
              <a:rPr lang="en-GB" sz="1400" b="1" dirty="0">
                <a:latin typeface="Montserrat" panose="02000505000000020004" pitchFamily="2" charset="77"/>
              </a:rPr>
              <a:t>The customer voice makes it easier for your people to empathise with the people they serve, as </a:t>
            </a:r>
            <a:r>
              <a:rPr lang="en-GB" sz="1400" b="1" i="1" dirty="0">
                <a:latin typeface="Montserrat" panose="02000505000000020004" pitchFamily="2" charset="77"/>
              </a:rPr>
              <a:t>humans. </a:t>
            </a:r>
            <a:r>
              <a:rPr lang="en-GB" sz="1400" b="1" dirty="0">
                <a:latin typeface="Montserrat" panose="02000505000000020004" pitchFamily="2" charset="77"/>
              </a:rPr>
              <a:t>This will increase their motivation and willingness to assist.</a:t>
            </a:r>
          </a:p>
        </p:txBody>
      </p:sp>
      <p:pic>
        <p:nvPicPr>
          <p:cNvPr id="2" name="Picture 1">
            <a:extLst>
              <a:ext uri="{FF2B5EF4-FFF2-40B4-BE49-F238E27FC236}">
                <a16:creationId xmlns:a16="http://schemas.microsoft.com/office/drawing/2014/main" id="{790F6F0B-1E13-A24C-AB7C-22DC8D690370}"/>
              </a:ext>
            </a:extLst>
          </p:cNvPr>
          <p:cNvPicPr>
            <a:picLocks/>
          </p:cNvPicPr>
          <p:nvPr/>
        </p:nvPicPr>
        <p:blipFill>
          <a:blip r:embed="rId4"/>
          <a:stretch>
            <a:fillRect/>
          </a:stretch>
        </p:blipFill>
        <p:spPr>
          <a:xfrm>
            <a:off x="3122528" y="1938332"/>
            <a:ext cx="729312" cy="729312"/>
          </a:xfrm>
          <a:prstGeom prst="rect">
            <a:avLst/>
          </a:prstGeom>
        </p:spPr>
      </p:pic>
      <p:pic>
        <p:nvPicPr>
          <p:cNvPr id="4" name="Picture 3">
            <a:extLst>
              <a:ext uri="{FF2B5EF4-FFF2-40B4-BE49-F238E27FC236}">
                <a16:creationId xmlns:a16="http://schemas.microsoft.com/office/drawing/2014/main" id="{6961BD6C-191F-414B-A8F3-69E6366B11FF}"/>
              </a:ext>
            </a:extLst>
          </p:cNvPr>
          <p:cNvPicPr>
            <a:picLocks/>
          </p:cNvPicPr>
          <p:nvPr/>
        </p:nvPicPr>
        <p:blipFill>
          <a:blip r:embed="rId5"/>
          <a:stretch>
            <a:fillRect/>
          </a:stretch>
        </p:blipFill>
        <p:spPr>
          <a:xfrm>
            <a:off x="7441689" y="1938185"/>
            <a:ext cx="715537" cy="715537"/>
          </a:xfrm>
          <a:prstGeom prst="rect">
            <a:avLst/>
          </a:prstGeom>
        </p:spPr>
      </p:pic>
      <p:sp>
        <p:nvSpPr>
          <p:cNvPr id="9" name="Right Arrow 8">
            <a:extLst>
              <a:ext uri="{FF2B5EF4-FFF2-40B4-BE49-F238E27FC236}">
                <a16:creationId xmlns:a16="http://schemas.microsoft.com/office/drawing/2014/main" id="{81255FF5-3143-9B4B-AEC7-36693EEEB277}"/>
              </a:ext>
            </a:extLst>
          </p:cNvPr>
          <p:cNvSpPr/>
          <p:nvPr/>
        </p:nvSpPr>
        <p:spPr>
          <a:xfrm>
            <a:off x="6539638" y="2134667"/>
            <a:ext cx="365760" cy="3802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E244790-8DAD-A841-AB94-72A89101B05C}"/>
              </a:ext>
            </a:extLst>
          </p:cNvPr>
          <p:cNvSpPr/>
          <p:nvPr/>
        </p:nvSpPr>
        <p:spPr>
          <a:xfrm>
            <a:off x="4751947" y="1249304"/>
            <a:ext cx="3941143" cy="27220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B578C42-5A00-F944-BDDC-BF8223063AF9}"/>
              </a:ext>
            </a:extLst>
          </p:cNvPr>
          <p:cNvSpPr/>
          <p:nvPr/>
        </p:nvSpPr>
        <p:spPr>
          <a:xfrm>
            <a:off x="514797" y="1256338"/>
            <a:ext cx="3941143" cy="27220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BB18FE0-845F-EB4D-AAAB-278E46C9C051}"/>
              </a:ext>
            </a:extLst>
          </p:cNvPr>
          <p:cNvSpPr txBox="1"/>
          <p:nvPr/>
        </p:nvSpPr>
        <p:spPr>
          <a:xfrm>
            <a:off x="6948617" y="2819698"/>
            <a:ext cx="1688946" cy="507831"/>
          </a:xfrm>
          <a:prstGeom prst="rect">
            <a:avLst/>
          </a:prstGeom>
          <a:noFill/>
        </p:spPr>
        <p:txBody>
          <a:bodyPr wrap="square" rtlCol="0">
            <a:spAutoFit/>
          </a:bodyPr>
          <a:lstStyle/>
          <a:p>
            <a:pPr algn="ctr"/>
            <a:r>
              <a:rPr lang="en-GB" b="1" dirty="0"/>
              <a:t>Empathy</a:t>
            </a:r>
          </a:p>
          <a:p>
            <a:pPr algn="ctr"/>
            <a:r>
              <a:rPr lang="en-GB" b="1" dirty="0"/>
              <a:t>Engagement</a:t>
            </a:r>
          </a:p>
        </p:txBody>
      </p:sp>
      <p:sp>
        <p:nvSpPr>
          <p:cNvPr id="14" name="TextBox 13">
            <a:extLst>
              <a:ext uri="{FF2B5EF4-FFF2-40B4-BE49-F238E27FC236}">
                <a16:creationId xmlns:a16="http://schemas.microsoft.com/office/drawing/2014/main" id="{28159746-9B92-AC44-B2E5-F3A42C76EECC}"/>
              </a:ext>
            </a:extLst>
          </p:cNvPr>
          <p:cNvSpPr txBox="1"/>
          <p:nvPr/>
        </p:nvSpPr>
        <p:spPr>
          <a:xfrm>
            <a:off x="2762629" y="2819699"/>
            <a:ext cx="1449110" cy="507831"/>
          </a:xfrm>
          <a:prstGeom prst="rect">
            <a:avLst/>
          </a:prstGeom>
          <a:noFill/>
        </p:spPr>
        <p:txBody>
          <a:bodyPr wrap="square" rtlCol="0">
            <a:spAutoFit/>
          </a:bodyPr>
          <a:lstStyle/>
          <a:p>
            <a:pPr algn="ctr"/>
            <a:r>
              <a:rPr lang="en-GB" b="1" dirty="0"/>
              <a:t>No empathy</a:t>
            </a:r>
          </a:p>
          <a:p>
            <a:pPr algn="ctr"/>
            <a:r>
              <a:rPr lang="en-GB" b="1" dirty="0"/>
              <a:t>Rational mindset</a:t>
            </a:r>
          </a:p>
        </p:txBody>
      </p:sp>
      <p:sp>
        <p:nvSpPr>
          <p:cNvPr id="15" name="TextBox 14">
            <a:extLst>
              <a:ext uri="{FF2B5EF4-FFF2-40B4-BE49-F238E27FC236}">
                <a16:creationId xmlns:a16="http://schemas.microsoft.com/office/drawing/2014/main" id="{9A6E2DBC-7598-CC40-9178-5B2FD0E35A11}"/>
              </a:ext>
            </a:extLst>
          </p:cNvPr>
          <p:cNvSpPr txBox="1"/>
          <p:nvPr/>
        </p:nvSpPr>
        <p:spPr>
          <a:xfrm>
            <a:off x="4999306" y="2819699"/>
            <a:ext cx="1570306" cy="507831"/>
          </a:xfrm>
          <a:prstGeom prst="rect">
            <a:avLst/>
          </a:prstGeom>
          <a:noFill/>
        </p:spPr>
        <p:txBody>
          <a:bodyPr wrap="square" rtlCol="0">
            <a:spAutoFit/>
          </a:bodyPr>
          <a:lstStyle/>
          <a:p>
            <a:pPr algn="ctr"/>
            <a:r>
              <a:rPr lang="en-GB" b="1" dirty="0"/>
              <a:t>Customer feedback &amp; real stories</a:t>
            </a:r>
          </a:p>
        </p:txBody>
      </p:sp>
      <p:sp>
        <p:nvSpPr>
          <p:cNvPr id="16" name="Right Arrow 15">
            <a:extLst>
              <a:ext uri="{FF2B5EF4-FFF2-40B4-BE49-F238E27FC236}">
                <a16:creationId xmlns:a16="http://schemas.microsoft.com/office/drawing/2014/main" id="{48001CFB-40E8-C34A-92E6-49850C11DA39}"/>
              </a:ext>
            </a:extLst>
          </p:cNvPr>
          <p:cNvSpPr/>
          <p:nvPr/>
        </p:nvSpPr>
        <p:spPr>
          <a:xfrm>
            <a:off x="2302488" y="2134667"/>
            <a:ext cx="365760" cy="3802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65A4B8D-B0F8-7244-9DD7-87B2BC5E68B8}"/>
              </a:ext>
            </a:extLst>
          </p:cNvPr>
          <p:cNvSpPr txBox="1"/>
          <p:nvPr/>
        </p:nvSpPr>
        <p:spPr>
          <a:xfrm>
            <a:off x="673070" y="2819699"/>
            <a:ext cx="1570306" cy="507831"/>
          </a:xfrm>
          <a:prstGeom prst="rect">
            <a:avLst/>
          </a:prstGeom>
          <a:noFill/>
        </p:spPr>
        <p:txBody>
          <a:bodyPr wrap="square" rtlCol="0">
            <a:spAutoFit/>
          </a:bodyPr>
          <a:lstStyle/>
          <a:p>
            <a:pPr algn="ctr"/>
            <a:r>
              <a:rPr lang="en-GB" b="1" dirty="0"/>
              <a:t>Abstract research and studies</a:t>
            </a:r>
          </a:p>
        </p:txBody>
      </p:sp>
      <p:pic>
        <p:nvPicPr>
          <p:cNvPr id="13" name="Picture 12">
            <a:extLst>
              <a:ext uri="{FF2B5EF4-FFF2-40B4-BE49-F238E27FC236}">
                <a16:creationId xmlns:a16="http://schemas.microsoft.com/office/drawing/2014/main" id="{EC5EC1A6-FDBD-E14E-BA33-44F44ED9F0F4}"/>
              </a:ext>
            </a:extLst>
          </p:cNvPr>
          <p:cNvPicPr>
            <a:picLocks/>
          </p:cNvPicPr>
          <p:nvPr/>
        </p:nvPicPr>
        <p:blipFill>
          <a:blip r:embed="rId6"/>
          <a:stretch>
            <a:fillRect/>
          </a:stretch>
        </p:blipFill>
        <p:spPr>
          <a:xfrm>
            <a:off x="5345871" y="1897640"/>
            <a:ext cx="810697" cy="810697"/>
          </a:xfrm>
          <a:prstGeom prst="rect">
            <a:avLst/>
          </a:prstGeom>
        </p:spPr>
      </p:pic>
      <p:pic>
        <p:nvPicPr>
          <p:cNvPr id="18" name="Picture 17">
            <a:extLst>
              <a:ext uri="{FF2B5EF4-FFF2-40B4-BE49-F238E27FC236}">
                <a16:creationId xmlns:a16="http://schemas.microsoft.com/office/drawing/2014/main" id="{1D4FE91F-4324-4F43-AFD2-746AEEE2F37F}"/>
              </a:ext>
            </a:extLst>
          </p:cNvPr>
          <p:cNvPicPr>
            <a:picLocks/>
          </p:cNvPicPr>
          <p:nvPr/>
        </p:nvPicPr>
        <p:blipFill>
          <a:blip r:embed="rId7"/>
          <a:stretch>
            <a:fillRect/>
          </a:stretch>
        </p:blipFill>
        <p:spPr>
          <a:xfrm>
            <a:off x="1073869" y="1949684"/>
            <a:ext cx="692541" cy="692541"/>
          </a:xfrm>
          <a:prstGeom prst="rect">
            <a:avLst/>
          </a:prstGeom>
        </p:spPr>
      </p:pic>
    </p:spTree>
    <p:extLst>
      <p:ext uri="{BB962C8B-B14F-4D97-AF65-F5344CB8AC3E}">
        <p14:creationId xmlns:p14="http://schemas.microsoft.com/office/powerpoint/2010/main" val="294766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486427-4A8E-3146-98DC-5DAD03322060}"/>
              </a:ext>
            </a:extLst>
          </p:cNvPr>
          <p:cNvSpPr/>
          <p:nvPr/>
        </p:nvSpPr>
        <p:spPr>
          <a:xfrm>
            <a:off x="514797" y="2872947"/>
            <a:ext cx="3941143" cy="10625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Rectangle 21">
            <a:extLst>
              <a:ext uri="{FF2B5EF4-FFF2-40B4-BE49-F238E27FC236}">
                <a16:creationId xmlns:a16="http://schemas.microsoft.com/office/drawing/2014/main" id="{CFFF2939-A8C0-3F49-A133-2D0421249E56}"/>
              </a:ext>
            </a:extLst>
          </p:cNvPr>
          <p:cNvSpPr/>
          <p:nvPr/>
        </p:nvSpPr>
        <p:spPr>
          <a:xfrm>
            <a:off x="4674457" y="2872946"/>
            <a:ext cx="3941143" cy="10625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709841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Reason 3: keep strategy in touch with reality</a:t>
            </a:r>
          </a:p>
        </p:txBody>
      </p:sp>
      <p:pic>
        <p:nvPicPr>
          <p:cNvPr id="7" name="Picture 6">
            <a:extLst>
              <a:ext uri="{FF2B5EF4-FFF2-40B4-BE49-F238E27FC236}">
                <a16:creationId xmlns:a16="http://schemas.microsoft.com/office/drawing/2014/main" id="{32F93130-E0AF-AB42-8511-860BDB0F7633}"/>
              </a:ext>
            </a:extLst>
          </p:cNvPr>
          <p:cNvPicPr>
            <a:picLocks/>
          </p:cNvPicPr>
          <p:nvPr/>
        </p:nvPicPr>
        <p:blipFill>
          <a:blip r:embed="rId4"/>
          <a:stretch>
            <a:fillRect/>
          </a:stretch>
        </p:blipFill>
        <p:spPr>
          <a:xfrm>
            <a:off x="2664198" y="1522274"/>
            <a:ext cx="625546" cy="574235"/>
          </a:xfrm>
          <a:prstGeom prst="rect">
            <a:avLst/>
          </a:prstGeom>
        </p:spPr>
      </p:pic>
      <p:sp>
        <p:nvSpPr>
          <p:cNvPr id="8" name="TextBox 7">
            <a:extLst>
              <a:ext uri="{FF2B5EF4-FFF2-40B4-BE49-F238E27FC236}">
                <a16:creationId xmlns:a16="http://schemas.microsoft.com/office/drawing/2014/main" id="{D8C50993-D63C-5F4C-9D7B-53AFB660966F}"/>
              </a:ext>
            </a:extLst>
          </p:cNvPr>
          <p:cNvSpPr txBox="1"/>
          <p:nvPr/>
        </p:nvSpPr>
        <p:spPr>
          <a:xfrm>
            <a:off x="1182248" y="1826251"/>
            <a:ext cx="1130181" cy="300082"/>
          </a:xfrm>
          <a:prstGeom prst="rect">
            <a:avLst/>
          </a:prstGeom>
          <a:noFill/>
        </p:spPr>
        <p:txBody>
          <a:bodyPr wrap="non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CUSTOMER</a:t>
            </a:r>
          </a:p>
        </p:txBody>
      </p:sp>
      <p:sp>
        <p:nvSpPr>
          <p:cNvPr id="10" name="TextBox 9">
            <a:extLst>
              <a:ext uri="{FF2B5EF4-FFF2-40B4-BE49-F238E27FC236}">
                <a16:creationId xmlns:a16="http://schemas.microsoft.com/office/drawing/2014/main" id="{639FC0F2-665F-9F45-9949-952343A009A8}"/>
              </a:ext>
            </a:extLst>
          </p:cNvPr>
          <p:cNvSpPr txBox="1"/>
          <p:nvPr/>
        </p:nvSpPr>
        <p:spPr>
          <a:xfrm>
            <a:off x="2461092" y="2216641"/>
            <a:ext cx="1031757" cy="300082"/>
          </a:xfrm>
          <a:prstGeom prst="rect">
            <a:avLst/>
          </a:prstGeom>
          <a:noFill/>
        </p:spPr>
        <p:txBody>
          <a:bodyPr wrap="non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STRATEGY</a:t>
            </a:r>
          </a:p>
        </p:txBody>
      </p:sp>
      <p:pic>
        <p:nvPicPr>
          <p:cNvPr id="11" name="Picture 10">
            <a:extLst>
              <a:ext uri="{FF2B5EF4-FFF2-40B4-BE49-F238E27FC236}">
                <a16:creationId xmlns:a16="http://schemas.microsoft.com/office/drawing/2014/main" id="{F0338BFE-EA40-3548-A1F8-BD85EDC0A554}"/>
              </a:ext>
            </a:extLst>
          </p:cNvPr>
          <p:cNvPicPr>
            <a:picLocks/>
          </p:cNvPicPr>
          <p:nvPr/>
        </p:nvPicPr>
        <p:blipFill>
          <a:blip r:embed="rId4"/>
          <a:stretch>
            <a:fillRect/>
          </a:stretch>
        </p:blipFill>
        <p:spPr>
          <a:xfrm flipH="1">
            <a:off x="6668405" y="1522274"/>
            <a:ext cx="625546" cy="574235"/>
          </a:xfrm>
          <a:prstGeom prst="rect">
            <a:avLst/>
          </a:prstGeom>
        </p:spPr>
      </p:pic>
      <p:pic>
        <p:nvPicPr>
          <p:cNvPr id="9" name="Picture 8">
            <a:extLst>
              <a:ext uri="{FF2B5EF4-FFF2-40B4-BE49-F238E27FC236}">
                <a16:creationId xmlns:a16="http://schemas.microsoft.com/office/drawing/2014/main" id="{9C384CE0-021E-4843-8558-96A6072126D4}"/>
              </a:ext>
            </a:extLst>
          </p:cNvPr>
          <p:cNvPicPr>
            <a:picLocks/>
          </p:cNvPicPr>
          <p:nvPr/>
        </p:nvPicPr>
        <p:blipFill>
          <a:blip r:embed="rId5"/>
          <a:stretch>
            <a:fillRect/>
          </a:stretch>
        </p:blipFill>
        <p:spPr>
          <a:xfrm>
            <a:off x="5562768" y="979894"/>
            <a:ext cx="796391" cy="796391"/>
          </a:xfrm>
          <a:prstGeom prst="rect">
            <a:avLst/>
          </a:prstGeom>
        </p:spPr>
      </p:pic>
      <p:pic>
        <p:nvPicPr>
          <p:cNvPr id="13" name="Picture 12">
            <a:extLst>
              <a:ext uri="{FF2B5EF4-FFF2-40B4-BE49-F238E27FC236}">
                <a16:creationId xmlns:a16="http://schemas.microsoft.com/office/drawing/2014/main" id="{30FCF3E9-9CBA-1C45-8F44-3832125759A2}"/>
              </a:ext>
            </a:extLst>
          </p:cNvPr>
          <p:cNvPicPr>
            <a:picLocks/>
          </p:cNvPicPr>
          <p:nvPr/>
        </p:nvPicPr>
        <p:blipFill>
          <a:blip r:embed="rId6"/>
          <a:stretch>
            <a:fillRect/>
          </a:stretch>
        </p:blipFill>
        <p:spPr>
          <a:xfrm>
            <a:off x="1398143" y="1010387"/>
            <a:ext cx="785964" cy="785964"/>
          </a:xfrm>
          <a:prstGeom prst="rect">
            <a:avLst/>
          </a:prstGeom>
        </p:spPr>
      </p:pic>
      <p:sp>
        <p:nvSpPr>
          <p:cNvPr id="15" name="TextBox 14">
            <a:extLst>
              <a:ext uri="{FF2B5EF4-FFF2-40B4-BE49-F238E27FC236}">
                <a16:creationId xmlns:a16="http://schemas.microsoft.com/office/drawing/2014/main" id="{AC506527-F93D-9F4F-9249-00E773252641}"/>
              </a:ext>
            </a:extLst>
          </p:cNvPr>
          <p:cNvSpPr txBox="1"/>
          <p:nvPr/>
        </p:nvSpPr>
        <p:spPr>
          <a:xfrm>
            <a:off x="5389561" y="1776285"/>
            <a:ext cx="1130181" cy="300082"/>
          </a:xfrm>
          <a:prstGeom prst="rect">
            <a:avLst/>
          </a:prstGeom>
          <a:noFill/>
        </p:spPr>
        <p:txBody>
          <a:bodyPr wrap="non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CUSTOMER</a:t>
            </a:r>
          </a:p>
        </p:txBody>
      </p:sp>
      <p:sp>
        <p:nvSpPr>
          <p:cNvPr id="16" name="TextBox 15">
            <a:extLst>
              <a:ext uri="{FF2B5EF4-FFF2-40B4-BE49-F238E27FC236}">
                <a16:creationId xmlns:a16="http://schemas.microsoft.com/office/drawing/2014/main" id="{75A4BA54-0C12-0C41-84E3-02D6474BE6AB}"/>
              </a:ext>
            </a:extLst>
          </p:cNvPr>
          <p:cNvSpPr txBox="1"/>
          <p:nvPr/>
        </p:nvSpPr>
        <p:spPr>
          <a:xfrm>
            <a:off x="6668405" y="2166675"/>
            <a:ext cx="1031757" cy="300082"/>
          </a:xfrm>
          <a:prstGeom prst="rect">
            <a:avLst/>
          </a:prstGeom>
          <a:noFill/>
        </p:spPr>
        <p:txBody>
          <a:bodyPr wrap="non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STRATEGY</a:t>
            </a:r>
          </a:p>
        </p:txBody>
      </p:sp>
      <p:sp>
        <p:nvSpPr>
          <p:cNvPr id="17" name="Rectangle 16">
            <a:extLst>
              <a:ext uri="{FF2B5EF4-FFF2-40B4-BE49-F238E27FC236}">
                <a16:creationId xmlns:a16="http://schemas.microsoft.com/office/drawing/2014/main" id="{0DCA63E0-EE5E-F44C-A8ED-0BB9FF98A2E3}"/>
              </a:ext>
            </a:extLst>
          </p:cNvPr>
          <p:cNvSpPr/>
          <p:nvPr/>
        </p:nvSpPr>
        <p:spPr>
          <a:xfrm>
            <a:off x="514797" y="550260"/>
            <a:ext cx="3941143" cy="33877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4A38F03-565E-974D-AA80-2408DBB1B726}"/>
              </a:ext>
            </a:extLst>
          </p:cNvPr>
          <p:cNvSpPr/>
          <p:nvPr/>
        </p:nvSpPr>
        <p:spPr>
          <a:xfrm>
            <a:off x="4674457" y="550259"/>
            <a:ext cx="3941143" cy="33877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8B50D24-E04A-2B4C-AF97-4DFD3B96BAD5}"/>
              </a:ext>
            </a:extLst>
          </p:cNvPr>
          <p:cNvSpPr txBox="1"/>
          <p:nvPr/>
        </p:nvSpPr>
        <p:spPr>
          <a:xfrm>
            <a:off x="643290" y="3062940"/>
            <a:ext cx="3635604" cy="738664"/>
          </a:xfrm>
          <a:prstGeom prst="rect">
            <a:avLst/>
          </a:prstGeom>
          <a:noFill/>
        </p:spPr>
        <p:txBody>
          <a:bodyPr wrap="square" rtlCol="0">
            <a:spAutoFit/>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Without a customer voice programme, the strategy can get  disconnected from the customer.</a:t>
            </a:r>
          </a:p>
        </p:txBody>
      </p:sp>
      <p:sp>
        <p:nvSpPr>
          <p:cNvPr id="20" name="TextBox 19">
            <a:extLst>
              <a:ext uri="{FF2B5EF4-FFF2-40B4-BE49-F238E27FC236}">
                <a16:creationId xmlns:a16="http://schemas.microsoft.com/office/drawing/2014/main" id="{E108437A-558A-0346-B06A-04B4445EE5FD}"/>
              </a:ext>
            </a:extLst>
          </p:cNvPr>
          <p:cNvSpPr txBox="1"/>
          <p:nvPr/>
        </p:nvSpPr>
        <p:spPr>
          <a:xfrm>
            <a:off x="4939128" y="3062940"/>
            <a:ext cx="3411799" cy="738664"/>
          </a:xfrm>
          <a:prstGeom prst="rect">
            <a:avLst/>
          </a:prstGeom>
          <a:noFill/>
        </p:spPr>
        <p:txBody>
          <a:bodyPr wrap="square" rtlCol="0">
            <a:spAutoFit/>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With a customer voice programme, the customer keeps the strategy focused where it matters.</a:t>
            </a:r>
          </a:p>
        </p:txBody>
      </p:sp>
    </p:spTree>
    <p:extLst>
      <p:ext uri="{BB962C8B-B14F-4D97-AF65-F5344CB8AC3E}">
        <p14:creationId xmlns:p14="http://schemas.microsoft.com/office/powerpoint/2010/main" val="1897604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90</TotalTime>
  <Words>612</Words>
  <Application>Microsoft Macintosh PowerPoint</Application>
  <PresentationFormat>On-screen Show (16:9)</PresentationFormat>
  <Paragraphs>53</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32</cp:revision>
  <dcterms:created xsi:type="dcterms:W3CDTF">2018-05-24T07:33:18Z</dcterms:created>
  <dcterms:modified xsi:type="dcterms:W3CDTF">2021-10-14T09:01:37Z</dcterms:modified>
</cp:coreProperties>
</file>