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76" r:id="rId2"/>
    <p:sldId id="340" r:id="rId3"/>
    <p:sldId id="345" r:id="rId4"/>
    <p:sldId id="289" r:id="rId5"/>
    <p:sldId id="353" r:id="rId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C12"/>
    <a:srgbClr val="E4EDFE"/>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3"/>
    <p:restoredTop sz="87224"/>
  </p:normalViewPr>
  <p:slideViewPr>
    <p:cSldViewPr snapToGrid="0" snapToObjects="1">
      <p:cViewPr varScale="1">
        <p:scale>
          <a:sx n="120" d="100"/>
          <a:sy n="120" d="100"/>
        </p:scale>
        <p:origin x="67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8E6D5-D6FB-9246-A868-6630AB496CD8}"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F5D86-3E7B-7B41-85E9-8EF0B9B9B0C1}" type="slidenum">
              <a:rPr lang="en-GB" smtClean="0"/>
              <a:t>‹#›</a:t>
            </a:fld>
            <a:endParaRPr lang="en-GB"/>
          </a:p>
        </p:txBody>
      </p:sp>
    </p:spTree>
    <p:extLst>
      <p:ext uri="{BB962C8B-B14F-4D97-AF65-F5344CB8AC3E}">
        <p14:creationId xmlns:p14="http://schemas.microsoft.com/office/powerpoint/2010/main" val="349886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50602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b="1" dirty="0"/>
          </a:p>
        </p:txBody>
      </p:sp>
      <p:sp>
        <p:nvSpPr>
          <p:cNvPr id="4" name="Slide Number Placeholder 3"/>
          <p:cNvSpPr>
            <a:spLocks noGrp="1"/>
          </p:cNvSpPr>
          <p:nvPr>
            <p:ph type="sldNum" sz="quarter" idx="10"/>
          </p:nvPr>
        </p:nvSpPr>
        <p:spPr/>
        <p:txBody>
          <a:bodyPr/>
          <a:lstStyle/>
          <a:p>
            <a:fld id="{442F5D86-3E7B-7B41-85E9-8EF0B9B9B0C1}" type="slidenum">
              <a:rPr lang="en-GB" smtClean="0"/>
              <a:t>2</a:t>
            </a:fld>
            <a:endParaRPr lang="en-GB"/>
          </a:p>
        </p:txBody>
      </p:sp>
    </p:spTree>
    <p:extLst>
      <p:ext uri="{BB962C8B-B14F-4D97-AF65-F5344CB8AC3E}">
        <p14:creationId xmlns:p14="http://schemas.microsoft.com/office/powerpoint/2010/main" val="115064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p:txBody>
      </p:sp>
      <p:sp>
        <p:nvSpPr>
          <p:cNvPr id="4" name="Slide Number Placeholder 3"/>
          <p:cNvSpPr>
            <a:spLocks noGrp="1"/>
          </p:cNvSpPr>
          <p:nvPr>
            <p:ph type="sldNum" sz="quarter" idx="10"/>
          </p:nvPr>
        </p:nvSpPr>
        <p:spPr/>
        <p:txBody>
          <a:bodyPr/>
          <a:lstStyle/>
          <a:p>
            <a:fld id="{442F5D86-3E7B-7B41-85E9-8EF0B9B9B0C1}" type="slidenum">
              <a:rPr lang="en-GB" smtClean="0"/>
              <a:t>3</a:t>
            </a:fld>
            <a:endParaRPr lang="en-GB"/>
          </a:p>
        </p:txBody>
      </p:sp>
    </p:spTree>
    <p:extLst>
      <p:ext uri="{BB962C8B-B14F-4D97-AF65-F5344CB8AC3E}">
        <p14:creationId xmlns:p14="http://schemas.microsoft.com/office/powerpoint/2010/main" val="262602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p:txBody>
      </p:sp>
      <p:sp>
        <p:nvSpPr>
          <p:cNvPr id="4" name="Slide Number Placeholder 3"/>
          <p:cNvSpPr>
            <a:spLocks noGrp="1"/>
          </p:cNvSpPr>
          <p:nvPr>
            <p:ph type="sldNum" sz="quarter" idx="10"/>
          </p:nvPr>
        </p:nvSpPr>
        <p:spPr/>
        <p:txBody>
          <a:bodyPr/>
          <a:lstStyle/>
          <a:p>
            <a:fld id="{442F5D86-3E7B-7B41-85E9-8EF0B9B9B0C1}" type="slidenum">
              <a:rPr lang="en-GB" smtClean="0"/>
              <a:t>4</a:t>
            </a:fld>
            <a:endParaRPr lang="en-GB"/>
          </a:p>
        </p:txBody>
      </p:sp>
    </p:spTree>
    <p:extLst>
      <p:ext uri="{BB962C8B-B14F-4D97-AF65-F5344CB8AC3E}">
        <p14:creationId xmlns:p14="http://schemas.microsoft.com/office/powerpoint/2010/main" val="79003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 better understanding of this slide, please refer to the video of this module.</a:t>
            </a:r>
          </a:p>
          <a:p>
            <a:endParaRPr lang="en-GB"/>
          </a:p>
        </p:txBody>
      </p:sp>
      <p:sp>
        <p:nvSpPr>
          <p:cNvPr id="4" name="Slide Number Placeholder 3"/>
          <p:cNvSpPr>
            <a:spLocks noGrp="1"/>
          </p:cNvSpPr>
          <p:nvPr>
            <p:ph type="sldNum" sz="quarter" idx="10"/>
          </p:nvPr>
        </p:nvSpPr>
        <p:spPr/>
        <p:txBody>
          <a:bodyPr/>
          <a:lstStyle/>
          <a:p>
            <a:fld id="{442F5D86-3E7B-7B41-85E9-8EF0B9B9B0C1}" type="slidenum">
              <a:rPr lang="en-GB" smtClean="0"/>
              <a:t>5</a:t>
            </a:fld>
            <a:endParaRPr lang="en-GB"/>
          </a:p>
        </p:txBody>
      </p:sp>
    </p:spTree>
    <p:extLst>
      <p:ext uri="{BB962C8B-B14F-4D97-AF65-F5344CB8AC3E}">
        <p14:creationId xmlns:p14="http://schemas.microsoft.com/office/powerpoint/2010/main" val="255958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427541"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2: The survey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7995939" cy="1446550"/>
          </a:xfrm>
          <a:prstGeom prst="rect">
            <a:avLst/>
          </a:prstGeom>
          <a:noFill/>
        </p:spPr>
        <p:txBody>
          <a:bodyPr wrap="square" rtlCol="0">
            <a:spAutoFit/>
          </a:bodyPr>
          <a:lstStyle/>
          <a:p>
            <a:r>
              <a:rPr lang="en-GB" sz="4400" dirty="0">
                <a:latin typeface="Montserrat" panose="02000505000000020004" pitchFamily="2" charset="77"/>
              </a:rPr>
              <a:t>Which additional questions </a:t>
            </a:r>
            <a:r>
              <a:rPr lang="en-GB" sz="4400">
                <a:latin typeface="Montserrat" panose="02000505000000020004" pitchFamily="2" charset="77"/>
              </a:rPr>
              <a:t>should you ask</a:t>
            </a:r>
            <a:r>
              <a:rPr lang="en-GB" sz="4400" dirty="0">
                <a:latin typeface="Montserrat" panose="02000505000000020004" pitchFamily="2" charset="77"/>
              </a:rPr>
              <a:t>?</a:t>
            </a:r>
          </a:p>
        </p:txBody>
      </p:sp>
      <p:pic>
        <p:nvPicPr>
          <p:cNvPr id="9" name="Picture 8" descr="A person smiling for the camera&#10;&#10;Description automatically generated with medium confidence">
            <a:extLst>
              <a:ext uri="{FF2B5EF4-FFF2-40B4-BE49-F238E27FC236}">
                <a16:creationId xmlns:a16="http://schemas.microsoft.com/office/drawing/2014/main" id="{446CED6E-A98E-5543-A182-FC6A30C944EE}"/>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4463C8B7-7798-DC42-857D-3FF75354DBF7}"/>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0A0034DB-979C-1E4B-8FC9-FA8332DE8111}"/>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2A374F47-C779-2D4D-BF6A-96FECF5C7739}"/>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52713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96376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Which additional questions should you ask?</a:t>
            </a:r>
          </a:p>
        </p:txBody>
      </p:sp>
      <p:grpSp>
        <p:nvGrpSpPr>
          <p:cNvPr id="15" name="Group 14">
            <a:extLst>
              <a:ext uri="{FF2B5EF4-FFF2-40B4-BE49-F238E27FC236}">
                <a16:creationId xmlns:a16="http://schemas.microsoft.com/office/drawing/2014/main" id="{4135B9CC-91AC-A64E-AE5D-FF8ED402BAF3}"/>
              </a:ext>
            </a:extLst>
          </p:cNvPr>
          <p:cNvGrpSpPr/>
          <p:nvPr/>
        </p:nvGrpSpPr>
        <p:grpSpPr>
          <a:xfrm>
            <a:off x="1921770" y="152845"/>
            <a:ext cx="1244251" cy="1780012"/>
            <a:chOff x="1921770" y="152845"/>
            <a:chExt cx="1244251" cy="1780012"/>
          </a:xfrm>
        </p:grpSpPr>
        <p:sp>
          <p:nvSpPr>
            <p:cNvPr id="2" name="TextBox 1">
              <a:extLst>
                <a:ext uri="{FF2B5EF4-FFF2-40B4-BE49-F238E27FC236}">
                  <a16:creationId xmlns:a16="http://schemas.microsoft.com/office/drawing/2014/main" id="{D25E197A-F78D-FF43-9DD5-F613F00688FE}"/>
                </a:ext>
              </a:extLst>
            </p:cNvPr>
            <p:cNvSpPr txBox="1"/>
            <p:nvPr/>
          </p:nvSpPr>
          <p:spPr>
            <a:xfrm>
              <a:off x="2037186" y="152845"/>
              <a:ext cx="1013419" cy="1446550"/>
            </a:xfrm>
            <a:prstGeom prst="rect">
              <a:avLst/>
            </a:prstGeom>
            <a:noFill/>
          </p:spPr>
          <p:txBody>
            <a:bodyPr wrap="none" rtlCol="0">
              <a:spAutoFit/>
            </a:bodyPr>
            <a:lstStyle/>
            <a:p>
              <a:r>
                <a:rPr lang="en-GB" sz="8800" dirty="0">
                  <a:latin typeface="Montserrat" panose="02000505000000020004" pitchFamily="2" charset="77"/>
                </a:rPr>
                <a:t>#</a:t>
              </a:r>
            </a:p>
          </p:txBody>
        </p:sp>
        <p:sp>
          <p:nvSpPr>
            <p:cNvPr id="7" name="TextBox 6">
              <a:extLst>
                <a:ext uri="{FF2B5EF4-FFF2-40B4-BE49-F238E27FC236}">
                  <a16:creationId xmlns:a16="http://schemas.microsoft.com/office/drawing/2014/main" id="{3EB8B421-F247-AF4D-8946-D3F4AFE79BED}"/>
                </a:ext>
              </a:extLst>
            </p:cNvPr>
            <p:cNvSpPr txBox="1"/>
            <p:nvPr/>
          </p:nvSpPr>
          <p:spPr>
            <a:xfrm>
              <a:off x="1921770" y="1632775"/>
              <a:ext cx="1244251" cy="300082"/>
            </a:xfrm>
            <a:prstGeom prst="rect">
              <a:avLst/>
            </a:prstGeom>
            <a:solidFill>
              <a:srgbClr val="00B0F0"/>
            </a:solidFill>
          </p:spPr>
          <p:txBody>
            <a:bodyPr wrap="none" rtlCol="0">
              <a:spAutoFit/>
            </a:bodyPr>
            <a:lstStyle/>
            <a:p>
              <a:r>
                <a:rPr lang="en-GB" dirty="0">
                  <a:solidFill>
                    <a:schemeClr val="bg1"/>
                  </a:solidFill>
                  <a:latin typeface="Montserrat" panose="02000505000000020004" pitchFamily="2" charset="77"/>
                </a:rPr>
                <a:t>QUESTIONS</a:t>
              </a:r>
            </a:p>
          </p:txBody>
        </p:sp>
      </p:grpSp>
      <p:grpSp>
        <p:nvGrpSpPr>
          <p:cNvPr id="16" name="Group 15">
            <a:extLst>
              <a:ext uri="{FF2B5EF4-FFF2-40B4-BE49-F238E27FC236}">
                <a16:creationId xmlns:a16="http://schemas.microsoft.com/office/drawing/2014/main" id="{E86CA4DC-41A2-EE48-80E3-E95982E4626E}"/>
              </a:ext>
            </a:extLst>
          </p:cNvPr>
          <p:cNvGrpSpPr/>
          <p:nvPr/>
        </p:nvGrpSpPr>
        <p:grpSpPr>
          <a:xfrm>
            <a:off x="4955081" y="152845"/>
            <a:ext cx="1406154" cy="1780012"/>
            <a:chOff x="4955081" y="152845"/>
            <a:chExt cx="1406154" cy="1780012"/>
          </a:xfrm>
        </p:grpSpPr>
        <p:sp>
          <p:nvSpPr>
            <p:cNvPr id="8" name="TextBox 7">
              <a:extLst>
                <a:ext uri="{FF2B5EF4-FFF2-40B4-BE49-F238E27FC236}">
                  <a16:creationId xmlns:a16="http://schemas.microsoft.com/office/drawing/2014/main" id="{C94D28C1-AF0E-484B-AB9F-47C438C083AD}"/>
                </a:ext>
              </a:extLst>
            </p:cNvPr>
            <p:cNvSpPr txBox="1"/>
            <p:nvPr/>
          </p:nvSpPr>
          <p:spPr>
            <a:xfrm>
              <a:off x="5122595" y="152845"/>
              <a:ext cx="1071127" cy="1446550"/>
            </a:xfrm>
            <a:prstGeom prst="rect">
              <a:avLst/>
            </a:prstGeom>
            <a:noFill/>
          </p:spPr>
          <p:txBody>
            <a:bodyPr wrap="none" rtlCol="0">
              <a:spAutoFit/>
            </a:bodyPr>
            <a:lstStyle/>
            <a:p>
              <a:r>
                <a:rPr lang="en-GB" sz="8800" dirty="0">
                  <a:latin typeface="Montserrat" panose="02000505000000020004" pitchFamily="2" charset="77"/>
                </a:rPr>
                <a:t>%</a:t>
              </a:r>
            </a:p>
          </p:txBody>
        </p:sp>
        <p:sp>
          <p:nvSpPr>
            <p:cNvPr id="9" name="TextBox 8">
              <a:extLst>
                <a:ext uri="{FF2B5EF4-FFF2-40B4-BE49-F238E27FC236}">
                  <a16:creationId xmlns:a16="http://schemas.microsoft.com/office/drawing/2014/main" id="{813AF12A-1765-1D41-8C57-14785676F3A9}"/>
                </a:ext>
              </a:extLst>
            </p:cNvPr>
            <p:cNvSpPr txBox="1"/>
            <p:nvPr/>
          </p:nvSpPr>
          <p:spPr>
            <a:xfrm>
              <a:off x="4955081" y="1632775"/>
              <a:ext cx="1406154" cy="300082"/>
            </a:xfrm>
            <a:prstGeom prst="rect">
              <a:avLst/>
            </a:prstGeom>
            <a:solidFill>
              <a:srgbClr val="00B0F0"/>
            </a:solidFill>
          </p:spPr>
          <p:txBody>
            <a:bodyPr wrap="none" rtlCol="0">
              <a:spAutoFit/>
            </a:bodyPr>
            <a:lstStyle/>
            <a:p>
              <a:r>
                <a:rPr lang="en-GB" dirty="0">
                  <a:solidFill>
                    <a:schemeClr val="bg1"/>
                  </a:solidFill>
                  <a:latin typeface="Montserrat" panose="02000505000000020004" pitchFamily="2" charset="77"/>
                </a:rPr>
                <a:t>COMPLETION</a:t>
              </a:r>
            </a:p>
          </p:txBody>
        </p:sp>
      </p:grpSp>
      <p:sp>
        <p:nvSpPr>
          <p:cNvPr id="4" name="Up Arrow 3">
            <a:extLst>
              <a:ext uri="{FF2B5EF4-FFF2-40B4-BE49-F238E27FC236}">
                <a16:creationId xmlns:a16="http://schemas.microsoft.com/office/drawing/2014/main" id="{599F6923-7C0A-4243-8BBB-A87DDEDB230D}"/>
              </a:ext>
            </a:extLst>
          </p:cNvPr>
          <p:cNvSpPr/>
          <p:nvPr/>
        </p:nvSpPr>
        <p:spPr>
          <a:xfrm>
            <a:off x="3166021" y="362166"/>
            <a:ext cx="683534" cy="1570691"/>
          </a:xfrm>
          <a:prstGeom prst="upArrow">
            <a:avLst/>
          </a:prstGeom>
          <a:solidFill>
            <a:srgbClr val="F3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a:extLst>
              <a:ext uri="{FF2B5EF4-FFF2-40B4-BE49-F238E27FC236}">
                <a16:creationId xmlns:a16="http://schemas.microsoft.com/office/drawing/2014/main" id="{EBC0D4A9-3FBF-7140-89DC-275D49344001}"/>
              </a:ext>
            </a:extLst>
          </p:cNvPr>
          <p:cNvSpPr/>
          <p:nvPr/>
        </p:nvSpPr>
        <p:spPr>
          <a:xfrm rot="10800000">
            <a:off x="6487808" y="362166"/>
            <a:ext cx="683534" cy="1570691"/>
          </a:xfrm>
          <a:prstGeom prst="upArrow">
            <a:avLst/>
          </a:prstGeom>
          <a:solidFill>
            <a:srgbClr val="F3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4E62BAA0-6460-9F40-8A80-E6C76F5F3A31}"/>
              </a:ext>
            </a:extLst>
          </p:cNvPr>
          <p:cNvGrpSpPr/>
          <p:nvPr/>
        </p:nvGrpSpPr>
        <p:grpSpPr>
          <a:xfrm>
            <a:off x="0" y="2170853"/>
            <a:ext cx="9144000" cy="2170853"/>
            <a:chOff x="0" y="2170853"/>
            <a:chExt cx="9144000" cy="2170853"/>
          </a:xfrm>
        </p:grpSpPr>
        <p:sp>
          <p:nvSpPr>
            <p:cNvPr id="17" name="Rectangle 16">
              <a:extLst>
                <a:ext uri="{FF2B5EF4-FFF2-40B4-BE49-F238E27FC236}">
                  <a16:creationId xmlns:a16="http://schemas.microsoft.com/office/drawing/2014/main" id="{7BBEF604-B2B7-B940-9286-D27CD515FE66}"/>
                </a:ext>
              </a:extLst>
            </p:cNvPr>
            <p:cNvSpPr/>
            <p:nvPr/>
          </p:nvSpPr>
          <p:spPr>
            <a:xfrm>
              <a:off x="0" y="2170853"/>
              <a:ext cx="9144000" cy="2170853"/>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FD0E27EB-6AE7-6D47-B5F8-D646C18609A1}"/>
                </a:ext>
              </a:extLst>
            </p:cNvPr>
            <p:cNvGrpSpPr/>
            <p:nvPr/>
          </p:nvGrpSpPr>
          <p:grpSpPr>
            <a:xfrm>
              <a:off x="2224129" y="2610663"/>
              <a:ext cx="1185606" cy="1185606"/>
              <a:chOff x="2273211" y="2616131"/>
              <a:chExt cx="1185606" cy="1185606"/>
            </a:xfrm>
          </p:grpSpPr>
          <p:sp>
            <p:nvSpPr>
              <p:cNvPr id="11" name="Oval 10">
                <a:extLst>
                  <a:ext uri="{FF2B5EF4-FFF2-40B4-BE49-F238E27FC236}">
                    <a16:creationId xmlns:a16="http://schemas.microsoft.com/office/drawing/2014/main" id="{76EEA82F-BD9F-224B-9490-8814209F09C5}"/>
                  </a:ext>
                </a:extLst>
              </p:cNvPr>
              <p:cNvSpPr/>
              <p:nvPr/>
            </p:nvSpPr>
            <p:spPr>
              <a:xfrm>
                <a:off x="2273211" y="2616131"/>
                <a:ext cx="1185606" cy="11856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E7D5C00-60F5-654D-8604-B1BB16B95243}"/>
                  </a:ext>
                </a:extLst>
              </p:cNvPr>
              <p:cNvSpPr txBox="1"/>
              <p:nvPr/>
            </p:nvSpPr>
            <p:spPr>
              <a:xfrm>
                <a:off x="2361639" y="2692878"/>
                <a:ext cx="915635" cy="1015663"/>
              </a:xfrm>
              <a:prstGeom prst="rect">
                <a:avLst/>
              </a:prstGeom>
              <a:noFill/>
            </p:spPr>
            <p:txBody>
              <a:bodyPr wrap="none" rtlCol="0">
                <a:spAutoFit/>
              </a:bodyPr>
              <a:lstStyle/>
              <a:p>
                <a:r>
                  <a:rPr lang="en-GB" sz="6000" dirty="0">
                    <a:solidFill>
                      <a:schemeClr val="bg1"/>
                    </a:solidFill>
                    <a:latin typeface="Montserrat" panose="02000505000000020004" pitchFamily="2" charset="77"/>
                  </a:rPr>
                  <a:t>+1</a:t>
                </a:r>
              </a:p>
            </p:txBody>
          </p:sp>
        </p:grpSp>
      </p:grpSp>
      <p:grpSp>
        <p:nvGrpSpPr>
          <p:cNvPr id="21" name="Group 20">
            <a:extLst>
              <a:ext uri="{FF2B5EF4-FFF2-40B4-BE49-F238E27FC236}">
                <a16:creationId xmlns:a16="http://schemas.microsoft.com/office/drawing/2014/main" id="{586F0D1A-C97E-884D-95A3-BF6AD7144265}"/>
              </a:ext>
            </a:extLst>
          </p:cNvPr>
          <p:cNvGrpSpPr/>
          <p:nvPr/>
        </p:nvGrpSpPr>
        <p:grpSpPr>
          <a:xfrm>
            <a:off x="4070485" y="2595852"/>
            <a:ext cx="2653944" cy="1185606"/>
            <a:chOff x="4070485" y="2595852"/>
            <a:chExt cx="2653944" cy="1185606"/>
          </a:xfrm>
        </p:grpSpPr>
        <p:grpSp>
          <p:nvGrpSpPr>
            <p:cNvPr id="18" name="Group 17">
              <a:extLst>
                <a:ext uri="{FF2B5EF4-FFF2-40B4-BE49-F238E27FC236}">
                  <a16:creationId xmlns:a16="http://schemas.microsoft.com/office/drawing/2014/main" id="{A0DAC821-5D9D-8845-820A-9EED201BE00B}"/>
                </a:ext>
              </a:extLst>
            </p:cNvPr>
            <p:cNvGrpSpPr/>
            <p:nvPr/>
          </p:nvGrpSpPr>
          <p:grpSpPr>
            <a:xfrm>
              <a:off x="5236503" y="2595852"/>
              <a:ext cx="1487926" cy="1185606"/>
              <a:chOff x="5236503" y="2595852"/>
              <a:chExt cx="1487926" cy="1185606"/>
            </a:xfrm>
          </p:grpSpPr>
          <p:sp>
            <p:nvSpPr>
              <p:cNvPr id="13" name="Oval 12">
                <a:extLst>
                  <a:ext uri="{FF2B5EF4-FFF2-40B4-BE49-F238E27FC236}">
                    <a16:creationId xmlns:a16="http://schemas.microsoft.com/office/drawing/2014/main" id="{5C476333-E3EF-A14A-9619-A81E2419D416}"/>
                  </a:ext>
                </a:extLst>
              </p:cNvPr>
              <p:cNvSpPr/>
              <p:nvPr/>
            </p:nvSpPr>
            <p:spPr>
              <a:xfrm>
                <a:off x="5387663" y="2595852"/>
                <a:ext cx="1185606" cy="11856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2BEDF1-D28E-284B-ADEC-2CA4FE7FFADD}"/>
                  </a:ext>
                </a:extLst>
              </p:cNvPr>
              <p:cNvSpPr txBox="1"/>
              <p:nvPr/>
            </p:nvSpPr>
            <p:spPr>
              <a:xfrm>
                <a:off x="5236503" y="2650046"/>
                <a:ext cx="1487926" cy="1077218"/>
              </a:xfrm>
              <a:prstGeom prst="rect">
                <a:avLst/>
              </a:prstGeom>
              <a:noFill/>
            </p:spPr>
            <p:txBody>
              <a:bodyPr wrap="square" rtlCol="0">
                <a:spAutoFit/>
              </a:bodyPr>
              <a:lstStyle/>
              <a:p>
                <a:pPr algn="ctr"/>
                <a:r>
                  <a:rPr lang="en-GB" sz="3200" dirty="0">
                    <a:solidFill>
                      <a:schemeClr val="bg1"/>
                    </a:solidFill>
                    <a:latin typeface="Montserrat" panose="02000505000000020004" pitchFamily="2" charset="77"/>
                  </a:rPr>
                  <a:t>-5%</a:t>
                </a:r>
              </a:p>
              <a:p>
                <a:pPr algn="ctr"/>
                <a:r>
                  <a:rPr lang="en-GB" sz="3200" dirty="0">
                    <a:solidFill>
                      <a:schemeClr val="bg1"/>
                    </a:solidFill>
                    <a:latin typeface="Montserrat" panose="02000505000000020004" pitchFamily="2" charset="77"/>
                  </a:rPr>
                  <a:t>-15%</a:t>
                </a:r>
              </a:p>
            </p:txBody>
          </p:sp>
        </p:grpSp>
        <p:sp>
          <p:nvSpPr>
            <p:cNvPr id="12" name="TextBox 11">
              <a:extLst>
                <a:ext uri="{FF2B5EF4-FFF2-40B4-BE49-F238E27FC236}">
                  <a16:creationId xmlns:a16="http://schemas.microsoft.com/office/drawing/2014/main" id="{BD5B8ED5-8C11-DE42-A29D-00908564EC9A}"/>
                </a:ext>
              </a:extLst>
            </p:cNvPr>
            <p:cNvSpPr txBox="1"/>
            <p:nvPr/>
          </p:nvSpPr>
          <p:spPr>
            <a:xfrm>
              <a:off x="4070485" y="2854991"/>
              <a:ext cx="505267" cy="707886"/>
            </a:xfrm>
            <a:prstGeom prst="rect">
              <a:avLst/>
            </a:prstGeom>
            <a:noFill/>
          </p:spPr>
          <p:txBody>
            <a:bodyPr wrap="none" rtlCol="0">
              <a:spAutoFit/>
            </a:bodyPr>
            <a:lstStyle/>
            <a:p>
              <a:r>
                <a:rPr lang="en-GB" sz="4000" dirty="0">
                  <a:latin typeface="Montserrat" panose="02000505000000020004" pitchFamily="2" charset="77"/>
                </a:rPr>
                <a:t>=</a:t>
              </a:r>
            </a:p>
          </p:txBody>
        </p:sp>
      </p:grpSp>
    </p:spTree>
    <p:extLst>
      <p:ext uri="{BB962C8B-B14F-4D97-AF65-F5344CB8AC3E}">
        <p14:creationId xmlns:p14="http://schemas.microsoft.com/office/powerpoint/2010/main" val="326094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96376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Which additional questions should you ask?</a:t>
            </a:r>
          </a:p>
        </p:txBody>
      </p:sp>
      <p:grpSp>
        <p:nvGrpSpPr>
          <p:cNvPr id="2" name="Group 1">
            <a:extLst>
              <a:ext uri="{FF2B5EF4-FFF2-40B4-BE49-F238E27FC236}">
                <a16:creationId xmlns:a16="http://schemas.microsoft.com/office/drawing/2014/main" id="{39486FDA-0E39-4140-BE6C-249093BF25E8}"/>
              </a:ext>
            </a:extLst>
          </p:cNvPr>
          <p:cNvGrpSpPr/>
          <p:nvPr/>
        </p:nvGrpSpPr>
        <p:grpSpPr>
          <a:xfrm>
            <a:off x="1276599" y="1257783"/>
            <a:ext cx="1185606" cy="1793799"/>
            <a:chOff x="1276599" y="1257783"/>
            <a:chExt cx="1185606" cy="1793799"/>
          </a:xfrm>
        </p:grpSpPr>
        <p:sp>
          <p:nvSpPr>
            <p:cNvPr id="23" name="Oval 22">
              <a:extLst>
                <a:ext uri="{FF2B5EF4-FFF2-40B4-BE49-F238E27FC236}">
                  <a16:creationId xmlns:a16="http://schemas.microsoft.com/office/drawing/2014/main" id="{1B5C719B-7458-A84E-973A-C608C40F296D}"/>
                </a:ext>
              </a:extLst>
            </p:cNvPr>
            <p:cNvSpPr/>
            <p:nvPr/>
          </p:nvSpPr>
          <p:spPr>
            <a:xfrm>
              <a:off x="1276599" y="1257783"/>
              <a:ext cx="1185606" cy="11856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latin typeface="Montserrat" panose="02000505000000020004" pitchFamily="2" charset="77"/>
              </a:endParaRPr>
            </a:p>
          </p:txBody>
        </p:sp>
        <p:sp>
          <p:nvSpPr>
            <p:cNvPr id="24" name="TextBox 23">
              <a:extLst>
                <a:ext uri="{FF2B5EF4-FFF2-40B4-BE49-F238E27FC236}">
                  <a16:creationId xmlns:a16="http://schemas.microsoft.com/office/drawing/2014/main" id="{2214F0AC-C53C-864B-9677-4220E12A71C5}"/>
                </a:ext>
              </a:extLst>
            </p:cNvPr>
            <p:cNvSpPr txBox="1"/>
            <p:nvPr/>
          </p:nvSpPr>
          <p:spPr>
            <a:xfrm>
              <a:off x="1614364" y="1465866"/>
              <a:ext cx="510076" cy="769441"/>
            </a:xfrm>
            <a:prstGeom prst="rect">
              <a:avLst/>
            </a:prstGeom>
            <a:noFill/>
          </p:spPr>
          <p:txBody>
            <a:bodyPr wrap="none" rtlCol="0">
              <a:spAutoFit/>
            </a:bodyPr>
            <a:lstStyle/>
            <a:p>
              <a:pPr algn="ctr"/>
              <a:r>
                <a:rPr lang="en-GB" sz="4400" dirty="0">
                  <a:solidFill>
                    <a:schemeClr val="bg1"/>
                  </a:solidFill>
                  <a:latin typeface="Montserrat" panose="02000505000000020004" pitchFamily="2" charset="77"/>
                </a:rPr>
                <a:t>3</a:t>
              </a:r>
            </a:p>
          </p:txBody>
        </p:sp>
        <p:sp>
          <p:nvSpPr>
            <p:cNvPr id="21" name="TextBox 20">
              <a:extLst>
                <a:ext uri="{FF2B5EF4-FFF2-40B4-BE49-F238E27FC236}">
                  <a16:creationId xmlns:a16="http://schemas.microsoft.com/office/drawing/2014/main" id="{CCEE3167-B8B9-C044-862C-4254DCD3670B}"/>
                </a:ext>
              </a:extLst>
            </p:cNvPr>
            <p:cNvSpPr txBox="1"/>
            <p:nvPr/>
          </p:nvSpPr>
          <p:spPr>
            <a:xfrm>
              <a:off x="1384334" y="2651472"/>
              <a:ext cx="970137" cy="400110"/>
            </a:xfrm>
            <a:prstGeom prst="rect">
              <a:avLst/>
            </a:prstGeom>
            <a:noFill/>
          </p:spPr>
          <p:txBody>
            <a:bodyPr wrap="none" rtlCol="0">
              <a:spAutoFit/>
            </a:bodyPr>
            <a:lstStyle/>
            <a:p>
              <a:pPr algn="ctr"/>
              <a:r>
                <a:rPr lang="en-GB" sz="2000" dirty="0">
                  <a:latin typeface="Montserrat" panose="02000505000000020004" pitchFamily="2" charset="77"/>
                </a:rPr>
                <a:t>IDEAL</a:t>
              </a:r>
            </a:p>
          </p:txBody>
        </p:sp>
      </p:grpSp>
      <p:grpSp>
        <p:nvGrpSpPr>
          <p:cNvPr id="4" name="Group 3">
            <a:extLst>
              <a:ext uri="{FF2B5EF4-FFF2-40B4-BE49-F238E27FC236}">
                <a16:creationId xmlns:a16="http://schemas.microsoft.com/office/drawing/2014/main" id="{E12F48CF-3090-2C40-9A6A-8C5167B6D0A9}"/>
              </a:ext>
            </a:extLst>
          </p:cNvPr>
          <p:cNvGrpSpPr/>
          <p:nvPr/>
        </p:nvGrpSpPr>
        <p:grpSpPr>
          <a:xfrm>
            <a:off x="3539443" y="1257783"/>
            <a:ext cx="1938352" cy="1793799"/>
            <a:chOff x="3539443" y="1257783"/>
            <a:chExt cx="1938352" cy="1793799"/>
          </a:xfrm>
        </p:grpSpPr>
        <p:sp>
          <p:nvSpPr>
            <p:cNvPr id="26" name="Oval 25">
              <a:extLst>
                <a:ext uri="{FF2B5EF4-FFF2-40B4-BE49-F238E27FC236}">
                  <a16:creationId xmlns:a16="http://schemas.microsoft.com/office/drawing/2014/main" id="{12FC553D-7615-E44C-8CF4-869E1A9BA80B}"/>
                </a:ext>
              </a:extLst>
            </p:cNvPr>
            <p:cNvSpPr/>
            <p:nvPr/>
          </p:nvSpPr>
          <p:spPr>
            <a:xfrm>
              <a:off x="3915816" y="1257783"/>
              <a:ext cx="1185606" cy="11856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latin typeface="Montserrat" panose="02000505000000020004" pitchFamily="2" charset="77"/>
              </a:endParaRPr>
            </a:p>
          </p:txBody>
        </p:sp>
        <p:sp>
          <p:nvSpPr>
            <p:cNvPr id="27" name="TextBox 26">
              <a:extLst>
                <a:ext uri="{FF2B5EF4-FFF2-40B4-BE49-F238E27FC236}">
                  <a16:creationId xmlns:a16="http://schemas.microsoft.com/office/drawing/2014/main" id="{B8CED736-1BAB-1240-8C2A-284597F41186}"/>
                </a:ext>
              </a:extLst>
            </p:cNvPr>
            <p:cNvSpPr txBox="1"/>
            <p:nvPr/>
          </p:nvSpPr>
          <p:spPr>
            <a:xfrm>
              <a:off x="3947408" y="1465866"/>
              <a:ext cx="1122423" cy="769441"/>
            </a:xfrm>
            <a:prstGeom prst="rect">
              <a:avLst/>
            </a:prstGeom>
            <a:noFill/>
          </p:spPr>
          <p:txBody>
            <a:bodyPr wrap="none" rtlCol="0">
              <a:spAutoFit/>
            </a:bodyPr>
            <a:lstStyle/>
            <a:p>
              <a:pPr algn="ctr"/>
              <a:r>
                <a:rPr lang="en-GB" sz="4400" dirty="0">
                  <a:solidFill>
                    <a:schemeClr val="bg1"/>
                  </a:solidFill>
                  <a:latin typeface="Montserrat" panose="02000505000000020004" pitchFamily="2" charset="77"/>
                </a:rPr>
                <a:t>6-7</a:t>
              </a:r>
            </a:p>
          </p:txBody>
        </p:sp>
        <p:sp>
          <p:nvSpPr>
            <p:cNvPr id="35" name="TextBox 34">
              <a:extLst>
                <a:ext uri="{FF2B5EF4-FFF2-40B4-BE49-F238E27FC236}">
                  <a16:creationId xmlns:a16="http://schemas.microsoft.com/office/drawing/2014/main" id="{CC04D1E8-AA28-4643-AC71-88C60C3CF4CB}"/>
                </a:ext>
              </a:extLst>
            </p:cNvPr>
            <p:cNvSpPr txBox="1"/>
            <p:nvPr/>
          </p:nvSpPr>
          <p:spPr>
            <a:xfrm>
              <a:off x="3539443" y="2651472"/>
              <a:ext cx="1938352" cy="400110"/>
            </a:xfrm>
            <a:prstGeom prst="rect">
              <a:avLst/>
            </a:prstGeom>
            <a:noFill/>
          </p:spPr>
          <p:txBody>
            <a:bodyPr wrap="none" rtlCol="0">
              <a:spAutoFit/>
            </a:bodyPr>
            <a:lstStyle/>
            <a:p>
              <a:pPr algn="ctr"/>
              <a:r>
                <a:rPr lang="en-GB" sz="2000" dirty="0">
                  <a:latin typeface="Montserrat" panose="02000505000000020004" pitchFamily="2" charset="77"/>
                </a:rPr>
                <a:t>ACCEPTABLE</a:t>
              </a:r>
            </a:p>
          </p:txBody>
        </p:sp>
      </p:grpSp>
      <p:grpSp>
        <p:nvGrpSpPr>
          <p:cNvPr id="5" name="Group 4">
            <a:extLst>
              <a:ext uri="{FF2B5EF4-FFF2-40B4-BE49-F238E27FC236}">
                <a16:creationId xmlns:a16="http://schemas.microsoft.com/office/drawing/2014/main" id="{7D4530E8-1ABC-8F4A-B300-79CED3C9819D}"/>
              </a:ext>
            </a:extLst>
          </p:cNvPr>
          <p:cNvGrpSpPr/>
          <p:nvPr/>
        </p:nvGrpSpPr>
        <p:grpSpPr>
          <a:xfrm>
            <a:off x="6560577" y="1257783"/>
            <a:ext cx="1185606" cy="1793799"/>
            <a:chOff x="6560577" y="1257783"/>
            <a:chExt cx="1185606" cy="1793799"/>
          </a:xfrm>
        </p:grpSpPr>
        <p:sp>
          <p:nvSpPr>
            <p:cNvPr id="32" name="Oval 31">
              <a:extLst>
                <a:ext uri="{FF2B5EF4-FFF2-40B4-BE49-F238E27FC236}">
                  <a16:creationId xmlns:a16="http://schemas.microsoft.com/office/drawing/2014/main" id="{0B1402E6-578A-B14B-B514-A14AF48BE3FC}"/>
                </a:ext>
              </a:extLst>
            </p:cNvPr>
            <p:cNvSpPr/>
            <p:nvPr/>
          </p:nvSpPr>
          <p:spPr>
            <a:xfrm>
              <a:off x="6560577" y="1257783"/>
              <a:ext cx="1185606" cy="11856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latin typeface="Montserrat" panose="02000505000000020004" pitchFamily="2" charset="77"/>
              </a:endParaRPr>
            </a:p>
          </p:txBody>
        </p:sp>
        <p:sp>
          <p:nvSpPr>
            <p:cNvPr id="33" name="TextBox 32">
              <a:extLst>
                <a:ext uri="{FF2B5EF4-FFF2-40B4-BE49-F238E27FC236}">
                  <a16:creationId xmlns:a16="http://schemas.microsoft.com/office/drawing/2014/main" id="{58CC1EBA-735F-CE49-9B1F-B1BAB89A9BB8}"/>
                </a:ext>
              </a:extLst>
            </p:cNvPr>
            <p:cNvSpPr txBox="1"/>
            <p:nvPr/>
          </p:nvSpPr>
          <p:spPr>
            <a:xfrm>
              <a:off x="6592970" y="1465866"/>
              <a:ext cx="1120821" cy="769441"/>
            </a:xfrm>
            <a:prstGeom prst="rect">
              <a:avLst/>
            </a:prstGeom>
            <a:noFill/>
          </p:spPr>
          <p:txBody>
            <a:bodyPr wrap="none" rtlCol="0">
              <a:spAutoFit/>
            </a:bodyPr>
            <a:lstStyle/>
            <a:p>
              <a:pPr algn="ctr"/>
              <a:r>
                <a:rPr lang="en-GB" sz="4400" dirty="0">
                  <a:solidFill>
                    <a:schemeClr val="bg1"/>
                  </a:solidFill>
                  <a:latin typeface="Montserrat" panose="02000505000000020004" pitchFamily="2" charset="77"/>
                </a:rPr>
                <a:t>&gt;10</a:t>
              </a:r>
            </a:p>
          </p:txBody>
        </p:sp>
        <p:sp>
          <p:nvSpPr>
            <p:cNvPr id="36" name="TextBox 35">
              <a:extLst>
                <a:ext uri="{FF2B5EF4-FFF2-40B4-BE49-F238E27FC236}">
                  <a16:creationId xmlns:a16="http://schemas.microsoft.com/office/drawing/2014/main" id="{0341B0B6-4702-3145-ABEF-28E24E1BE984}"/>
                </a:ext>
              </a:extLst>
            </p:cNvPr>
            <p:cNvSpPr txBox="1"/>
            <p:nvPr/>
          </p:nvSpPr>
          <p:spPr>
            <a:xfrm>
              <a:off x="6640259" y="2651472"/>
              <a:ext cx="1026242" cy="400110"/>
            </a:xfrm>
            <a:prstGeom prst="rect">
              <a:avLst/>
            </a:prstGeom>
            <a:noFill/>
          </p:spPr>
          <p:txBody>
            <a:bodyPr wrap="none" rtlCol="0">
              <a:spAutoFit/>
            </a:bodyPr>
            <a:lstStyle/>
            <a:p>
              <a:pPr algn="ctr"/>
              <a:r>
                <a:rPr lang="en-GB" sz="2000" dirty="0">
                  <a:latin typeface="Montserrat" panose="02000505000000020004" pitchFamily="2" charset="77"/>
                </a:rPr>
                <a:t>DON’T</a:t>
              </a:r>
            </a:p>
          </p:txBody>
        </p:sp>
      </p:grpSp>
    </p:spTree>
    <p:extLst>
      <p:ext uri="{BB962C8B-B14F-4D97-AF65-F5344CB8AC3E}">
        <p14:creationId xmlns:p14="http://schemas.microsoft.com/office/powerpoint/2010/main" val="16726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2136797" y="3109175"/>
            <a:ext cx="4881490"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Rules for adding questions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EB8DA88-EA0B-324B-945B-D50DFB24A2A8}"/>
              </a:ext>
            </a:extLst>
          </p:cNvPr>
          <p:cNvPicPr>
            <a:picLocks/>
          </p:cNvPicPr>
          <p:nvPr/>
        </p:nvPicPr>
        <p:blipFill>
          <a:blip r:embed="rId3"/>
          <a:stretch>
            <a:fillRect/>
          </a:stretch>
        </p:blipFill>
        <p:spPr>
          <a:xfrm>
            <a:off x="4157869" y="1736862"/>
            <a:ext cx="844826" cy="844826"/>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96376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Which additional questions should you ask?</a:t>
            </a:r>
          </a:p>
        </p:txBody>
      </p:sp>
      <p:grpSp>
        <p:nvGrpSpPr>
          <p:cNvPr id="20" name="Group 19">
            <a:extLst>
              <a:ext uri="{FF2B5EF4-FFF2-40B4-BE49-F238E27FC236}">
                <a16:creationId xmlns:a16="http://schemas.microsoft.com/office/drawing/2014/main" id="{99384650-CED3-3948-91E2-FB15E0D06FC7}"/>
              </a:ext>
            </a:extLst>
          </p:cNvPr>
          <p:cNvGrpSpPr/>
          <p:nvPr/>
        </p:nvGrpSpPr>
        <p:grpSpPr>
          <a:xfrm>
            <a:off x="602586" y="457121"/>
            <a:ext cx="8104092" cy="570081"/>
            <a:chOff x="602586" y="457121"/>
            <a:chExt cx="8104092" cy="570081"/>
          </a:xfrm>
        </p:grpSpPr>
        <p:sp>
          <p:nvSpPr>
            <p:cNvPr id="8" name="Rectangle 7">
              <a:extLst>
                <a:ext uri="{FF2B5EF4-FFF2-40B4-BE49-F238E27FC236}">
                  <a16:creationId xmlns:a16="http://schemas.microsoft.com/office/drawing/2014/main" id="{253C671B-C1FC-DC47-89F2-AB59BCEA01CB}"/>
                </a:ext>
              </a:extLst>
            </p:cNvPr>
            <p:cNvSpPr/>
            <p:nvPr/>
          </p:nvSpPr>
          <p:spPr>
            <a:xfrm>
              <a:off x="602586" y="458378"/>
              <a:ext cx="8104092" cy="5675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A8AAB0F-C512-2B4D-8048-3D22441EE919}"/>
                </a:ext>
              </a:extLst>
            </p:cNvPr>
            <p:cNvSpPr/>
            <p:nvPr/>
          </p:nvSpPr>
          <p:spPr>
            <a:xfrm>
              <a:off x="610982" y="457121"/>
              <a:ext cx="570231" cy="5700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CEE3167-B8B9-C044-862C-4254DCD3670B}"/>
                </a:ext>
              </a:extLst>
            </p:cNvPr>
            <p:cNvSpPr txBox="1"/>
            <p:nvPr/>
          </p:nvSpPr>
          <p:spPr>
            <a:xfrm>
              <a:off x="1522252" y="572884"/>
              <a:ext cx="5897603" cy="338554"/>
            </a:xfrm>
            <a:prstGeom prst="rect">
              <a:avLst/>
            </a:prstGeom>
            <a:noFill/>
          </p:spPr>
          <p:txBody>
            <a:bodyPr wrap="square" rtlCol="0">
              <a:spAutoFit/>
            </a:bodyPr>
            <a:lstStyle/>
            <a:p>
              <a:r>
                <a:rPr lang="en-GB" sz="1600" dirty="0">
                  <a:latin typeface="Montserrat" panose="02000505000000020004" pitchFamily="2" charset="77"/>
                </a:rPr>
                <a:t>Don’t ask questions to which you know the answer</a:t>
              </a:r>
            </a:p>
          </p:txBody>
        </p:sp>
        <p:pic>
          <p:nvPicPr>
            <p:cNvPr id="9" name="Picture 8">
              <a:extLst>
                <a:ext uri="{FF2B5EF4-FFF2-40B4-BE49-F238E27FC236}">
                  <a16:creationId xmlns:a16="http://schemas.microsoft.com/office/drawing/2014/main" id="{CB19E0C0-EB61-634B-8EA5-3A93DCC965CA}"/>
                </a:ext>
              </a:extLst>
            </p:cNvPr>
            <p:cNvPicPr>
              <a:picLocks/>
            </p:cNvPicPr>
            <p:nvPr/>
          </p:nvPicPr>
          <p:blipFill>
            <a:blip r:embed="rId4"/>
            <a:stretch>
              <a:fillRect/>
            </a:stretch>
          </p:blipFill>
          <p:spPr>
            <a:xfrm>
              <a:off x="703114" y="549178"/>
              <a:ext cx="385966" cy="385966"/>
            </a:xfrm>
            <a:prstGeom prst="rect">
              <a:avLst/>
            </a:prstGeom>
          </p:spPr>
        </p:pic>
      </p:grpSp>
      <p:grpSp>
        <p:nvGrpSpPr>
          <p:cNvPr id="22" name="Group 21">
            <a:extLst>
              <a:ext uri="{FF2B5EF4-FFF2-40B4-BE49-F238E27FC236}">
                <a16:creationId xmlns:a16="http://schemas.microsoft.com/office/drawing/2014/main" id="{5090EF78-275F-E449-AEDB-4D74E09C31A5}"/>
              </a:ext>
            </a:extLst>
          </p:cNvPr>
          <p:cNvGrpSpPr/>
          <p:nvPr/>
        </p:nvGrpSpPr>
        <p:grpSpPr>
          <a:xfrm>
            <a:off x="602586" y="1166789"/>
            <a:ext cx="8104092" cy="570081"/>
            <a:chOff x="602586" y="1103041"/>
            <a:chExt cx="8104092" cy="570081"/>
          </a:xfrm>
        </p:grpSpPr>
        <p:sp>
          <p:nvSpPr>
            <p:cNvPr id="30" name="Rectangle 29">
              <a:extLst>
                <a:ext uri="{FF2B5EF4-FFF2-40B4-BE49-F238E27FC236}">
                  <a16:creationId xmlns:a16="http://schemas.microsoft.com/office/drawing/2014/main" id="{67B642B5-6064-0D4B-BCB3-C5083E99A5CA}"/>
                </a:ext>
              </a:extLst>
            </p:cNvPr>
            <p:cNvSpPr/>
            <p:nvPr/>
          </p:nvSpPr>
          <p:spPr>
            <a:xfrm>
              <a:off x="602586" y="1104298"/>
              <a:ext cx="8104092" cy="5675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85B8B4C-C10B-8249-89BD-BF46C2B02D44}"/>
                </a:ext>
              </a:extLst>
            </p:cNvPr>
            <p:cNvSpPr/>
            <p:nvPr/>
          </p:nvSpPr>
          <p:spPr>
            <a:xfrm>
              <a:off x="610982" y="1103041"/>
              <a:ext cx="570231" cy="5700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794E814B-A7A0-234F-86F3-3B840194262F}"/>
                </a:ext>
              </a:extLst>
            </p:cNvPr>
            <p:cNvSpPr txBox="1"/>
            <p:nvPr/>
          </p:nvSpPr>
          <p:spPr>
            <a:xfrm>
              <a:off x="1522252" y="1218804"/>
              <a:ext cx="6624981" cy="338554"/>
            </a:xfrm>
            <a:prstGeom prst="rect">
              <a:avLst/>
            </a:prstGeom>
            <a:noFill/>
          </p:spPr>
          <p:txBody>
            <a:bodyPr wrap="square" rtlCol="0">
              <a:spAutoFit/>
            </a:bodyPr>
            <a:lstStyle/>
            <a:p>
              <a:r>
                <a:rPr lang="en-GB" sz="1600" dirty="0">
                  <a:latin typeface="Montserrat" panose="02000505000000020004" pitchFamily="2" charset="77"/>
                </a:rPr>
                <a:t>Don’t ask questions to which you can find the answer yourself</a:t>
              </a:r>
            </a:p>
          </p:txBody>
        </p:sp>
        <p:pic>
          <p:nvPicPr>
            <p:cNvPr id="11" name="Picture 10">
              <a:extLst>
                <a:ext uri="{FF2B5EF4-FFF2-40B4-BE49-F238E27FC236}">
                  <a16:creationId xmlns:a16="http://schemas.microsoft.com/office/drawing/2014/main" id="{4022F34D-0564-FD4A-A9EE-441974A977E7}"/>
                </a:ext>
              </a:extLst>
            </p:cNvPr>
            <p:cNvPicPr>
              <a:picLocks/>
            </p:cNvPicPr>
            <p:nvPr/>
          </p:nvPicPr>
          <p:blipFill>
            <a:blip r:embed="rId5"/>
            <a:stretch>
              <a:fillRect/>
            </a:stretch>
          </p:blipFill>
          <p:spPr>
            <a:xfrm>
              <a:off x="703114" y="1195098"/>
              <a:ext cx="385966" cy="385966"/>
            </a:xfrm>
            <a:prstGeom prst="rect">
              <a:avLst/>
            </a:prstGeom>
          </p:spPr>
        </p:pic>
      </p:grpSp>
      <p:grpSp>
        <p:nvGrpSpPr>
          <p:cNvPr id="48" name="Group 47">
            <a:extLst>
              <a:ext uri="{FF2B5EF4-FFF2-40B4-BE49-F238E27FC236}">
                <a16:creationId xmlns:a16="http://schemas.microsoft.com/office/drawing/2014/main" id="{196177FA-02EE-1A4D-AB4B-4484F66DB188}"/>
              </a:ext>
            </a:extLst>
          </p:cNvPr>
          <p:cNvGrpSpPr/>
          <p:nvPr/>
        </p:nvGrpSpPr>
        <p:grpSpPr>
          <a:xfrm>
            <a:off x="602586" y="1876457"/>
            <a:ext cx="8104092" cy="570081"/>
            <a:chOff x="602586" y="1749407"/>
            <a:chExt cx="8104092" cy="570081"/>
          </a:xfrm>
        </p:grpSpPr>
        <p:sp>
          <p:nvSpPr>
            <p:cNvPr id="38" name="Rectangle 37">
              <a:extLst>
                <a:ext uri="{FF2B5EF4-FFF2-40B4-BE49-F238E27FC236}">
                  <a16:creationId xmlns:a16="http://schemas.microsoft.com/office/drawing/2014/main" id="{BB126AE2-64C1-E84F-8332-78C1F821F008}"/>
                </a:ext>
              </a:extLst>
            </p:cNvPr>
            <p:cNvSpPr/>
            <p:nvPr/>
          </p:nvSpPr>
          <p:spPr>
            <a:xfrm>
              <a:off x="602586" y="1750664"/>
              <a:ext cx="8104092" cy="5675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5E3450F-D8BE-F942-A9B5-C926928E2CA6}"/>
                </a:ext>
              </a:extLst>
            </p:cNvPr>
            <p:cNvSpPr/>
            <p:nvPr/>
          </p:nvSpPr>
          <p:spPr>
            <a:xfrm>
              <a:off x="610982" y="1749407"/>
              <a:ext cx="570231" cy="5700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3DD2768-12DD-B643-A4DC-945BE1A5F225}"/>
                </a:ext>
              </a:extLst>
            </p:cNvPr>
            <p:cNvSpPr txBox="1"/>
            <p:nvPr/>
          </p:nvSpPr>
          <p:spPr>
            <a:xfrm>
              <a:off x="1522252" y="1865170"/>
              <a:ext cx="6624981" cy="338554"/>
            </a:xfrm>
            <a:prstGeom prst="rect">
              <a:avLst/>
            </a:prstGeom>
            <a:noFill/>
          </p:spPr>
          <p:txBody>
            <a:bodyPr wrap="square" rtlCol="0">
              <a:spAutoFit/>
            </a:bodyPr>
            <a:lstStyle/>
            <a:p>
              <a:r>
                <a:rPr lang="en-GB" sz="1600" dirty="0">
                  <a:latin typeface="Montserrat" panose="02000505000000020004" pitchFamily="2" charset="77"/>
                </a:rPr>
                <a:t>Don’t ask questions outside of the survey’s context</a:t>
              </a:r>
            </a:p>
          </p:txBody>
        </p:sp>
        <p:pic>
          <p:nvPicPr>
            <p:cNvPr id="12" name="Picture 11">
              <a:extLst>
                <a:ext uri="{FF2B5EF4-FFF2-40B4-BE49-F238E27FC236}">
                  <a16:creationId xmlns:a16="http://schemas.microsoft.com/office/drawing/2014/main" id="{37BB0F02-6C16-D744-9C35-BA59017D3720}"/>
                </a:ext>
              </a:extLst>
            </p:cNvPr>
            <p:cNvPicPr>
              <a:picLocks/>
            </p:cNvPicPr>
            <p:nvPr/>
          </p:nvPicPr>
          <p:blipFill>
            <a:blip r:embed="rId6"/>
            <a:stretch>
              <a:fillRect/>
            </a:stretch>
          </p:blipFill>
          <p:spPr>
            <a:xfrm>
              <a:off x="664843" y="1803193"/>
              <a:ext cx="462508" cy="462508"/>
            </a:xfrm>
            <a:prstGeom prst="rect">
              <a:avLst/>
            </a:prstGeom>
          </p:spPr>
        </p:pic>
      </p:grpSp>
      <p:grpSp>
        <p:nvGrpSpPr>
          <p:cNvPr id="49" name="Group 48">
            <a:extLst>
              <a:ext uri="{FF2B5EF4-FFF2-40B4-BE49-F238E27FC236}">
                <a16:creationId xmlns:a16="http://schemas.microsoft.com/office/drawing/2014/main" id="{F37B8618-2F31-4246-90FA-D249D8F768F0}"/>
              </a:ext>
            </a:extLst>
          </p:cNvPr>
          <p:cNvGrpSpPr/>
          <p:nvPr/>
        </p:nvGrpSpPr>
        <p:grpSpPr>
          <a:xfrm>
            <a:off x="602586" y="2586125"/>
            <a:ext cx="8104092" cy="570081"/>
            <a:chOff x="602586" y="2390640"/>
            <a:chExt cx="8104092" cy="570081"/>
          </a:xfrm>
        </p:grpSpPr>
        <p:sp>
          <p:nvSpPr>
            <p:cNvPr id="41" name="Rectangle 40">
              <a:extLst>
                <a:ext uri="{FF2B5EF4-FFF2-40B4-BE49-F238E27FC236}">
                  <a16:creationId xmlns:a16="http://schemas.microsoft.com/office/drawing/2014/main" id="{0676FF26-0D6B-564C-944B-058BCE96B68B}"/>
                </a:ext>
              </a:extLst>
            </p:cNvPr>
            <p:cNvSpPr/>
            <p:nvPr/>
          </p:nvSpPr>
          <p:spPr>
            <a:xfrm>
              <a:off x="602586" y="2391897"/>
              <a:ext cx="8104092" cy="5675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4661293-76A6-CC4E-A700-0F3C01259636}"/>
                </a:ext>
              </a:extLst>
            </p:cNvPr>
            <p:cNvSpPr/>
            <p:nvPr/>
          </p:nvSpPr>
          <p:spPr>
            <a:xfrm>
              <a:off x="610982" y="2390640"/>
              <a:ext cx="570231" cy="5700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849D2AED-9486-E64B-ACE8-ED19D5E20D55}"/>
                </a:ext>
              </a:extLst>
            </p:cNvPr>
            <p:cNvSpPr txBox="1"/>
            <p:nvPr/>
          </p:nvSpPr>
          <p:spPr>
            <a:xfrm>
              <a:off x="1522252" y="2506403"/>
              <a:ext cx="6624981" cy="338554"/>
            </a:xfrm>
            <a:prstGeom prst="rect">
              <a:avLst/>
            </a:prstGeom>
            <a:noFill/>
          </p:spPr>
          <p:txBody>
            <a:bodyPr wrap="square" rtlCol="0">
              <a:spAutoFit/>
            </a:bodyPr>
            <a:lstStyle/>
            <a:p>
              <a:r>
                <a:rPr lang="en-GB" sz="1600" dirty="0">
                  <a:latin typeface="Montserrat" panose="02000505000000020004" pitchFamily="2" charset="77"/>
                </a:rPr>
                <a:t>Don’t ask questions on which you are unable to act</a:t>
              </a:r>
            </a:p>
          </p:txBody>
        </p:sp>
        <p:pic>
          <p:nvPicPr>
            <p:cNvPr id="13" name="Picture 12">
              <a:extLst>
                <a:ext uri="{FF2B5EF4-FFF2-40B4-BE49-F238E27FC236}">
                  <a16:creationId xmlns:a16="http://schemas.microsoft.com/office/drawing/2014/main" id="{3C1B3BE5-9BF7-7147-85F6-B43BE38CFA75}"/>
                </a:ext>
              </a:extLst>
            </p:cNvPr>
            <p:cNvPicPr>
              <a:picLocks/>
            </p:cNvPicPr>
            <p:nvPr/>
          </p:nvPicPr>
          <p:blipFill>
            <a:blip r:embed="rId7"/>
            <a:stretch>
              <a:fillRect/>
            </a:stretch>
          </p:blipFill>
          <p:spPr>
            <a:xfrm>
              <a:off x="696094" y="2475677"/>
              <a:ext cx="400007" cy="400007"/>
            </a:xfrm>
            <a:prstGeom prst="rect">
              <a:avLst/>
            </a:prstGeom>
          </p:spPr>
        </p:pic>
      </p:grpSp>
      <p:grpSp>
        <p:nvGrpSpPr>
          <p:cNvPr id="50" name="Group 49">
            <a:extLst>
              <a:ext uri="{FF2B5EF4-FFF2-40B4-BE49-F238E27FC236}">
                <a16:creationId xmlns:a16="http://schemas.microsoft.com/office/drawing/2014/main" id="{A655BAC4-CDC4-184B-A486-EB58376EBACB}"/>
              </a:ext>
            </a:extLst>
          </p:cNvPr>
          <p:cNvGrpSpPr/>
          <p:nvPr/>
        </p:nvGrpSpPr>
        <p:grpSpPr>
          <a:xfrm>
            <a:off x="602586" y="3295793"/>
            <a:ext cx="8104092" cy="570081"/>
            <a:chOff x="602586" y="3015905"/>
            <a:chExt cx="8104092" cy="570081"/>
          </a:xfrm>
        </p:grpSpPr>
        <p:grpSp>
          <p:nvGrpSpPr>
            <p:cNvPr id="10" name="Group 9">
              <a:extLst>
                <a:ext uri="{FF2B5EF4-FFF2-40B4-BE49-F238E27FC236}">
                  <a16:creationId xmlns:a16="http://schemas.microsoft.com/office/drawing/2014/main" id="{0BC05A4D-507D-DF47-8051-CF3254E579DF}"/>
                </a:ext>
              </a:extLst>
            </p:cNvPr>
            <p:cNvGrpSpPr/>
            <p:nvPr/>
          </p:nvGrpSpPr>
          <p:grpSpPr>
            <a:xfrm>
              <a:off x="602586" y="3015905"/>
              <a:ext cx="8104092" cy="570081"/>
              <a:chOff x="602586" y="3015905"/>
              <a:chExt cx="8104092" cy="570081"/>
            </a:xfrm>
          </p:grpSpPr>
          <p:sp>
            <p:nvSpPr>
              <p:cNvPr id="44" name="Rectangle 43">
                <a:extLst>
                  <a:ext uri="{FF2B5EF4-FFF2-40B4-BE49-F238E27FC236}">
                    <a16:creationId xmlns:a16="http://schemas.microsoft.com/office/drawing/2014/main" id="{65EED012-546B-1A42-9669-8CA061FEDD97}"/>
                  </a:ext>
                </a:extLst>
              </p:cNvPr>
              <p:cNvSpPr/>
              <p:nvPr/>
            </p:nvSpPr>
            <p:spPr>
              <a:xfrm>
                <a:off x="602586" y="3015905"/>
                <a:ext cx="8104092" cy="5675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53F3144-E914-B746-96D4-3B01E9EE2FD5}"/>
                  </a:ext>
                </a:extLst>
              </p:cNvPr>
              <p:cNvSpPr/>
              <p:nvPr/>
            </p:nvSpPr>
            <p:spPr>
              <a:xfrm>
                <a:off x="602586" y="3015905"/>
                <a:ext cx="570231" cy="570081"/>
              </a:xfrm>
              <a:prstGeom prst="rect">
                <a:avLst/>
              </a:prstGeom>
              <a:solidFill>
                <a:srgbClr val="BE1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D1352779-C014-EC47-B9D6-6357C8FF7247}"/>
                </a:ext>
              </a:extLst>
            </p:cNvPr>
            <p:cNvSpPr txBox="1"/>
            <p:nvPr/>
          </p:nvSpPr>
          <p:spPr>
            <a:xfrm>
              <a:off x="1522252" y="3131668"/>
              <a:ext cx="6624981" cy="338554"/>
            </a:xfrm>
            <a:prstGeom prst="rect">
              <a:avLst/>
            </a:prstGeom>
            <a:noFill/>
          </p:spPr>
          <p:txBody>
            <a:bodyPr wrap="square" rtlCol="0">
              <a:spAutoFit/>
            </a:bodyPr>
            <a:lstStyle/>
            <a:p>
              <a:r>
                <a:rPr lang="en-GB" sz="1600" dirty="0">
                  <a:latin typeface="Montserrat" panose="02000505000000020004" pitchFamily="2" charset="77"/>
                </a:rPr>
                <a:t>Kill </a:t>
              </a:r>
              <a:r>
                <a:rPr lang="en-GB" sz="1600">
                  <a:latin typeface="Montserrat" panose="02000505000000020004" pitchFamily="2" charset="77"/>
                </a:rPr>
                <a:t>everything above </a:t>
              </a:r>
              <a:r>
                <a:rPr lang="en-GB" sz="1600" dirty="0">
                  <a:latin typeface="Montserrat" panose="02000505000000020004" pitchFamily="2" charset="77"/>
                </a:rPr>
                <a:t>10 questions</a:t>
              </a:r>
            </a:p>
          </p:txBody>
        </p:sp>
        <p:sp>
          <p:nvSpPr>
            <p:cNvPr id="18" name="TextBox 17">
              <a:extLst>
                <a:ext uri="{FF2B5EF4-FFF2-40B4-BE49-F238E27FC236}">
                  <a16:creationId xmlns:a16="http://schemas.microsoft.com/office/drawing/2014/main" id="{0F2993CB-27BA-8842-938F-AB0A2B520AD2}"/>
                </a:ext>
              </a:extLst>
            </p:cNvPr>
            <p:cNvSpPr txBox="1"/>
            <p:nvPr/>
          </p:nvSpPr>
          <p:spPr>
            <a:xfrm>
              <a:off x="612205" y="3039335"/>
              <a:ext cx="567784" cy="523220"/>
            </a:xfrm>
            <a:prstGeom prst="rect">
              <a:avLst/>
            </a:prstGeom>
            <a:noFill/>
          </p:spPr>
          <p:txBody>
            <a:bodyPr wrap="none" rtlCol="0">
              <a:spAutoFit/>
            </a:bodyPr>
            <a:lstStyle/>
            <a:p>
              <a:pPr algn="ctr"/>
              <a:r>
                <a:rPr lang="en-GB" sz="2800" dirty="0">
                  <a:solidFill>
                    <a:schemeClr val="bg1"/>
                  </a:solidFill>
                  <a:latin typeface="Montserrat" panose="02000505000000020004" pitchFamily="2" charset="77"/>
                </a:rPr>
                <a:t>10</a:t>
              </a:r>
            </a:p>
          </p:txBody>
        </p:sp>
      </p:grpSp>
    </p:spTree>
    <p:extLst>
      <p:ext uri="{BB962C8B-B14F-4D97-AF65-F5344CB8AC3E}">
        <p14:creationId xmlns:p14="http://schemas.microsoft.com/office/powerpoint/2010/main" val="13045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338</TotalTime>
  <Words>535</Words>
  <Application>Microsoft Macintosh PowerPoint</Application>
  <PresentationFormat>On-screen Show (16:9)</PresentationFormat>
  <Paragraphs>61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76</cp:revision>
  <cp:lastPrinted>2018-05-25T09:22:27Z</cp:lastPrinted>
  <dcterms:created xsi:type="dcterms:W3CDTF">2018-05-24T07:33:18Z</dcterms:created>
  <dcterms:modified xsi:type="dcterms:W3CDTF">2021-10-14T09:04:08Z</dcterms:modified>
</cp:coreProperties>
</file>