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6" r:id="rId2"/>
    <p:sldId id="371" r:id="rId3"/>
    <p:sldId id="347" r:id="rId4"/>
    <p:sldId id="358" r:id="rId5"/>
    <p:sldId id="338" r:id="rId6"/>
    <p:sldId id="364" r:id="rId7"/>
    <p:sldId id="289" r:id="rId8"/>
    <p:sldId id="339" r:id="rId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FED2D9"/>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81546"/>
  </p:normalViewPr>
  <p:slideViewPr>
    <p:cSldViewPr snapToGrid="0" snapToObjects="1">
      <p:cViewPr varScale="1">
        <p:scale>
          <a:sx n="111" d="100"/>
          <a:sy n="111" d="100"/>
        </p:scale>
        <p:origin x="920"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FF59F-EAA2-2449-BD1B-D9F6950A0053}"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8E62A-A334-1A40-964C-0457F0A3D757}" type="slidenum">
              <a:rPr lang="en-GB" smtClean="0"/>
              <a:t>‹#›</a:t>
            </a:fld>
            <a:endParaRPr lang="en-GB"/>
          </a:p>
        </p:txBody>
      </p:sp>
    </p:spTree>
    <p:extLst>
      <p:ext uri="{BB962C8B-B14F-4D97-AF65-F5344CB8AC3E}">
        <p14:creationId xmlns:p14="http://schemas.microsoft.com/office/powerpoint/2010/main" val="205686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35423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427541"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2: The survey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7995939" cy="1446550"/>
          </a:xfrm>
          <a:prstGeom prst="rect">
            <a:avLst/>
          </a:prstGeom>
          <a:noFill/>
        </p:spPr>
        <p:txBody>
          <a:bodyPr wrap="square" rtlCol="0">
            <a:spAutoFit/>
          </a:bodyPr>
          <a:lstStyle/>
          <a:p>
            <a:r>
              <a:rPr lang="en-GB" sz="4400" dirty="0">
                <a:latin typeface="Montserrat" panose="02000505000000020004" pitchFamily="2" charset="77"/>
              </a:rPr>
              <a:t>How can you capture customer responses?</a:t>
            </a:r>
          </a:p>
        </p:txBody>
      </p:sp>
      <p:pic>
        <p:nvPicPr>
          <p:cNvPr id="9" name="Picture 8" descr="A person smiling for the camera&#10;&#10;Description automatically generated with medium confidence">
            <a:extLst>
              <a:ext uri="{FF2B5EF4-FFF2-40B4-BE49-F238E27FC236}">
                <a16:creationId xmlns:a16="http://schemas.microsoft.com/office/drawing/2014/main" id="{EFAC2263-B7EB-E249-9B34-3FB22F2B2900}"/>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F9407DBA-C7AE-AD48-B024-5238510A6B96}"/>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154B50A9-1331-EC45-81D5-2A66C0AD7DF4}"/>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849B242B-FF5C-C646-8D55-E1E8D2FD1247}"/>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141927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86822"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can you capture customer responses?</a:t>
            </a:r>
          </a:p>
        </p:txBody>
      </p:sp>
      <p:grpSp>
        <p:nvGrpSpPr>
          <p:cNvPr id="2" name="Group 1">
            <a:extLst>
              <a:ext uri="{FF2B5EF4-FFF2-40B4-BE49-F238E27FC236}">
                <a16:creationId xmlns:a16="http://schemas.microsoft.com/office/drawing/2014/main" id="{6913FA41-526D-244F-8B97-E889812F8D5A}"/>
              </a:ext>
            </a:extLst>
          </p:cNvPr>
          <p:cNvGrpSpPr/>
          <p:nvPr/>
        </p:nvGrpSpPr>
        <p:grpSpPr>
          <a:xfrm>
            <a:off x="2294" y="271526"/>
            <a:ext cx="2432583" cy="510703"/>
            <a:chOff x="2294" y="271526"/>
            <a:chExt cx="2432583" cy="510703"/>
          </a:xfrm>
        </p:grpSpPr>
        <p:sp>
          <p:nvSpPr>
            <p:cNvPr id="17" name="Rectangle 16">
              <a:extLst>
                <a:ext uri="{FF2B5EF4-FFF2-40B4-BE49-F238E27FC236}">
                  <a16:creationId xmlns:a16="http://schemas.microsoft.com/office/drawing/2014/main" id="{F4232C03-0BAF-FB4C-A295-BD27C8A72DC1}"/>
                </a:ext>
              </a:extLst>
            </p:cNvPr>
            <p:cNvSpPr/>
            <p:nvPr/>
          </p:nvSpPr>
          <p:spPr>
            <a:xfrm>
              <a:off x="2294" y="27439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EB8B421-F247-AF4D-8946-D3F4AFE79BED}"/>
                </a:ext>
              </a:extLst>
            </p:cNvPr>
            <p:cNvSpPr txBox="1"/>
            <p:nvPr/>
          </p:nvSpPr>
          <p:spPr>
            <a:xfrm>
              <a:off x="532230" y="271526"/>
              <a:ext cx="1902647" cy="507831"/>
            </a:xfrm>
            <a:prstGeom prst="rect">
              <a:avLst/>
            </a:prstGeom>
            <a:noFill/>
          </p:spPr>
          <p:txBody>
            <a:bodyPr wrap="square" rtlCol="0">
              <a:spAutoFit/>
            </a:bodyPr>
            <a:lstStyle/>
            <a:p>
              <a:r>
                <a:rPr lang="en-GB" dirty="0">
                  <a:latin typeface="Montserrat" panose="02000505000000020004" pitchFamily="2" charset="77"/>
                </a:rPr>
                <a:t>DIGITAL  </a:t>
              </a:r>
            </a:p>
            <a:p>
              <a:r>
                <a:rPr lang="en-GB" dirty="0">
                  <a:latin typeface="Montserrat" panose="02000505000000020004" pitchFamily="2" charset="77"/>
                </a:rPr>
                <a:t>SURVEYS</a:t>
              </a:r>
            </a:p>
          </p:txBody>
        </p:sp>
        <p:sp>
          <p:nvSpPr>
            <p:cNvPr id="4" name="Rectangle 3">
              <a:extLst>
                <a:ext uri="{FF2B5EF4-FFF2-40B4-BE49-F238E27FC236}">
                  <a16:creationId xmlns:a16="http://schemas.microsoft.com/office/drawing/2014/main" id="{016EF85E-FE67-5B48-939B-037F18CCF5B6}"/>
                </a:ext>
              </a:extLst>
            </p:cNvPr>
            <p:cNvSpPr/>
            <p:nvPr/>
          </p:nvSpPr>
          <p:spPr>
            <a:xfrm>
              <a:off x="2295" y="27439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0DA24F5-7508-E741-8DFA-EF4182B64C7B}"/>
                </a:ext>
              </a:extLst>
            </p:cNvPr>
            <p:cNvPicPr>
              <a:picLocks/>
            </p:cNvPicPr>
            <p:nvPr/>
          </p:nvPicPr>
          <p:blipFill>
            <a:blip r:embed="rId3"/>
            <a:stretch>
              <a:fillRect/>
            </a:stretch>
          </p:blipFill>
          <p:spPr>
            <a:xfrm>
              <a:off x="54071" y="326174"/>
              <a:ext cx="404278" cy="404278"/>
            </a:xfrm>
            <a:prstGeom prst="rect">
              <a:avLst/>
            </a:prstGeom>
          </p:spPr>
        </p:pic>
      </p:grpSp>
      <p:grpSp>
        <p:nvGrpSpPr>
          <p:cNvPr id="18" name="Group 17">
            <a:extLst>
              <a:ext uri="{FF2B5EF4-FFF2-40B4-BE49-F238E27FC236}">
                <a16:creationId xmlns:a16="http://schemas.microsoft.com/office/drawing/2014/main" id="{769BF451-A4D2-C94A-BBF0-776FA1AA6C55}"/>
              </a:ext>
            </a:extLst>
          </p:cNvPr>
          <p:cNvGrpSpPr/>
          <p:nvPr/>
        </p:nvGrpSpPr>
        <p:grpSpPr>
          <a:xfrm>
            <a:off x="2294" y="875451"/>
            <a:ext cx="2432582" cy="510703"/>
            <a:chOff x="2294" y="875451"/>
            <a:chExt cx="2432582" cy="510703"/>
          </a:xfrm>
        </p:grpSpPr>
        <p:sp>
          <p:nvSpPr>
            <p:cNvPr id="19" name="Rectangle 18">
              <a:extLst>
                <a:ext uri="{FF2B5EF4-FFF2-40B4-BE49-F238E27FC236}">
                  <a16:creationId xmlns:a16="http://schemas.microsoft.com/office/drawing/2014/main" id="{D881A415-88B2-844A-BA40-F17A005936A5}"/>
                </a:ext>
              </a:extLst>
            </p:cNvPr>
            <p:cNvSpPr/>
            <p:nvPr/>
          </p:nvSpPr>
          <p:spPr>
            <a:xfrm>
              <a:off x="2294" y="875451"/>
              <a:ext cx="2432582" cy="5050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C7674F0-4DA4-9941-84E4-3A7B02D91035}"/>
                </a:ext>
              </a:extLst>
            </p:cNvPr>
            <p:cNvSpPr txBox="1"/>
            <p:nvPr/>
          </p:nvSpPr>
          <p:spPr>
            <a:xfrm>
              <a:off x="532230" y="878323"/>
              <a:ext cx="1902646" cy="507831"/>
            </a:xfrm>
            <a:prstGeom prst="rect">
              <a:avLst/>
            </a:prstGeom>
            <a:noFill/>
          </p:spPr>
          <p:txBody>
            <a:bodyPr wrap="square" rtlCol="0">
              <a:spAutoFit/>
            </a:bodyPr>
            <a:lstStyle/>
            <a:p>
              <a:r>
                <a:rPr lang="en-GB" dirty="0">
                  <a:latin typeface="Montserrat" panose="02000505000000020004" pitchFamily="2" charset="77"/>
                </a:rPr>
                <a:t>TELEPHONE INTERVIEWS</a:t>
              </a:r>
            </a:p>
          </p:txBody>
        </p:sp>
        <p:sp>
          <p:nvSpPr>
            <p:cNvPr id="11" name="Rectangle 10">
              <a:extLst>
                <a:ext uri="{FF2B5EF4-FFF2-40B4-BE49-F238E27FC236}">
                  <a16:creationId xmlns:a16="http://schemas.microsoft.com/office/drawing/2014/main" id="{0CBC8F8E-922F-2A42-AB00-556BF038A28E}"/>
                </a:ext>
              </a:extLst>
            </p:cNvPr>
            <p:cNvSpPr/>
            <p:nvPr/>
          </p:nvSpPr>
          <p:spPr>
            <a:xfrm>
              <a:off x="2295" y="87796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11FEADD-DF9E-5D44-9377-5E97395E2D77}"/>
                </a:ext>
              </a:extLst>
            </p:cNvPr>
            <p:cNvPicPr>
              <a:picLocks/>
            </p:cNvPicPr>
            <p:nvPr/>
          </p:nvPicPr>
          <p:blipFill>
            <a:blip r:embed="rId4"/>
            <a:stretch>
              <a:fillRect/>
            </a:stretch>
          </p:blipFill>
          <p:spPr>
            <a:xfrm>
              <a:off x="80431" y="929690"/>
              <a:ext cx="351558" cy="351558"/>
            </a:xfrm>
            <a:prstGeom prst="rect">
              <a:avLst/>
            </a:prstGeom>
          </p:spPr>
        </p:pic>
      </p:grpSp>
      <p:grpSp>
        <p:nvGrpSpPr>
          <p:cNvPr id="22" name="Group 21">
            <a:extLst>
              <a:ext uri="{FF2B5EF4-FFF2-40B4-BE49-F238E27FC236}">
                <a16:creationId xmlns:a16="http://schemas.microsoft.com/office/drawing/2014/main" id="{6F02499C-3DDE-2B4C-9499-F1049D23DABC}"/>
              </a:ext>
            </a:extLst>
          </p:cNvPr>
          <p:cNvGrpSpPr/>
          <p:nvPr/>
        </p:nvGrpSpPr>
        <p:grpSpPr>
          <a:xfrm>
            <a:off x="2294" y="1494820"/>
            <a:ext cx="2432582" cy="508645"/>
            <a:chOff x="2294" y="1494820"/>
            <a:chExt cx="2432582" cy="508645"/>
          </a:xfrm>
        </p:grpSpPr>
        <p:sp>
          <p:nvSpPr>
            <p:cNvPr id="20" name="Rectangle 19">
              <a:extLst>
                <a:ext uri="{FF2B5EF4-FFF2-40B4-BE49-F238E27FC236}">
                  <a16:creationId xmlns:a16="http://schemas.microsoft.com/office/drawing/2014/main" id="{DDD52CE7-E53E-AD45-9B86-2BECF1B38AEA}"/>
                </a:ext>
              </a:extLst>
            </p:cNvPr>
            <p:cNvSpPr/>
            <p:nvPr/>
          </p:nvSpPr>
          <p:spPr>
            <a:xfrm>
              <a:off x="2294" y="1494820"/>
              <a:ext cx="2432582" cy="50783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F76F235-3937-5044-B9BB-F3C75BDAFD7E}"/>
                </a:ext>
              </a:extLst>
            </p:cNvPr>
            <p:cNvSpPr txBox="1"/>
            <p:nvPr/>
          </p:nvSpPr>
          <p:spPr>
            <a:xfrm>
              <a:off x="532230" y="1495634"/>
              <a:ext cx="1902646" cy="507831"/>
            </a:xfrm>
            <a:prstGeom prst="rect">
              <a:avLst/>
            </a:prstGeom>
            <a:noFill/>
          </p:spPr>
          <p:txBody>
            <a:bodyPr wrap="square" rtlCol="0">
              <a:spAutoFit/>
            </a:bodyPr>
            <a:lstStyle/>
            <a:p>
              <a:r>
                <a:rPr lang="en-GB" dirty="0">
                  <a:latin typeface="Montserrat" panose="02000505000000020004" pitchFamily="2" charset="77"/>
                </a:rPr>
                <a:t>FACE-TO-FACE CONVERSATIONS</a:t>
              </a:r>
            </a:p>
          </p:txBody>
        </p:sp>
        <p:sp>
          <p:nvSpPr>
            <p:cNvPr id="12" name="Rectangle 11">
              <a:extLst>
                <a:ext uri="{FF2B5EF4-FFF2-40B4-BE49-F238E27FC236}">
                  <a16:creationId xmlns:a16="http://schemas.microsoft.com/office/drawing/2014/main" id="{49238998-6351-F34C-A24B-B2EE57E079D6}"/>
                </a:ext>
              </a:extLst>
            </p:cNvPr>
            <p:cNvSpPr/>
            <p:nvPr/>
          </p:nvSpPr>
          <p:spPr>
            <a:xfrm>
              <a:off x="2295" y="1494820"/>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828D734-32F6-2D43-B4AE-57186EE7A8C0}"/>
                </a:ext>
              </a:extLst>
            </p:cNvPr>
            <p:cNvPicPr>
              <a:picLocks/>
            </p:cNvPicPr>
            <p:nvPr/>
          </p:nvPicPr>
          <p:blipFill>
            <a:blip r:embed="rId5"/>
            <a:stretch>
              <a:fillRect/>
            </a:stretch>
          </p:blipFill>
          <p:spPr>
            <a:xfrm>
              <a:off x="102536" y="1599193"/>
              <a:ext cx="307349" cy="307349"/>
            </a:xfrm>
            <a:prstGeom prst="rect">
              <a:avLst/>
            </a:prstGeom>
          </p:spPr>
        </p:pic>
      </p:grpSp>
      <p:grpSp>
        <p:nvGrpSpPr>
          <p:cNvPr id="23" name="Group 22">
            <a:extLst>
              <a:ext uri="{FF2B5EF4-FFF2-40B4-BE49-F238E27FC236}">
                <a16:creationId xmlns:a16="http://schemas.microsoft.com/office/drawing/2014/main" id="{C6A91110-6863-5543-B904-C92E728BC4DE}"/>
              </a:ext>
            </a:extLst>
          </p:cNvPr>
          <p:cNvGrpSpPr/>
          <p:nvPr/>
        </p:nvGrpSpPr>
        <p:grpSpPr>
          <a:xfrm>
            <a:off x="2294" y="2093108"/>
            <a:ext cx="2432583" cy="507831"/>
            <a:chOff x="2294" y="2093108"/>
            <a:chExt cx="2432583" cy="507831"/>
          </a:xfrm>
        </p:grpSpPr>
        <p:sp>
          <p:nvSpPr>
            <p:cNvPr id="21" name="Rectangle 20">
              <a:extLst>
                <a:ext uri="{FF2B5EF4-FFF2-40B4-BE49-F238E27FC236}">
                  <a16:creationId xmlns:a16="http://schemas.microsoft.com/office/drawing/2014/main" id="{F38EFEB1-EDE6-7541-A9AF-69C2A6C0140C}"/>
                </a:ext>
              </a:extLst>
            </p:cNvPr>
            <p:cNvSpPr/>
            <p:nvPr/>
          </p:nvSpPr>
          <p:spPr>
            <a:xfrm>
              <a:off x="2294" y="209310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39544AA-A650-234A-AB2E-BDBE52F34429}"/>
                </a:ext>
              </a:extLst>
            </p:cNvPr>
            <p:cNvSpPr txBox="1"/>
            <p:nvPr/>
          </p:nvSpPr>
          <p:spPr>
            <a:xfrm>
              <a:off x="532230" y="2186513"/>
              <a:ext cx="1902647" cy="300082"/>
            </a:xfrm>
            <a:prstGeom prst="rect">
              <a:avLst/>
            </a:prstGeom>
            <a:noFill/>
          </p:spPr>
          <p:txBody>
            <a:bodyPr wrap="square" rtlCol="0">
              <a:spAutoFit/>
            </a:bodyPr>
            <a:lstStyle/>
            <a:p>
              <a:r>
                <a:rPr lang="en-GB" dirty="0">
                  <a:latin typeface="Montserrat" panose="02000505000000020004" pitchFamily="2" charset="77"/>
                </a:rPr>
                <a:t>LETTER</a:t>
              </a:r>
            </a:p>
          </p:txBody>
        </p:sp>
        <p:sp>
          <p:nvSpPr>
            <p:cNvPr id="13" name="Rectangle 12">
              <a:extLst>
                <a:ext uri="{FF2B5EF4-FFF2-40B4-BE49-F238E27FC236}">
                  <a16:creationId xmlns:a16="http://schemas.microsoft.com/office/drawing/2014/main" id="{E5DF32C1-A184-B346-A00E-7BB861F64016}"/>
                </a:ext>
              </a:extLst>
            </p:cNvPr>
            <p:cNvSpPr/>
            <p:nvPr/>
          </p:nvSpPr>
          <p:spPr>
            <a:xfrm>
              <a:off x="2295" y="209310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E265D2AE-1AD5-2740-95D4-CAD0C3379CE6}"/>
                </a:ext>
              </a:extLst>
            </p:cNvPr>
            <p:cNvPicPr>
              <a:picLocks/>
            </p:cNvPicPr>
            <p:nvPr/>
          </p:nvPicPr>
          <p:blipFill>
            <a:blip r:embed="rId6"/>
            <a:stretch>
              <a:fillRect/>
            </a:stretch>
          </p:blipFill>
          <p:spPr>
            <a:xfrm>
              <a:off x="41856" y="2111672"/>
              <a:ext cx="428709" cy="428709"/>
            </a:xfrm>
            <a:prstGeom prst="rect">
              <a:avLst/>
            </a:prstGeom>
          </p:spPr>
        </p:pic>
      </p:grpSp>
    </p:spTree>
    <p:extLst>
      <p:ext uri="{BB962C8B-B14F-4D97-AF65-F5344CB8AC3E}">
        <p14:creationId xmlns:p14="http://schemas.microsoft.com/office/powerpoint/2010/main" val="31287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4232C03-0BAF-FB4C-A295-BD27C8A72DC1}"/>
              </a:ext>
            </a:extLst>
          </p:cNvPr>
          <p:cNvSpPr/>
          <p:nvPr/>
        </p:nvSpPr>
        <p:spPr>
          <a:xfrm>
            <a:off x="2294" y="274398"/>
            <a:ext cx="2432582" cy="507831"/>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881A415-88B2-844A-BA40-F17A005936A5}"/>
              </a:ext>
            </a:extLst>
          </p:cNvPr>
          <p:cNvSpPr/>
          <p:nvPr/>
        </p:nvSpPr>
        <p:spPr>
          <a:xfrm>
            <a:off x="2294" y="875451"/>
            <a:ext cx="2432582" cy="5050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D52CE7-E53E-AD45-9B86-2BECF1B38AEA}"/>
              </a:ext>
            </a:extLst>
          </p:cNvPr>
          <p:cNvSpPr/>
          <p:nvPr/>
        </p:nvSpPr>
        <p:spPr>
          <a:xfrm>
            <a:off x="2294" y="1494820"/>
            <a:ext cx="2432582" cy="50783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38EFEB1-EDE6-7541-A9AF-69C2A6C0140C}"/>
              </a:ext>
            </a:extLst>
          </p:cNvPr>
          <p:cNvSpPr/>
          <p:nvPr/>
        </p:nvSpPr>
        <p:spPr>
          <a:xfrm>
            <a:off x="2294" y="209310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86822"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can you capture customer responses?</a:t>
            </a:r>
          </a:p>
        </p:txBody>
      </p:sp>
      <p:sp>
        <p:nvSpPr>
          <p:cNvPr id="7" name="TextBox 6">
            <a:extLst>
              <a:ext uri="{FF2B5EF4-FFF2-40B4-BE49-F238E27FC236}">
                <a16:creationId xmlns:a16="http://schemas.microsoft.com/office/drawing/2014/main" id="{3EB8B421-F247-AF4D-8946-D3F4AFE79BED}"/>
              </a:ext>
            </a:extLst>
          </p:cNvPr>
          <p:cNvSpPr txBox="1"/>
          <p:nvPr/>
        </p:nvSpPr>
        <p:spPr>
          <a:xfrm>
            <a:off x="532230" y="271526"/>
            <a:ext cx="1902647" cy="507831"/>
          </a:xfrm>
          <a:prstGeom prst="rect">
            <a:avLst/>
          </a:prstGeom>
          <a:noFill/>
        </p:spPr>
        <p:txBody>
          <a:bodyPr wrap="square" rtlCol="0">
            <a:spAutoFit/>
          </a:bodyPr>
          <a:lstStyle/>
          <a:p>
            <a:r>
              <a:rPr lang="en-GB" dirty="0">
                <a:latin typeface="Montserrat" panose="02000505000000020004" pitchFamily="2" charset="77"/>
              </a:rPr>
              <a:t>DIGITAL  </a:t>
            </a:r>
          </a:p>
          <a:p>
            <a:r>
              <a:rPr lang="en-GB" dirty="0">
                <a:latin typeface="Montserrat" panose="02000505000000020004" pitchFamily="2" charset="77"/>
              </a:rPr>
              <a:t>SURVEYS</a:t>
            </a:r>
          </a:p>
        </p:txBody>
      </p:sp>
      <p:sp>
        <p:nvSpPr>
          <p:cNvPr id="8" name="TextBox 7">
            <a:extLst>
              <a:ext uri="{FF2B5EF4-FFF2-40B4-BE49-F238E27FC236}">
                <a16:creationId xmlns:a16="http://schemas.microsoft.com/office/drawing/2014/main" id="{5C7674F0-4DA4-9941-84E4-3A7B02D91035}"/>
              </a:ext>
            </a:extLst>
          </p:cNvPr>
          <p:cNvSpPr txBox="1"/>
          <p:nvPr/>
        </p:nvSpPr>
        <p:spPr>
          <a:xfrm>
            <a:off x="532230" y="878323"/>
            <a:ext cx="1902646" cy="507831"/>
          </a:xfrm>
          <a:prstGeom prst="rect">
            <a:avLst/>
          </a:prstGeom>
          <a:noFill/>
        </p:spPr>
        <p:txBody>
          <a:bodyPr wrap="square" rtlCol="0">
            <a:spAutoFit/>
          </a:bodyPr>
          <a:lstStyle/>
          <a:p>
            <a:r>
              <a:rPr lang="en-GB" dirty="0">
                <a:latin typeface="Montserrat" panose="02000505000000020004" pitchFamily="2" charset="77"/>
              </a:rPr>
              <a:t>TELEPHONE INTERVIEWS</a:t>
            </a:r>
          </a:p>
        </p:txBody>
      </p:sp>
      <p:sp>
        <p:nvSpPr>
          <p:cNvPr id="9" name="TextBox 8">
            <a:extLst>
              <a:ext uri="{FF2B5EF4-FFF2-40B4-BE49-F238E27FC236}">
                <a16:creationId xmlns:a16="http://schemas.microsoft.com/office/drawing/2014/main" id="{0F76F235-3937-5044-B9BB-F3C75BDAFD7E}"/>
              </a:ext>
            </a:extLst>
          </p:cNvPr>
          <p:cNvSpPr txBox="1"/>
          <p:nvPr/>
        </p:nvSpPr>
        <p:spPr>
          <a:xfrm>
            <a:off x="532230" y="1495634"/>
            <a:ext cx="1902646" cy="507831"/>
          </a:xfrm>
          <a:prstGeom prst="rect">
            <a:avLst/>
          </a:prstGeom>
          <a:noFill/>
        </p:spPr>
        <p:txBody>
          <a:bodyPr wrap="square" rtlCol="0">
            <a:spAutoFit/>
          </a:bodyPr>
          <a:lstStyle/>
          <a:p>
            <a:r>
              <a:rPr lang="en-GB" dirty="0">
                <a:latin typeface="Montserrat" panose="02000505000000020004" pitchFamily="2" charset="77"/>
              </a:rPr>
              <a:t>FACE-TO-FACE CONVERSATIONS</a:t>
            </a:r>
          </a:p>
        </p:txBody>
      </p:sp>
      <p:sp>
        <p:nvSpPr>
          <p:cNvPr id="10" name="TextBox 9">
            <a:extLst>
              <a:ext uri="{FF2B5EF4-FFF2-40B4-BE49-F238E27FC236}">
                <a16:creationId xmlns:a16="http://schemas.microsoft.com/office/drawing/2014/main" id="{F39544AA-A650-234A-AB2E-BDBE52F34429}"/>
              </a:ext>
            </a:extLst>
          </p:cNvPr>
          <p:cNvSpPr txBox="1"/>
          <p:nvPr/>
        </p:nvSpPr>
        <p:spPr>
          <a:xfrm>
            <a:off x="532230" y="2186513"/>
            <a:ext cx="1902647" cy="300082"/>
          </a:xfrm>
          <a:prstGeom prst="rect">
            <a:avLst/>
          </a:prstGeom>
          <a:noFill/>
        </p:spPr>
        <p:txBody>
          <a:bodyPr wrap="square" rtlCol="0">
            <a:spAutoFit/>
          </a:bodyPr>
          <a:lstStyle/>
          <a:p>
            <a:r>
              <a:rPr lang="en-GB" dirty="0">
                <a:latin typeface="Montserrat" panose="02000505000000020004" pitchFamily="2" charset="77"/>
              </a:rPr>
              <a:t>LETTER</a:t>
            </a:r>
          </a:p>
        </p:txBody>
      </p:sp>
      <p:sp>
        <p:nvSpPr>
          <p:cNvPr id="4" name="Rectangle 3">
            <a:extLst>
              <a:ext uri="{FF2B5EF4-FFF2-40B4-BE49-F238E27FC236}">
                <a16:creationId xmlns:a16="http://schemas.microsoft.com/office/drawing/2014/main" id="{016EF85E-FE67-5B48-939B-037F18CCF5B6}"/>
              </a:ext>
            </a:extLst>
          </p:cNvPr>
          <p:cNvSpPr/>
          <p:nvPr/>
        </p:nvSpPr>
        <p:spPr>
          <a:xfrm>
            <a:off x="2295" y="274398"/>
            <a:ext cx="507831" cy="5078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CBC8F8E-922F-2A42-AB00-556BF038A28E}"/>
              </a:ext>
            </a:extLst>
          </p:cNvPr>
          <p:cNvSpPr/>
          <p:nvPr/>
        </p:nvSpPr>
        <p:spPr>
          <a:xfrm>
            <a:off x="2295" y="87796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9238998-6351-F34C-A24B-B2EE57E079D6}"/>
              </a:ext>
            </a:extLst>
          </p:cNvPr>
          <p:cNvSpPr/>
          <p:nvPr/>
        </p:nvSpPr>
        <p:spPr>
          <a:xfrm>
            <a:off x="2295" y="1494820"/>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5DF32C1-A184-B346-A00E-7BB861F64016}"/>
              </a:ext>
            </a:extLst>
          </p:cNvPr>
          <p:cNvSpPr/>
          <p:nvPr/>
        </p:nvSpPr>
        <p:spPr>
          <a:xfrm>
            <a:off x="2295" y="209310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0DA24F5-7508-E741-8DFA-EF4182B64C7B}"/>
              </a:ext>
            </a:extLst>
          </p:cNvPr>
          <p:cNvPicPr>
            <a:picLocks/>
          </p:cNvPicPr>
          <p:nvPr/>
        </p:nvPicPr>
        <p:blipFill>
          <a:blip r:embed="rId3"/>
          <a:stretch>
            <a:fillRect/>
          </a:stretch>
        </p:blipFill>
        <p:spPr>
          <a:xfrm>
            <a:off x="54071" y="326174"/>
            <a:ext cx="404278" cy="404278"/>
          </a:xfrm>
          <a:prstGeom prst="rect">
            <a:avLst/>
          </a:prstGeom>
        </p:spPr>
      </p:pic>
      <p:pic>
        <p:nvPicPr>
          <p:cNvPr id="14" name="Picture 13">
            <a:extLst>
              <a:ext uri="{FF2B5EF4-FFF2-40B4-BE49-F238E27FC236}">
                <a16:creationId xmlns:a16="http://schemas.microsoft.com/office/drawing/2014/main" id="{F11FEADD-DF9E-5D44-9377-5E97395E2D77}"/>
              </a:ext>
            </a:extLst>
          </p:cNvPr>
          <p:cNvPicPr>
            <a:picLocks/>
          </p:cNvPicPr>
          <p:nvPr/>
        </p:nvPicPr>
        <p:blipFill>
          <a:blip r:embed="rId4"/>
          <a:stretch>
            <a:fillRect/>
          </a:stretch>
        </p:blipFill>
        <p:spPr>
          <a:xfrm>
            <a:off x="80431" y="929690"/>
            <a:ext cx="351558" cy="351558"/>
          </a:xfrm>
          <a:prstGeom prst="rect">
            <a:avLst/>
          </a:prstGeom>
        </p:spPr>
      </p:pic>
      <p:pic>
        <p:nvPicPr>
          <p:cNvPr id="15" name="Picture 14">
            <a:extLst>
              <a:ext uri="{FF2B5EF4-FFF2-40B4-BE49-F238E27FC236}">
                <a16:creationId xmlns:a16="http://schemas.microsoft.com/office/drawing/2014/main" id="{6828D734-32F6-2D43-B4AE-57186EE7A8C0}"/>
              </a:ext>
            </a:extLst>
          </p:cNvPr>
          <p:cNvPicPr>
            <a:picLocks/>
          </p:cNvPicPr>
          <p:nvPr/>
        </p:nvPicPr>
        <p:blipFill>
          <a:blip r:embed="rId5"/>
          <a:stretch>
            <a:fillRect/>
          </a:stretch>
        </p:blipFill>
        <p:spPr>
          <a:xfrm>
            <a:off x="102536" y="1599193"/>
            <a:ext cx="307349" cy="307349"/>
          </a:xfrm>
          <a:prstGeom prst="rect">
            <a:avLst/>
          </a:prstGeom>
        </p:spPr>
      </p:pic>
      <p:pic>
        <p:nvPicPr>
          <p:cNvPr id="16" name="Picture 15">
            <a:extLst>
              <a:ext uri="{FF2B5EF4-FFF2-40B4-BE49-F238E27FC236}">
                <a16:creationId xmlns:a16="http://schemas.microsoft.com/office/drawing/2014/main" id="{E265D2AE-1AD5-2740-95D4-CAD0C3379CE6}"/>
              </a:ext>
            </a:extLst>
          </p:cNvPr>
          <p:cNvPicPr>
            <a:picLocks/>
          </p:cNvPicPr>
          <p:nvPr/>
        </p:nvPicPr>
        <p:blipFill>
          <a:blip r:embed="rId6"/>
          <a:stretch>
            <a:fillRect/>
          </a:stretch>
        </p:blipFill>
        <p:spPr>
          <a:xfrm>
            <a:off x="41856" y="2111672"/>
            <a:ext cx="428709" cy="428709"/>
          </a:xfrm>
          <a:prstGeom prst="rect">
            <a:avLst/>
          </a:prstGeom>
        </p:spPr>
      </p:pic>
      <p:grpSp>
        <p:nvGrpSpPr>
          <p:cNvPr id="32" name="Group 31">
            <a:extLst>
              <a:ext uri="{FF2B5EF4-FFF2-40B4-BE49-F238E27FC236}">
                <a16:creationId xmlns:a16="http://schemas.microsoft.com/office/drawing/2014/main" id="{641F0032-8ABA-3149-A67E-2A9CC2FAE295}"/>
              </a:ext>
            </a:extLst>
          </p:cNvPr>
          <p:cNvGrpSpPr/>
          <p:nvPr/>
        </p:nvGrpSpPr>
        <p:grpSpPr>
          <a:xfrm>
            <a:off x="2691827" y="268761"/>
            <a:ext cx="2214097" cy="3889525"/>
            <a:chOff x="2691827" y="268761"/>
            <a:chExt cx="2214097" cy="3889525"/>
          </a:xfrm>
        </p:grpSpPr>
        <p:sp>
          <p:nvSpPr>
            <p:cNvPr id="55" name="Rectangle 54">
              <a:extLst>
                <a:ext uri="{FF2B5EF4-FFF2-40B4-BE49-F238E27FC236}">
                  <a16:creationId xmlns:a16="http://schemas.microsoft.com/office/drawing/2014/main" id="{3E372884-0D6F-8441-86CF-1AE601BE51E5}"/>
                </a:ext>
              </a:extLst>
            </p:cNvPr>
            <p:cNvSpPr/>
            <p:nvPr/>
          </p:nvSpPr>
          <p:spPr>
            <a:xfrm>
              <a:off x="2691827" y="268761"/>
              <a:ext cx="2214097" cy="3889525"/>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a:extLst>
                <a:ext uri="{FF2B5EF4-FFF2-40B4-BE49-F238E27FC236}">
                  <a16:creationId xmlns:a16="http://schemas.microsoft.com/office/drawing/2014/main" id="{74BCAEB1-729D-CE48-89BE-35817ACFF526}"/>
                </a:ext>
              </a:extLst>
            </p:cNvPr>
            <p:cNvGrpSpPr/>
            <p:nvPr/>
          </p:nvGrpSpPr>
          <p:grpSpPr>
            <a:xfrm>
              <a:off x="2751338" y="337126"/>
              <a:ext cx="2075227" cy="688214"/>
              <a:chOff x="2751338" y="337126"/>
              <a:chExt cx="2075227" cy="688214"/>
            </a:xfrm>
          </p:grpSpPr>
          <p:sp>
            <p:nvSpPr>
              <p:cNvPr id="56" name="Rectangle 55">
                <a:extLst>
                  <a:ext uri="{FF2B5EF4-FFF2-40B4-BE49-F238E27FC236}">
                    <a16:creationId xmlns:a16="http://schemas.microsoft.com/office/drawing/2014/main" id="{FE778C1F-CC96-5749-B1DF-C00072D2FFD4}"/>
                  </a:ext>
                </a:extLst>
              </p:cNvPr>
              <p:cNvSpPr/>
              <p:nvPr/>
            </p:nvSpPr>
            <p:spPr>
              <a:xfrm>
                <a:off x="2751338" y="337126"/>
                <a:ext cx="2075227" cy="68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ADAA247A-A0FF-9940-8608-B9B9A472B660}"/>
                  </a:ext>
                </a:extLst>
              </p:cNvPr>
              <p:cNvPicPr>
                <a:picLocks/>
              </p:cNvPicPr>
              <p:nvPr/>
            </p:nvPicPr>
            <p:blipFill>
              <a:blip r:embed="rId7"/>
              <a:stretch>
                <a:fillRect/>
              </a:stretch>
            </p:blipFill>
            <p:spPr>
              <a:xfrm>
                <a:off x="3011773" y="423976"/>
                <a:ext cx="483353" cy="483353"/>
              </a:xfrm>
              <a:prstGeom prst="rect">
                <a:avLst/>
              </a:prstGeom>
            </p:spPr>
          </p:pic>
          <p:sp>
            <p:nvSpPr>
              <p:cNvPr id="25" name="TextBox 24">
                <a:extLst>
                  <a:ext uri="{FF2B5EF4-FFF2-40B4-BE49-F238E27FC236}">
                    <a16:creationId xmlns:a16="http://schemas.microsoft.com/office/drawing/2014/main" id="{CBD55F8B-63C3-6245-B991-C8F874BDF7AF}"/>
                  </a:ext>
                </a:extLst>
              </p:cNvPr>
              <p:cNvSpPr txBox="1"/>
              <p:nvPr/>
            </p:nvSpPr>
            <p:spPr>
              <a:xfrm>
                <a:off x="3570690" y="509605"/>
                <a:ext cx="752130" cy="338554"/>
              </a:xfrm>
              <a:prstGeom prst="rect">
                <a:avLst/>
              </a:prstGeom>
              <a:noFill/>
            </p:spPr>
            <p:txBody>
              <a:bodyPr wrap="none" rtlCol="0">
                <a:spAutoFit/>
              </a:bodyPr>
              <a:lstStyle/>
              <a:p>
                <a:r>
                  <a:rPr lang="en-GB" sz="1600" dirty="0">
                    <a:latin typeface="Montserrat" panose="02000505000000020004" pitchFamily="2" charset="77"/>
                    <a:ea typeface="Open Sans" panose="020B0606030504020204" pitchFamily="34" charset="0"/>
                    <a:cs typeface="Open Sans" panose="020B0606030504020204" pitchFamily="34" charset="0"/>
                  </a:rPr>
                  <a:t>email</a:t>
                </a:r>
              </a:p>
            </p:txBody>
          </p:sp>
        </p:grpSp>
      </p:grpSp>
      <p:grpSp>
        <p:nvGrpSpPr>
          <p:cNvPr id="63" name="Group 62">
            <a:extLst>
              <a:ext uri="{FF2B5EF4-FFF2-40B4-BE49-F238E27FC236}">
                <a16:creationId xmlns:a16="http://schemas.microsoft.com/office/drawing/2014/main" id="{891A5309-5C93-CE48-9383-DBD392C64057}"/>
              </a:ext>
            </a:extLst>
          </p:cNvPr>
          <p:cNvGrpSpPr/>
          <p:nvPr/>
        </p:nvGrpSpPr>
        <p:grpSpPr>
          <a:xfrm>
            <a:off x="2751338" y="1100775"/>
            <a:ext cx="2075227" cy="688214"/>
            <a:chOff x="2751338" y="1100775"/>
            <a:chExt cx="2075227" cy="688214"/>
          </a:xfrm>
        </p:grpSpPr>
        <p:sp>
          <p:nvSpPr>
            <p:cNvPr id="57" name="Rectangle 56">
              <a:extLst>
                <a:ext uri="{FF2B5EF4-FFF2-40B4-BE49-F238E27FC236}">
                  <a16:creationId xmlns:a16="http://schemas.microsoft.com/office/drawing/2014/main" id="{7A9B729A-8457-EA4A-AB8D-B746614627D1}"/>
                </a:ext>
              </a:extLst>
            </p:cNvPr>
            <p:cNvSpPr/>
            <p:nvPr/>
          </p:nvSpPr>
          <p:spPr>
            <a:xfrm>
              <a:off x="2751338" y="1100775"/>
              <a:ext cx="2075227" cy="68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6A81A14A-6CCC-3541-9FFC-202651113D72}"/>
                </a:ext>
              </a:extLst>
            </p:cNvPr>
            <p:cNvPicPr>
              <a:picLocks/>
            </p:cNvPicPr>
            <p:nvPr/>
          </p:nvPicPr>
          <p:blipFill>
            <a:blip r:embed="rId8"/>
            <a:stretch>
              <a:fillRect/>
            </a:stretch>
          </p:blipFill>
          <p:spPr>
            <a:xfrm>
              <a:off x="3012529" y="1191354"/>
              <a:ext cx="481841" cy="481841"/>
            </a:xfrm>
            <a:prstGeom prst="rect">
              <a:avLst/>
            </a:prstGeom>
          </p:spPr>
        </p:pic>
        <p:sp>
          <p:nvSpPr>
            <p:cNvPr id="27" name="TextBox 26">
              <a:extLst>
                <a:ext uri="{FF2B5EF4-FFF2-40B4-BE49-F238E27FC236}">
                  <a16:creationId xmlns:a16="http://schemas.microsoft.com/office/drawing/2014/main" id="{21C9D5D0-67ED-EC4D-A865-ABDFEEE27892}"/>
                </a:ext>
              </a:extLst>
            </p:cNvPr>
            <p:cNvSpPr txBox="1"/>
            <p:nvPr/>
          </p:nvSpPr>
          <p:spPr>
            <a:xfrm>
              <a:off x="3570690" y="1268149"/>
              <a:ext cx="1010213" cy="338554"/>
            </a:xfrm>
            <a:prstGeom prst="rect">
              <a:avLst/>
            </a:prstGeom>
            <a:noFill/>
          </p:spPr>
          <p:txBody>
            <a:bodyPr wrap="none" rtlCol="0">
              <a:spAutoFit/>
            </a:bodyPr>
            <a:lstStyle/>
            <a:p>
              <a:r>
                <a:rPr lang="en-GB" sz="1600" dirty="0">
                  <a:latin typeface="Montserrat" panose="02000505000000020004" pitchFamily="2" charset="77"/>
                  <a:ea typeface="Open Sans" panose="020B0606030504020204" pitchFamily="34" charset="0"/>
                  <a:cs typeface="Open Sans" panose="020B0606030504020204" pitchFamily="34" charset="0"/>
                </a:rPr>
                <a:t>website</a:t>
              </a:r>
            </a:p>
          </p:txBody>
        </p:sp>
      </p:grpSp>
      <p:grpSp>
        <p:nvGrpSpPr>
          <p:cNvPr id="64" name="Group 63">
            <a:extLst>
              <a:ext uri="{FF2B5EF4-FFF2-40B4-BE49-F238E27FC236}">
                <a16:creationId xmlns:a16="http://schemas.microsoft.com/office/drawing/2014/main" id="{EE7196B3-E03F-C64A-94A4-74A16F8821CB}"/>
              </a:ext>
            </a:extLst>
          </p:cNvPr>
          <p:cNvGrpSpPr/>
          <p:nvPr/>
        </p:nvGrpSpPr>
        <p:grpSpPr>
          <a:xfrm>
            <a:off x="2751338" y="1864422"/>
            <a:ext cx="2075227" cy="688214"/>
            <a:chOff x="2751338" y="1864422"/>
            <a:chExt cx="2075227" cy="688214"/>
          </a:xfrm>
        </p:grpSpPr>
        <p:sp>
          <p:nvSpPr>
            <p:cNvPr id="58" name="Rectangle 57">
              <a:extLst>
                <a:ext uri="{FF2B5EF4-FFF2-40B4-BE49-F238E27FC236}">
                  <a16:creationId xmlns:a16="http://schemas.microsoft.com/office/drawing/2014/main" id="{AB41939F-BE9A-5A4C-8883-1B3B561C8FFB}"/>
                </a:ext>
              </a:extLst>
            </p:cNvPr>
            <p:cNvSpPr/>
            <p:nvPr/>
          </p:nvSpPr>
          <p:spPr>
            <a:xfrm>
              <a:off x="2751338" y="1864422"/>
              <a:ext cx="2075227" cy="68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909530B-364A-4D42-945A-8DE5FB100538}"/>
                </a:ext>
              </a:extLst>
            </p:cNvPr>
            <p:cNvPicPr>
              <a:picLocks/>
            </p:cNvPicPr>
            <p:nvPr/>
          </p:nvPicPr>
          <p:blipFill>
            <a:blip r:embed="rId9"/>
            <a:stretch>
              <a:fillRect/>
            </a:stretch>
          </p:blipFill>
          <p:spPr>
            <a:xfrm>
              <a:off x="3023150" y="1906379"/>
              <a:ext cx="538073" cy="538073"/>
            </a:xfrm>
            <a:prstGeom prst="rect">
              <a:avLst/>
            </a:prstGeom>
          </p:spPr>
        </p:pic>
        <p:sp>
          <p:nvSpPr>
            <p:cNvPr id="28" name="TextBox 27">
              <a:extLst>
                <a:ext uri="{FF2B5EF4-FFF2-40B4-BE49-F238E27FC236}">
                  <a16:creationId xmlns:a16="http://schemas.microsoft.com/office/drawing/2014/main" id="{34A3F1B5-C0A5-4845-BA34-FE91B9DEC127}"/>
                </a:ext>
              </a:extLst>
            </p:cNvPr>
            <p:cNvSpPr txBox="1"/>
            <p:nvPr/>
          </p:nvSpPr>
          <p:spPr>
            <a:xfrm>
              <a:off x="3570690" y="2010107"/>
              <a:ext cx="902812" cy="338554"/>
            </a:xfrm>
            <a:prstGeom prst="rect">
              <a:avLst/>
            </a:prstGeom>
            <a:noFill/>
          </p:spPr>
          <p:txBody>
            <a:bodyPr wrap="none" rtlCol="0">
              <a:spAutoFit/>
            </a:bodyPr>
            <a:lstStyle/>
            <a:p>
              <a:r>
                <a:rPr lang="en-GB" sz="1600" dirty="0">
                  <a:latin typeface="Montserrat" panose="02000505000000020004" pitchFamily="2" charset="77"/>
                  <a:ea typeface="Open Sans" panose="020B0606030504020204" pitchFamily="34" charset="0"/>
                  <a:cs typeface="Open Sans" panose="020B0606030504020204" pitchFamily="34" charset="0"/>
                </a:rPr>
                <a:t>mobile</a:t>
              </a:r>
            </a:p>
          </p:txBody>
        </p:sp>
      </p:grpSp>
      <p:grpSp>
        <p:nvGrpSpPr>
          <p:cNvPr id="65" name="Group 64">
            <a:extLst>
              <a:ext uri="{FF2B5EF4-FFF2-40B4-BE49-F238E27FC236}">
                <a16:creationId xmlns:a16="http://schemas.microsoft.com/office/drawing/2014/main" id="{41FFC905-2116-384E-B2E3-79D1D023669E}"/>
              </a:ext>
            </a:extLst>
          </p:cNvPr>
          <p:cNvGrpSpPr/>
          <p:nvPr/>
        </p:nvGrpSpPr>
        <p:grpSpPr>
          <a:xfrm>
            <a:off x="2751338" y="2577553"/>
            <a:ext cx="2075227" cy="789175"/>
            <a:chOff x="2751338" y="2577553"/>
            <a:chExt cx="2075227" cy="789175"/>
          </a:xfrm>
        </p:grpSpPr>
        <p:sp>
          <p:nvSpPr>
            <p:cNvPr id="59" name="Rectangle 58">
              <a:extLst>
                <a:ext uri="{FF2B5EF4-FFF2-40B4-BE49-F238E27FC236}">
                  <a16:creationId xmlns:a16="http://schemas.microsoft.com/office/drawing/2014/main" id="{C85466CD-06D9-7A46-8BDD-4CCA0815E8EB}"/>
                </a:ext>
              </a:extLst>
            </p:cNvPr>
            <p:cNvSpPr/>
            <p:nvPr/>
          </p:nvSpPr>
          <p:spPr>
            <a:xfrm>
              <a:off x="2751338" y="2628069"/>
              <a:ext cx="2075227" cy="68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8177E7ED-DFDE-834E-9258-AC271E4ECC9D}"/>
                </a:ext>
              </a:extLst>
            </p:cNvPr>
            <p:cNvPicPr>
              <a:picLocks/>
            </p:cNvPicPr>
            <p:nvPr/>
          </p:nvPicPr>
          <p:blipFill>
            <a:blip r:embed="rId10"/>
            <a:stretch>
              <a:fillRect/>
            </a:stretch>
          </p:blipFill>
          <p:spPr>
            <a:xfrm>
              <a:off x="2902700" y="2577553"/>
              <a:ext cx="701498" cy="789175"/>
            </a:xfrm>
            <a:prstGeom prst="rect">
              <a:avLst/>
            </a:prstGeom>
          </p:spPr>
        </p:pic>
        <p:sp>
          <p:nvSpPr>
            <p:cNvPr id="29" name="TextBox 28">
              <a:extLst>
                <a:ext uri="{FF2B5EF4-FFF2-40B4-BE49-F238E27FC236}">
                  <a16:creationId xmlns:a16="http://schemas.microsoft.com/office/drawing/2014/main" id="{2286B3EB-5846-5845-8245-0ADD62516F23}"/>
                </a:ext>
              </a:extLst>
            </p:cNvPr>
            <p:cNvSpPr txBox="1"/>
            <p:nvPr/>
          </p:nvSpPr>
          <p:spPr>
            <a:xfrm>
              <a:off x="3570690" y="2803212"/>
              <a:ext cx="1135247" cy="338554"/>
            </a:xfrm>
            <a:prstGeom prst="rect">
              <a:avLst/>
            </a:prstGeom>
            <a:noFill/>
          </p:spPr>
          <p:txBody>
            <a:bodyPr wrap="none" rtlCol="0">
              <a:spAutoFit/>
            </a:bodyPr>
            <a:lstStyle/>
            <a:p>
              <a:r>
                <a:rPr lang="en-GB" sz="1600" dirty="0">
                  <a:latin typeface="Montserrat" panose="02000505000000020004" pitchFamily="2" charset="77"/>
                  <a:ea typeface="Open Sans" panose="020B0606030504020204" pitchFamily="34" charset="0"/>
                  <a:cs typeface="Open Sans" panose="020B0606030504020204" pitchFamily="34" charset="0"/>
                </a:rPr>
                <a:t>chat(bot)</a:t>
              </a:r>
            </a:p>
          </p:txBody>
        </p:sp>
      </p:grpSp>
      <p:grpSp>
        <p:nvGrpSpPr>
          <p:cNvPr id="66" name="Group 65">
            <a:extLst>
              <a:ext uri="{FF2B5EF4-FFF2-40B4-BE49-F238E27FC236}">
                <a16:creationId xmlns:a16="http://schemas.microsoft.com/office/drawing/2014/main" id="{B8AD5E8A-3E29-B040-897A-784128C6623A}"/>
              </a:ext>
            </a:extLst>
          </p:cNvPr>
          <p:cNvGrpSpPr/>
          <p:nvPr/>
        </p:nvGrpSpPr>
        <p:grpSpPr>
          <a:xfrm>
            <a:off x="2751338" y="3391718"/>
            <a:ext cx="2075227" cy="688214"/>
            <a:chOff x="2751338" y="3391718"/>
            <a:chExt cx="2075227" cy="688214"/>
          </a:xfrm>
        </p:grpSpPr>
        <p:sp>
          <p:nvSpPr>
            <p:cNvPr id="60" name="Rectangle 59">
              <a:extLst>
                <a:ext uri="{FF2B5EF4-FFF2-40B4-BE49-F238E27FC236}">
                  <a16:creationId xmlns:a16="http://schemas.microsoft.com/office/drawing/2014/main" id="{655D1283-3DF5-8349-9DC1-F79E261A28BA}"/>
                </a:ext>
              </a:extLst>
            </p:cNvPr>
            <p:cNvSpPr/>
            <p:nvPr/>
          </p:nvSpPr>
          <p:spPr>
            <a:xfrm>
              <a:off x="2751338" y="3391718"/>
              <a:ext cx="2075227" cy="68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72CA2DCA-778D-6D48-98D4-3470A5F32235}"/>
                </a:ext>
              </a:extLst>
            </p:cNvPr>
            <p:cNvPicPr>
              <a:picLocks/>
            </p:cNvPicPr>
            <p:nvPr/>
          </p:nvPicPr>
          <p:blipFill>
            <a:blip r:embed="rId11"/>
            <a:stretch>
              <a:fillRect/>
            </a:stretch>
          </p:blipFill>
          <p:spPr>
            <a:xfrm>
              <a:off x="2945674" y="3419927"/>
              <a:ext cx="615550" cy="615550"/>
            </a:xfrm>
            <a:prstGeom prst="rect">
              <a:avLst/>
            </a:prstGeom>
          </p:spPr>
        </p:pic>
        <p:sp>
          <p:nvSpPr>
            <p:cNvPr id="36" name="TextBox 35">
              <a:extLst>
                <a:ext uri="{FF2B5EF4-FFF2-40B4-BE49-F238E27FC236}">
                  <a16:creationId xmlns:a16="http://schemas.microsoft.com/office/drawing/2014/main" id="{F49E2185-577B-E946-A28F-D8A247EAFB0F}"/>
                </a:ext>
              </a:extLst>
            </p:cNvPr>
            <p:cNvSpPr txBox="1"/>
            <p:nvPr/>
          </p:nvSpPr>
          <p:spPr>
            <a:xfrm>
              <a:off x="3570690" y="3557067"/>
              <a:ext cx="715260" cy="338554"/>
            </a:xfrm>
            <a:prstGeom prst="rect">
              <a:avLst/>
            </a:prstGeom>
            <a:noFill/>
          </p:spPr>
          <p:txBody>
            <a:bodyPr wrap="none" rtlCol="0">
              <a:spAutoFit/>
            </a:bodyPr>
            <a:lstStyle/>
            <a:p>
              <a:r>
                <a:rPr lang="en-GB" sz="1600" dirty="0">
                  <a:latin typeface="Montserrat" panose="02000505000000020004" pitchFamily="2" charset="77"/>
                  <a:ea typeface="Open Sans" panose="020B0606030504020204" pitchFamily="34" charset="0"/>
                  <a:cs typeface="Open Sans" panose="020B0606030504020204" pitchFamily="34" charset="0"/>
                </a:rPr>
                <a:t>kiosk</a:t>
              </a:r>
            </a:p>
          </p:txBody>
        </p:sp>
      </p:grpSp>
      <p:grpSp>
        <p:nvGrpSpPr>
          <p:cNvPr id="30" name="Group 29">
            <a:extLst>
              <a:ext uri="{FF2B5EF4-FFF2-40B4-BE49-F238E27FC236}">
                <a16:creationId xmlns:a16="http://schemas.microsoft.com/office/drawing/2014/main" id="{0F4504BF-193A-6841-BEB5-D0078EEFD79C}"/>
              </a:ext>
            </a:extLst>
          </p:cNvPr>
          <p:cNvGrpSpPr/>
          <p:nvPr/>
        </p:nvGrpSpPr>
        <p:grpSpPr>
          <a:xfrm>
            <a:off x="5373927" y="734462"/>
            <a:ext cx="1378693" cy="1007210"/>
            <a:chOff x="5373927" y="734462"/>
            <a:chExt cx="1378693" cy="1007210"/>
          </a:xfrm>
        </p:grpSpPr>
        <p:grpSp>
          <p:nvGrpSpPr>
            <p:cNvPr id="2" name="Group 1">
              <a:extLst>
                <a:ext uri="{FF2B5EF4-FFF2-40B4-BE49-F238E27FC236}">
                  <a16:creationId xmlns:a16="http://schemas.microsoft.com/office/drawing/2014/main" id="{74A64E2D-04F5-D047-8E94-4720664A00CA}"/>
                </a:ext>
              </a:extLst>
            </p:cNvPr>
            <p:cNvGrpSpPr/>
            <p:nvPr/>
          </p:nvGrpSpPr>
          <p:grpSpPr>
            <a:xfrm>
              <a:off x="5373927" y="818342"/>
              <a:ext cx="675700" cy="923330"/>
              <a:chOff x="5373927" y="818342"/>
              <a:chExt cx="675700" cy="923330"/>
            </a:xfrm>
          </p:grpSpPr>
          <p:sp>
            <p:nvSpPr>
              <p:cNvPr id="43" name="Oval 42">
                <a:extLst>
                  <a:ext uri="{FF2B5EF4-FFF2-40B4-BE49-F238E27FC236}">
                    <a16:creationId xmlns:a16="http://schemas.microsoft.com/office/drawing/2014/main" id="{3034A94F-01F2-9F45-BD6D-04FA4255362F}"/>
                  </a:ext>
                </a:extLst>
              </p:cNvPr>
              <p:cNvSpPr/>
              <p:nvPr/>
            </p:nvSpPr>
            <p:spPr>
              <a:xfrm>
                <a:off x="5373927" y="915523"/>
                <a:ext cx="675700" cy="6757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solidFill>
                    <a:schemeClr val="bg1"/>
                  </a:solidFill>
                  <a:latin typeface="Montserrat" panose="02000505000000020004" pitchFamily="2" charset="77"/>
                </a:endParaRPr>
              </a:p>
            </p:txBody>
          </p:sp>
          <p:sp>
            <p:nvSpPr>
              <p:cNvPr id="44" name="TextBox 43">
                <a:extLst>
                  <a:ext uri="{FF2B5EF4-FFF2-40B4-BE49-F238E27FC236}">
                    <a16:creationId xmlns:a16="http://schemas.microsoft.com/office/drawing/2014/main" id="{3DE630AD-5881-5F41-A409-494A0E4E5910}"/>
                  </a:ext>
                </a:extLst>
              </p:cNvPr>
              <p:cNvSpPr txBox="1"/>
              <p:nvPr/>
            </p:nvSpPr>
            <p:spPr>
              <a:xfrm>
                <a:off x="5431954" y="818342"/>
                <a:ext cx="577401" cy="923330"/>
              </a:xfrm>
              <a:prstGeom prst="rect">
                <a:avLst/>
              </a:prstGeom>
              <a:noFill/>
            </p:spPr>
            <p:txBody>
              <a:bodyPr wrap="none" rtlCol="0">
                <a:spAutoFit/>
              </a:bodyPr>
              <a:lstStyle/>
              <a:p>
                <a:pPr algn="ctr"/>
                <a:r>
                  <a:rPr lang="en-GB" sz="5400" dirty="0">
                    <a:solidFill>
                      <a:schemeClr val="bg1"/>
                    </a:solidFill>
                    <a:latin typeface="Montserrat" panose="02000505000000020004" pitchFamily="2" charset="77"/>
                  </a:rPr>
                  <a:t>+</a:t>
                </a:r>
              </a:p>
            </p:txBody>
          </p:sp>
        </p:grpSp>
        <p:sp>
          <p:nvSpPr>
            <p:cNvPr id="46" name="TextBox 45">
              <a:extLst>
                <a:ext uri="{FF2B5EF4-FFF2-40B4-BE49-F238E27FC236}">
                  <a16:creationId xmlns:a16="http://schemas.microsoft.com/office/drawing/2014/main" id="{4CD4DF0D-EDE4-CB4E-B27A-F9E3E578B25D}"/>
                </a:ext>
              </a:extLst>
            </p:cNvPr>
            <p:cNvSpPr txBox="1"/>
            <p:nvPr/>
          </p:nvSpPr>
          <p:spPr>
            <a:xfrm>
              <a:off x="6178424" y="734462"/>
              <a:ext cx="574196" cy="338554"/>
            </a:xfrm>
            <a:prstGeom prst="rect">
              <a:avLst/>
            </a:prstGeom>
            <a:noFill/>
          </p:spPr>
          <p:txBody>
            <a:bodyPr wrap="non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Fast</a:t>
              </a:r>
            </a:p>
          </p:txBody>
        </p:sp>
      </p:grpSp>
      <p:sp>
        <p:nvSpPr>
          <p:cNvPr id="47" name="TextBox 46">
            <a:extLst>
              <a:ext uri="{FF2B5EF4-FFF2-40B4-BE49-F238E27FC236}">
                <a16:creationId xmlns:a16="http://schemas.microsoft.com/office/drawing/2014/main" id="{92C5E266-FBE7-5441-9597-7B59B7C71F55}"/>
              </a:ext>
            </a:extLst>
          </p:cNvPr>
          <p:cNvSpPr txBox="1"/>
          <p:nvPr/>
        </p:nvSpPr>
        <p:spPr>
          <a:xfrm>
            <a:off x="6178424" y="1081457"/>
            <a:ext cx="1014124" cy="338554"/>
          </a:xfrm>
          <a:prstGeom prst="rect">
            <a:avLst/>
          </a:prstGeom>
          <a:noFill/>
        </p:spPr>
        <p:txBody>
          <a:bodyPr wrap="non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Low cost</a:t>
            </a:r>
          </a:p>
        </p:txBody>
      </p:sp>
      <p:sp>
        <p:nvSpPr>
          <p:cNvPr id="48" name="TextBox 47">
            <a:extLst>
              <a:ext uri="{FF2B5EF4-FFF2-40B4-BE49-F238E27FC236}">
                <a16:creationId xmlns:a16="http://schemas.microsoft.com/office/drawing/2014/main" id="{0FF6F4D2-B67D-0141-B64F-FBC088704F91}"/>
              </a:ext>
            </a:extLst>
          </p:cNvPr>
          <p:cNvSpPr txBox="1"/>
          <p:nvPr/>
        </p:nvSpPr>
        <p:spPr>
          <a:xfrm>
            <a:off x="6178424" y="1428452"/>
            <a:ext cx="2752677" cy="338554"/>
          </a:xfrm>
          <a:prstGeom prst="rect">
            <a:avLst/>
          </a:prstGeom>
          <a:noFill/>
        </p:spPr>
        <p:txBody>
          <a:bodyPr wrap="non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Data is immediately usable</a:t>
            </a:r>
          </a:p>
        </p:txBody>
      </p:sp>
      <p:sp>
        <p:nvSpPr>
          <p:cNvPr id="50" name="TextBox 49">
            <a:extLst>
              <a:ext uri="{FF2B5EF4-FFF2-40B4-BE49-F238E27FC236}">
                <a16:creationId xmlns:a16="http://schemas.microsoft.com/office/drawing/2014/main" id="{2292653A-AA17-C64C-AB04-DF97E4788527}"/>
              </a:ext>
            </a:extLst>
          </p:cNvPr>
          <p:cNvSpPr txBox="1"/>
          <p:nvPr/>
        </p:nvSpPr>
        <p:spPr>
          <a:xfrm>
            <a:off x="6178424" y="2803212"/>
            <a:ext cx="2834430" cy="58477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Only works when you have digital contact details</a:t>
            </a:r>
          </a:p>
        </p:txBody>
      </p:sp>
      <p:grpSp>
        <p:nvGrpSpPr>
          <p:cNvPr id="31" name="Group 30">
            <a:extLst>
              <a:ext uri="{FF2B5EF4-FFF2-40B4-BE49-F238E27FC236}">
                <a16:creationId xmlns:a16="http://schemas.microsoft.com/office/drawing/2014/main" id="{B03F2E86-7DDF-DF41-9975-2BB270DFD67A}"/>
              </a:ext>
            </a:extLst>
          </p:cNvPr>
          <p:cNvGrpSpPr/>
          <p:nvPr/>
        </p:nvGrpSpPr>
        <p:grpSpPr>
          <a:xfrm>
            <a:off x="5373927" y="2301712"/>
            <a:ext cx="3692532" cy="923330"/>
            <a:chOff x="5373927" y="2301712"/>
            <a:chExt cx="3692532" cy="923330"/>
          </a:xfrm>
        </p:grpSpPr>
        <p:sp>
          <p:nvSpPr>
            <p:cNvPr id="49" name="TextBox 48">
              <a:extLst>
                <a:ext uri="{FF2B5EF4-FFF2-40B4-BE49-F238E27FC236}">
                  <a16:creationId xmlns:a16="http://schemas.microsoft.com/office/drawing/2014/main" id="{CC3AC347-2109-4345-A3FD-CD947992F44C}"/>
                </a:ext>
              </a:extLst>
            </p:cNvPr>
            <p:cNvSpPr txBox="1"/>
            <p:nvPr/>
          </p:nvSpPr>
          <p:spPr>
            <a:xfrm>
              <a:off x="6178424" y="2387465"/>
              <a:ext cx="2888035" cy="338554"/>
            </a:xfrm>
            <a:prstGeom prst="rect">
              <a:avLst/>
            </a:prstGeom>
            <a:noFill/>
          </p:spPr>
          <p:txBody>
            <a:bodyPr wrap="non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Compete with digital ’clutter’</a:t>
              </a:r>
            </a:p>
          </p:txBody>
        </p:sp>
        <p:grpSp>
          <p:nvGrpSpPr>
            <p:cNvPr id="26" name="Group 25">
              <a:extLst>
                <a:ext uri="{FF2B5EF4-FFF2-40B4-BE49-F238E27FC236}">
                  <a16:creationId xmlns:a16="http://schemas.microsoft.com/office/drawing/2014/main" id="{BDE32406-69C7-4A43-AB12-F8C21A97D751}"/>
                </a:ext>
              </a:extLst>
            </p:cNvPr>
            <p:cNvGrpSpPr/>
            <p:nvPr/>
          </p:nvGrpSpPr>
          <p:grpSpPr>
            <a:xfrm>
              <a:off x="5373927" y="2301712"/>
              <a:ext cx="675700" cy="923330"/>
              <a:chOff x="5373927" y="2301712"/>
              <a:chExt cx="675700" cy="923330"/>
            </a:xfrm>
          </p:grpSpPr>
          <p:sp>
            <p:nvSpPr>
              <p:cNvPr id="42" name="Oval 41">
                <a:extLst>
                  <a:ext uri="{FF2B5EF4-FFF2-40B4-BE49-F238E27FC236}">
                    <a16:creationId xmlns:a16="http://schemas.microsoft.com/office/drawing/2014/main" id="{334E8301-A3F5-9443-AAB4-888445401FE8}"/>
                  </a:ext>
                </a:extLst>
              </p:cNvPr>
              <p:cNvSpPr/>
              <p:nvPr/>
            </p:nvSpPr>
            <p:spPr>
              <a:xfrm>
                <a:off x="5373927" y="2461039"/>
                <a:ext cx="675700" cy="675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solidFill>
                    <a:schemeClr val="bg1"/>
                  </a:solidFill>
                  <a:latin typeface="Montserrat" panose="02000505000000020004" pitchFamily="2" charset="77"/>
                </a:endParaRPr>
              </a:p>
            </p:txBody>
          </p:sp>
          <p:sp>
            <p:nvSpPr>
              <p:cNvPr id="51" name="TextBox 50">
                <a:extLst>
                  <a:ext uri="{FF2B5EF4-FFF2-40B4-BE49-F238E27FC236}">
                    <a16:creationId xmlns:a16="http://schemas.microsoft.com/office/drawing/2014/main" id="{D305607B-FB0A-BD44-8CCF-9B4307070364}"/>
                  </a:ext>
                </a:extLst>
              </p:cNvPr>
              <p:cNvSpPr txBox="1"/>
              <p:nvPr/>
            </p:nvSpPr>
            <p:spPr>
              <a:xfrm>
                <a:off x="5463212" y="2301712"/>
                <a:ext cx="514885" cy="923330"/>
              </a:xfrm>
              <a:prstGeom prst="rect">
                <a:avLst/>
              </a:prstGeom>
              <a:noFill/>
            </p:spPr>
            <p:txBody>
              <a:bodyPr wrap="none" rtlCol="0">
                <a:spAutoFit/>
              </a:bodyPr>
              <a:lstStyle/>
              <a:p>
                <a:pPr algn="ctr"/>
                <a:r>
                  <a:rPr lang="en-GB" sz="5400" dirty="0">
                    <a:solidFill>
                      <a:schemeClr val="bg1"/>
                    </a:solidFill>
                    <a:latin typeface="Montserrat" panose="02000505000000020004" pitchFamily="2" charset="77"/>
                  </a:rPr>
                  <a:t>-</a:t>
                </a:r>
              </a:p>
            </p:txBody>
          </p:sp>
        </p:grpSp>
      </p:grpSp>
    </p:spTree>
    <p:extLst>
      <p:ext uri="{BB962C8B-B14F-4D97-AF65-F5344CB8AC3E}">
        <p14:creationId xmlns:p14="http://schemas.microsoft.com/office/powerpoint/2010/main" val="4427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4232C03-0BAF-FB4C-A295-BD27C8A72DC1}"/>
              </a:ext>
            </a:extLst>
          </p:cNvPr>
          <p:cNvSpPr/>
          <p:nvPr/>
        </p:nvSpPr>
        <p:spPr>
          <a:xfrm>
            <a:off x="2294" y="27439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881A415-88B2-844A-BA40-F17A005936A5}"/>
              </a:ext>
            </a:extLst>
          </p:cNvPr>
          <p:cNvSpPr/>
          <p:nvPr/>
        </p:nvSpPr>
        <p:spPr>
          <a:xfrm>
            <a:off x="2294" y="875451"/>
            <a:ext cx="2432582" cy="505066"/>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D52CE7-E53E-AD45-9B86-2BECF1B38AEA}"/>
              </a:ext>
            </a:extLst>
          </p:cNvPr>
          <p:cNvSpPr/>
          <p:nvPr/>
        </p:nvSpPr>
        <p:spPr>
          <a:xfrm>
            <a:off x="2294" y="1494820"/>
            <a:ext cx="2432582" cy="50783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38EFEB1-EDE6-7541-A9AF-69C2A6C0140C}"/>
              </a:ext>
            </a:extLst>
          </p:cNvPr>
          <p:cNvSpPr/>
          <p:nvPr/>
        </p:nvSpPr>
        <p:spPr>
          <a:xfrm>
            <a:off x="2294" y="209310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86822"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can you capture customer responses?</a:t>
            </a:r>
          </a:p>
        </p:txBody>
      </p:sp>
      <p:sp>
        <p:nvSpPr>
          <p:cNvPr id="7" name="TextBox 6">
            <a:extLst>
              <a:ext uri="{FF2B5EF4-FFF2-40B4-BE49-F238E27FC236}">
                <a16:creationId xmlns:a16="http://schemas.microsoft.com/office/drawing/2014/main" id="{3EB8B421-F247-AF4D-8946-D3F4AFE79BED}"/>
              </a:ext>
            </a:extLst>
          </p:cNvPr>
          <p:cNvSpPr txBox="1"/>
          <p:nvPr/>
        </p:nvSpPr>
        <p:spPr>
          <a:xfrm>
            <a:off x="532230" y="271526"/>
            <a:ext cx="1902647" cy="507831"/>
          </a:xfrm>
          <a:prstGeom prst="rect">
            <a:avLst/>
          </a:prstGeom>
          <a:noFill/>
        </p:spPr>
        <p:txBody>
          <a:bodyPr wrap="square" rtlCol="0">
            <a:spAutoFit/>
          </a:bodyPr>
          <a:lstStyle/>
          <a:p>
            <a:r>
              <a:rPr lang="en-GB" dirty="0">
                <a:latin typeface="Montserrat" panose="02000505000000020004" pitchFamily="2" charset="77"/>
              </a:rPr>
              <a:t>DIGITAL  </a:t>
            </a:r>
          </a:p>
          <a:p>
            <a:r>
              <a:rPr lang="en-GB" dirty="0">
                <a:latin typeface="Montserrat" panose="02000505000000020004" pitchFamily="2" charset="77"/>
              </a:rPr>
              <a:t>SURVEYS</a:t>
            </a:r>
          </a:p>
        </p:txBody>
      </p:sp>
      <p:sp>
        <p:nvSpPr>
          <p:cNvPr id="8" name="TextBox 7">
            <a:extLst>
              <a:ext uri="{FF2B5EF4-FFF2-40B4-BE49-F238E27FC236}">
                <a16:creationId xmlns:a16="http://schemas.microsoft.com/office/drawing/2014/main" id="{5C7674F0-4DA4-9941-84E4-3A7B02D91035}"/>
              </a:ext>
            </a:extLst>
          </p:cNvPr>
          <p:cNvSpPr txBox="1"/>
          <p:nvPr/>
        </p:nvSpPr>
        <p:spPr>
          <a:xfrm>
            <a:off x="532230" y="878323"/>
            <a:ext cx="1902646" cy="507831"/>
          </a:xfrm>
          <a:prstGeom prst="rect">
            <a:avLst/>
          </a:prstGeom>
          <a:noFill/>
        </p:spPr>
        <p:txBody>
          <a:bodyPr wrap="square" rtlCol="0">
            <a:spAutoFit/>
          </a:bodyPr>
          <a:lstStyle/>
          <a:p>
            <a:r>
              <a:rPr lang="en-GB" dirty="0">
                <a:latin typeface="Montserrat" panose="02000505000000020004" pitchFamily="2" charset="77"/>
              </a:rPr>
              <a:t>TELEPHONE INTERVIEWS</a:t>
            </a:r>
          </a:p>
        </p:txBody>
      </p:sp>
      <p:sp>
        <p:nvSpPr>
          <p:cNvPr id="9" name="TextBox 8">
            <a:extLst>
              <a:ext uri="{FF2B5EF4-FFF2-40B4-BE49-F238E27FC236}">
                <a16:creationId xmlns:a16="http://schemas.microsoft.com/office/drawing/2014/main" id="{0F76F235-3937-5044-B9BB-F3C75BDAFD7E}"/>
              </a:ext>
            </a:extLst>
          </p:cNvPr>
          <p:cNvSpPr txBox="1"/>
          <p:nvPr/>
        </p:nvSpPr>
        <p:spPr>
          <a:xfrm>
            <a:off x="532230" y="1495634"/>
            <a:ext cx="1902646" cy="507831"/>
          </a:xfrm>
          <a:prstGeom prst="rect">
            <a:avLst/>
          </a:prstGeom>
          <a:noFill/>
        </p:spPr>
        <p:txBody>
          <a:bodyPr wrap="square" rtlCol="0">
            <a:spAutoFit/>
          </a:bodyPr>
          <a:lstStyle/>
          <a:p>
            <a:r>
              <a:rPr lang="en-GB" dirty="0">
                <a:latin typeface="Montserrat" panose="02000505000000020004" pitchFamily="2" charset="77"/>
              </a:rPr>
              <a:t>FACE-TO-FACE CONVERSATIONS</a:t>
            </a:r>
          </a:p>
        </p:txBody>
      </p:sp>
      <p:sp>
        <p:nvSpPr>
          <p:cNvPr id="10" name="TextBox 9">
            <a:extLst>
              <a:ext uri="{FF2B5EF4-FFF2-40B4-BE49-F238E27FC236}">
                <a16:creationId xmlns:a16="http://schemas.microsoft.com/office/drawing/2014/main" id="{F39544AA-A650-234A-AB2E-BDBE52F34429}"/>
              </a:ext>
            </a:extLst>
          </p:cNvPr>
          <p:cNvSpPr txBox="1"/>
          <p:nvPr/>
        </p:nvSpPr>
        <p:spPr>
          <a:xfrm>
            <a:off x="532230" y="2186513"/>
            <a:ext cx="1902647" cy="300082"/>
          </a:xfrm>
          <a:prstGeom prst="rect">
            <a:avLst/>
          </a:prstGeom>
          <a:noFill/>
        </p:spPr>
        <p:txBody>
          <a:bodyPr wrap="square" rtlCol="0">
            <a:spAutoFit/>
          </a:bodyPr>
          <a:lstStyle/>
          <a:p>
            <a:r>
              <a:rPr lang="en-GB" dirty="0">
                <a:latin typeface="Montserrat" panose="02000505000000020004" pitchFamily="2" charset="77"/>
              </a:rPr>
              <a:t>LETTER</a:t>
            </a:r>
          </a:p>
        </p:txBody>
      </p:sp>
      <p:sp>
        <p:nvSpPr>
          <p:cNvPr id="4" name="Rectangle 3">
            <a:extLst>
              <a:ext uri="{FF2B5EF4-FFF2-40B4-BE49-F238E27FC236}">
                <a16:creationId xmlns:a16="http://schemas.microsoft.com/office/drawing/2014/main" id="{016EF85E-FE67-5B48-939B-037F18CCF5B6}"/>
              </a:ext>
            </a:extLst>
          </p:cNvPr>
          <p:cNvSpPr/>
          <p:nvPr/>
        </p:nvSpPr>
        <p:spPr>
          <a:xfrm>
            <a:off x="2295" y="27439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CBC8F8E-922F-2A42-AB00-556BF038A28E}"/>
              </a:ext>
            </a:extLst>
          </p:cNvPr>
          <p:cNvSpPr/>
          <p:nvPr/>
        </p:nvSpPr>
        <p:spPr>
          <a:xfrm>
            <a:off x="2295" y="877968"/>
            <a:ext cx="507831" cy="5078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9238998-6351-F34C-A24B-B2EE57E079D6}"/>
              </a:ext>
            </a:extLst>
          </p:cNvPr>
          <p:cNvSpPr/>
          <p:nvPr/>
        </p:nvSpPr>
        <p:spPr>
          <a:xfrm>
            <a:off x="2295" y="1494820"/>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5DF32C1-A184-B346-A00E-7BB861F64016}"/>
              </a:ext>
            </a:extLst>
          </p:cNvPr>
          <p:cNvSpPr/>
          <p:nvPr/>
        </p:nvSpPr>
        <p:spPr>
          <a:xfrm>
            <a:off x="2295" y="209310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0DA24F5-7508-E741-8DFA-EF4182B64C7B}"/>
              </a:ext>
            </a:extLst>
          </p:cNvPr>
          <p:cNvPicPr>
            <a:picLocks/>
          </p:cNvPicPr>
          <p:nvPr/>
        </p:nvPicPr>
        <p:blipFill>
          <a:blip r:embed="rId3"/>
          <a:stretch>
            <a:fillRect/>
          </a:stretch>
        </p:blipFill>
        <p:spPr>
          <a:xfrm>
            <a:off x="54071" y="326174"/>
            <a:ext cx="404278" cy="404278"/>
          </a:xfrm>
          <a:prstGeom prst="rect">
            <a:avLst/>
          </a:prstGeom>
        </p:spPr>
      </p:pic>
      <p:pic>
        <p:nvPicPr>
          <p:cNvPr id="14" name="Picture 13">
            <a:extLst>
              <a:ext uri="{FF2B5EF4-FFF2-40B4-BE49-F238E27FC236}">
                <a16:creationId xmlns:a16="http://schemas.microsoft.com/office/drawing/2014/main" id="{F11FEADD-DF9E-5D44-9377-5E97395E2D77}"/>
              </a:ext>
            </a:extLst>
          </p:cNvPr>
          <p:cNvPicPr>
            <a:picLocks/>
          </p:cNvPicPr>
          <p:nvPr/>
        </p:nvPicPr>
        <p:blipFill>
          <a:blip r:embed="rId4"/>
          <a:stretch>
            <a:fillRect/>
          </a:stretch>
        </p:blipFill>
        <p:spPr>
          <a:xfrm>
            <a:off x="80431" y="929690"/>
            <a:ext cx="351558" cy="351558"/>
          </a:xfrm>
          <a:prstGeom prst="rect">
            <a:avLst/>
          </a:prstGeom>
        </p:spPr>
      </p:pic>
      <p:pic>
        <p:nvPicPr>
          <p:cNvPr id="15" name="Picture 14">
            <a:extLst>
              <a:ext uri="{FF2B5EF4-FFF2-40B4-BE49-F238E27FC236}">
                <a16:creationId xmlns:a16="http://schemas.microsoft.com/office/drawing/2014/main" id="{6828D734-32F6-2D43-B4AE-57186EE7A8C0}"/>
              </a:ext>
            </a:extLst>
          </p:cNvPr>
          <p:cNvPicPr>
            <a:picLocks/>
          </p:cNvPicPr>
          <p:nvPr/>
        </p:nvPicPr>
        <p:blipFill>
          <a:blip r:embed="rId5"/>
          <a:stretch>
            <a:fillRect/>
          </a:stretch>
        </p:blipFill>
        <p:spPr>
          <a:xfrm>
            <a:off x="102536" y="1599193"/>
            <a:ext cx="307349" cy="307349"/>
          </a:xfrm>
          <a:prstGeom prst="rect">
            <a:avLst/>
          </a:prstGeom>
        </p:spPr>
      </p:pic>
      <p:pic>
        <p:nvPicPr>
          <p:cNvPr id="16" name="Picture 15">
            <a:extLst>
              <a:ext uri="{FF2B5EF4-FFF2-40B4-BE49-F238E27FC236}">
                <a16:creationId xmlns:a16="http://schemas.microsoft.com/office/drawing/2014/main" id="{E265D2AE-1AD5-2740-95D4-CAD0C3379CE6}"/>
              </a:ext>
            </a:extLst>
          </p:cNvPr>
          <p:cNvPicPr>
            <a:picLocks/>
          </p:cNvPicPr>
          <p:nvPr/>
        </p:nvPicPr>
        <p:blipFill>
          <a:blip r:embed="rId6"/>
          <a:stretch>
            <a:fillRect/>
          </a:stretch>
        </p:blipFill>
        <p:spPr>
          <a:xfrm>
            <a:off x="41856" y="2111672"/>
            <a:ext cx="428709" cy="428709"/>
          </a:xfrm>
          <a:prstGeom prst="rect">
            <a:avLst/>
          </a:prstGeom>
        </p:spPr>
      </p:pic>
      <p:grpSp>
        <p:nvGrpSpPr>
          <p:cNvPr id="18" name="Group 17">
            <a:extLst>
              <a:ext uri="{FF2B5EF4-FFF2-40B4-BE49-F238E27FC236}">
                <a16:creationId xmlns:a16="http://schemas.microsoft.com/office/drawing/2014/main" id="{4B372F20-E900-7247-9F5C-32EA9F02080C}"/>
              </a:ext>
            </a:extLst>
          </p:cNvPr>
          <p:cNvGrpSpPr/>
          <p:nvPr/>
        </p:nvGrpSpPr>
        <p:grpSpPr>
          <a:xfrm>
            <a:off x="3298628" y="1579253"/>
            <a:ext cx="1619354" cy="1325010"/>
            <a:chOff x="3298628" y="1579253"/>
            <a:chExt cx="1619354" cy="1325010"/>
          </a:xfrm>
        </p:grpSpPr>
        <p:sp>
          <p:nvSpPr>
            <p:cNvPr id="22" name="Oval 21">
              <a:extLst>
                <a:ext uri="{FF2B5EF4-FFF2-40B4-BE49-F238E27FC236}">
                  <a16:creationId xmlns:a16="http://schemas.microsoft.com/office/drawing/2014/main" id="{C9F9AC37-A4A4-8E4E-A334-63722F6BC97D}"/>
                </a:ext>
              </a:extLst>
            </p:cNvPr>
            <p:cNvSpPr/>
            <p:nvPr/>
          </p:nvSpPr>
          <p:spPr>
            <a:xfrm>
              <a:off x="3770455" y="1676434"/>
              <a:ext cx="675700" cy="6757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solidFill>
                  <a:schemeClr val="bg1"/>
                </a:solidFill>
                <a:latin typeface="Montserrat" panose="02000505000000020004" pitchFamily="2" charset="77"/>
              </a:endParaRPr>
            </a:p>
          </p:txBody>
        </p:sp>
        <p:sp>
          <p:nvSpPr>
            <p:cNvPr id="23" name="TextBox 22">
              <a:extLst>
                <a:ext uri="{FF2B5EF4-FFF2-40B4-BE49-F238E27FC236}">
                  <a16:creationId xmlns:a16="http://schemas.microsoft.com/office/drawing/2014/main" id="{9CE9BA13-1D13-174D-A403-A561E94EF873}"/>
                </a:ext>
              </a:extLst>
            </p:cNvPr>
            <p:cNvSpPr txBox="1"/>
            <p:nvPr/>
          </p:nvSpPr>
          <p:spPr>
            <a:xfrm>
              <a:off x="3837361" y="1579253"/>
              <a:ext cx="577401" cy="923330"/>
            </a:xfrm>
            <a:prstGeom prst="rect">
              <a:avLst/>
            </a:prstGeom>
            <a:noFill/>
          </p:spPr>
          <p:txBody>
            <a:bodyPr wrap="none" rtlCol="0">
              <a:spAutoFit/>
            </a:bodyPr>
            <a:lstStyle/>
            <a:p>
              <a:pPr algn="ctr"/>
              <a:r>
                <a:rPr lang="en-GB" sz="5400" dirty="0">
                  <a:solidFill>
                    <a:schemeClr val="bg1"/>
                  </a:solidFill>
                  <a:latin typeface="Montserrat" panose="02000505000000020004" pitchFamily="2" charset="77"/>
                </a:rPr>
                <a:t>+</a:t>
              </a:r>
            </a:p>
          </p:txBody>
        </p:sp>
        <p:sp>
          <p:nvSpPr>
            <p:cNvPr id="24" name="TextBox 23">
              <a:extLst>
                <a:ext uri="{FF2B5EF4-FFF2-40B4-BE49-F238E27FC236}">
                  <a16:creationId xmlns:a16="http://schemas.microsoft.com/office/drawing/2014/main" id="{29000F2A-020E-9A40-B931-B809F01971B3}"/>
                </a:ext>
              </a:extLst>
            </p:cNvPr>
            <p:cNvSpPr txBox="1"/>
            <p:nvPr/>
          </p:nvSpPr>
          <p:spPr>
            <a:xfrm>
              <a:off x="3298628" y="2565709"/>
              <a:ext cx="1619354" cy="338554"/>
            </a:xfrm>
            <a:prstGeom prst="rect">
              <a:avLst/>
            </a:prstGeom>
            <a:noFill/>
          </p:spPr>
          <p:txBody>
            <a:bodyPr wrap="non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Personal touch</a:t>
              </a:r>
            </a:p>
          </p:txBody>
        </p:sp>
      </p:grpSp>
      <p:sp>
        <p:nvSpPr>
          <p:cNvPr id="25" name="TextBox 24">
            <a:extLst>
              <a:ext uri="{FF2B5EF4-FFF2-40B4-BE49-F238E27FC236}">
                <a16:creationId xmlns:a16="http://schemas.microsoft.com/office/drawing/2014/main" id="{D071EC3F-D017-A249-B84D-057CE309E5EA}"/>
              </a:ext>
            </a:extLst>
          </p:cNvPr>
          <p:cNvSpPr txBox="1"/>
          <p:nvPr/>
        </p:nvSpPr>
        <p:spPr>
          <a:xfrm>
            <a:off x="3592780" y="2912704"/>
            <a:ext cx="1031051" cy="338554"/>
          </a:xfrm>
          <a:prstGeom prst="rect">
            <a:avLst/>
          </a:prstGeom>
          <a:noFill/>
        </p:spPr>
        <p:txBody>
          <a:bodyPr wrap="non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Empathy</a:t>
            </a:r>
          </a:p>
        </p:txBody>
      </p:sp>
      <p:sp>
        <p:nvSpPr>
          <p:cNvPr id="26" name="TextBox 25">
            <a:extLst>
              <a:ext uri="{FF2B5EF4-FFF2-40B4-BE49-F238E27FC236}">
                <a16:creationId xmlns:a16="http://schemas.microsoft.com/office/drawing/2014/main" id="{B88E833E-4674-2943-97D7-CC145EA6BD98}"/>
              </a:ext>
            </a:extLst>
          </p:cNvPr>
          <p:cNvSpPr txBox="1"/>
          <p:nvPr/>
        </p:nvSpPr>
        <p:spPr>
          <a:xfrm>
            <a:off x="3106268" y="3259699"/>
            <a:ext cx="2004075" cy="338554"/>
          </a:xfrm>
          <a:prstGeom prst="rect">
            <a:avLst/>
          </a:prstGeom>
          <a:noFill/>
        </p:spPr>
        <p:txBody>
          <a:bodyPr wrap="non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Ask for clarification</a:t>
            </a:r>
          </a:p>
        </p:txBody>
      </p:sp>
      <p:sp>
        <p:nvSpPr>
          <p:cNvPr id="29" name="TextBox 28">
            <a:extLst>
              <a:ext uri="{FF2B5EF4-FFF2-40B4-BE49-F238E27FC236}">
                <a16:creationId xmlns:a16="http://schemas.microsoft.com/office/drawing/2014/main" id="{EFAD5FBA-CD91-4541-B7DE-D81BCEA7E71B}"/>
              </a:ext>
            </a:extLst>
          </p:cNvPr>
          <p:cNvSpPr txBox="1"/>
          <p:nvPr/>
        </p:nvSpPr>
        <p:spPr>
          <a:xfrm>
            <a:off x="5721171" y="2912704"/>
            <a:ext cx="2834430" cy="338554"/>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Risk of losing information</a:t>
            </a:r>
          </a:p>
        </p:txBody>
      </p:sp>
      <p:grpSp>
        <p:nvGrpSpPr>
          <p:cNvPr id="31" name="Group 30">
            <a:extLst>
              <a:ext uri="{FF2B5EF4-FFF2-40B4-BE49-F238E27FC236}">
                <a16:creationId xmlns:a16="http://schemas.microsoft.com/office/drawing/2014/main" id="{4C6B2C53-98C6-7E44-BD9E-1CDF697E435D}"/>
              </a:ext>
            </a:extLst>
          </p:cNvPr>
          <p:cNvGrpSpPr/>
          <p:nvPr/>
        </p:nvGrpSpPr>
        <p:grpSpPr>
          <a:xfrm>
            <a:off x="6291135" y="1517107"/>
            <a:ext cx="1694503" cy="1387156"/>
            <a:chOff x="6291135" y="1517107"/>
            <a:chExt cx="1694503" cy="1387156"/>
          </a:xfrm>
        </p:grpSpPr>
        <p:sp>
          <p:nvSpPr>
            <p:cNvPr id="27" name="Oval 26">
              <a:extLst>
                <a:ext uri="{FF2B5EF4-FFF2-40B4-BE49-F238E27FC236}">
                  <a16:creationId xmlns:a16="http://schemas.microsoft.com/office/drawing/2014/main" id="{575CA619-9F4B-014A-B16A-66210078DE75}"/>
                </a:ext>
              </a:extLst>
            </p:cNvPr>
            <p:cNvSpPr/>
            <p:nvPr/>
          </p:nvSpPr>
          <p:spPr>
            <a:xfrm>
              <a:off x="6800536" y="1676434"/>
              <a:ext cx="675700" cy="675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solidFill>
                  <a:schemeClr val="bg1"/>
                </a:solidFill>
                <a:latin typeface="Montserrat" panose="02000505000000020004" pitchFamily="2" charset="77"/>
              </a:endParaRPr>
            </a:p>
          </p:txBody>
        </p:sp>
        <p:sp>
          <p:nvSpPr>
            <p:cNvPr id="28" name="TextBox 27">
              <a:extLst>
                <a:ext uri="{FF2B5EF4-FFF2-40B4-BE49-F238E27FC236}">
                  <a16:creationId xmlns:a16="http://schemas.microsoft.com/office/drawing/2014/main" id="{9E45EACD-B8E3-8647-84AB-FF896355B200}"/>
                </a:ext>
              </a:extLst>
            </p:cNvPr>
            <p:cNvSpPr txBox="1"/>
            <p:nvPr/>
          </p:nvSpPr>
          <p:spPr>
            <a:xfrm>
              <a:off x="6291135" y="2565709"/>
              <a:ext cx="1694503" cy="338554"/>
            </a:xfrm>
            <a:prstGeom prst="rect">
              <a:avLst/>
            </a:prstGeom>
            <a:noFill/>
          </p:spPr>
          <p:txBody>
            <a:bodyPr wrap="non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More expensive</a:t>
              </a:r>
            </a:p>
          </p:txBody>
        </p:sp>
        <p:sp>
          <p:nvSpPr>
            <p:cNvPr id="30" name="TextBox 29">
              <a:extLst>
                <a:ext uri="{FF2B5EF4-FFF2-40B4-BE49-F238E27FC236}">
                  <a16:creationId xmlns:a16="http://schemas.microsoft.com/office/drawing/2014/main" id="{A534756E-62DB-2442-A75C-5C542156A502}"/>
                </a:ext>
              </a:extLst>
            </p:cNvPr>
            <p:cNvSpPr txBox="1"/>
            <p:nvPr/>
          </p:nvSpPr>
          <p:spPr>
            <a:xfrm>
              <a:off x="6880944" y="1517107"/>
              <a:ext cx="514885" cy="923330"/>
            </a:xfrm>
            <a:prstGeom prst="rect">
              <a:avLst/>
            </a:prstGeom>
            <a:noFill/>
          </p:spPr>
          <p:txBody>
            <a:bodyPr wrap="none" rtlCol="0">
              <a:spAutoFit/>
            </a:bodyPr>
            <a:lstStyle/>
            <a:p>
              <a:pPr algn="ctr"/>
              <a:r>
                <a:rPr lang="en-GB" sz="5400" dirty="0">
                  <a:solidFill>
                    <a:schemeClr val="bg1"/>
                  </a:solidFill>
                  <a:latin typeface="Montserrat" panose="02000505000000020004" pitchFamily="2" charset="77"/>
                </a:rPr>
                <a:t>-</a:t>
              </a:r>
            </a:p>
          </p:txBody>
        </p:sp>
      </p:grpSp>
      <p:pic>
        <p:nvPicPr>
          <p:cNvPr id="2" name="Picture 1">
            <a:extLst>
              <a:ext uri="{FF2B5EF4-FFF2-40B4-BE49-F238E27FC236}">
                <a16:creationId xmlns:a16="http://schemas.microsoft.com/office/drawing/2014/main" id="{A3EB2900-C51B-2E4B-9460-AA1F8761E778}"/>
              </a:ext>
            </a:extLst>
          </p:cNvPr>
          <p:cNvPicPr>
            <a:picLocks/>
          </p:cNvPicPr>
          <p:nvPr/>
        </p:nvPicPr>
        <p:blipFill>
          <a:blip r:embed="rId7"/>
          <a:stretch>
            <a:fillRect/>
          </a:stretch>
        </p:blipFill>
        <p:spPr>
          <a:xfrm>
            <a:off x="5110343" y="372947"/>
            <a:ext cx="1007570" cy="1007570"/>
          </a:xfrm>
          <a:prstGeom prst="rect">
            <a:avLst/>
          </a:prstGeom>
        </p:spPr>
      </p:pic>
    </p:spTree>
    <p:extLst>
      <p:ext uri="{BB962C8B-B14F-4D97-AF65-F5344CB8AC3E}">
        <p14:creationId xmlns:p14="http://schemas.microsoft.com/office/powerpoint/2010/main" val="196815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085C4E7-7731-1F40-B2C6-383BE5A59541}"/>
              </a:ext>
            </a:extLst>
          </p:cNvPr>
          <p:cNvGrpSpPr/>
          <p:nvPr/>
        </p:nvGrpSpPr>
        <p:grpSpPr>
          <a:xfrm>
            <a:off x="2713709" y="1509371"/>
            <a:ext cx="6212476" cy="2663466"/>
            <a:chOff x="2713709" y="1509371"/>
            <a:chExt cx="6212476" cy="2663466"/>
          </a:xfrm>
        </p:grpSpPr>
        <p:sp>
          <p:nvSpPr>
            <p:cNvPr id="32" name="Rectangle 31">
              <a:extLst>
                <a:ext uri="{FF2B5EF4-FFF2-40B4-BE49-F238E27FC236}">
                  <a16:creationId xmlns:a16="http://schemas.microsoft.com/office/drawing/2014/main" id="{BD0EBBBC-5C19-1742-BDCD-0A798B2C40C1}"/>
                </a:ext>
              </a:extLst>
            </p:cNvPr>
            <p:cNvSpPr/>
            <p:nvPr/>
          </p:nvSpPr>
          <p:spPr>
            <a:xfrm>
              <a:off x="2713709" y="1509371"/>
              <a:ext cx="6212476" cy="2663466"/>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662893E8-434F-8043-BA6E-6DA4CE9289C6}"/>
                </a:ext>
              </a:extLst>
            </p:cNvPr>
            <p:cNvGrpSpPr/>
            <p:nvPr/>
          </p:nvGrpSpPr>
          <p:grpSpPr>
            <a:xfrm>
              <a:off x="2822695" y="1660523"/>
              <a:ext cx="2948425" cy="2361162"/>
              <a:chOff x="2822695" y="1660523"/>
              <a:chExt cx="2948425" cy="2361162"/>
            </a:xfrm>
          </p:grpSpPr>
          <p:sp>
            <p:nvSpPr>
              <p:cNvPr id="33" name="Rectangle 32">
                <a:extLst>
                  <a:ext uri="{FF2B5EF4-FFF2-40B4-BE49-F238E27FC236}">
                    <a16:creationId xmlns:a16="http://schemas.microsoft.com/office/drawing/2014/main" id="{658A70E0-A1B9-E943-93A8-9B399FF3B637}"/>
                  </a:ext>
                </a:extLst>
              </p:cNvPr>
              <p:cNvSpPr/>
              <p:nvPr/>
            </p:nvSpPr>
            <p:spPr>
              <a:xfrm>
                <a:off x="2822695" y="1660523"/>
                <a:ext cx="2948425" cy="236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C15C07C-9EE2-5A46-9946-265C7FBC5BB7}"/>
                  </a:ext>
                </a:extLst>
              </p:cNvPr>
              <p:cNvSpPr txBox="1"/>
              <p:nvPr/>
            </p:nvSpPr>
            <p:spPr>
              <a:xfrm>
                <a:off x="2822695" y="3356004"/>
                <a:ext cx="2937094" cy="338554"/>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Few, high value customers</a:t>
                </a:r>
              </a:p>
            </p:txBody>
          </p:sp>
          <p:pic>
            <p:nvPicPr>
              <p:cNvPr id="18" name="Picture 17">
                <a:extLst>
                  <a:ext uri="{FF2B5EF4-FFF2-40B4-BE49-F238E27FC236}">
                    <a16:creationId xmlns:a16="http://schemas.microsoft.com/office/drawing/2014/main" id="{B37A4311-B8E2-A74F-BEFF-E193674ABC6E}"/>
                  </a:ext>
                </a:extLst>
              </p:cNvPr>
              <p:cNvPicPr>
                <a:picLocks/>
              </p:cNvPicPr>
              <p:nvPr/>
            </p:nvPicPr>
            <p:blipFill>
              <a:blip r:embed="rId2"/>
              <a:stretch>
                <a:fillRect/>
              </a:stretch>
            </p:blipFill>
            <p:spPr>
              <a:xfrm>
                <a:off x="3775490" y="2043370"/>
                <a:ext cx="1031503" cy="1031503"/>
              </a:xfrm>
              <a:prstGeom prst="rect">
                <a:avLst/>
              </a:prstGeom>
            </p:spPr>
          </p:pic>
        </p:grpSp>
      </p:grpSp>
      <p:sp>
        <p:nvSpPr>
          <p:cNvPr id="17" name="Rectangle 16">
            <a:extLst>
              <a:ext uri="{FF2B5EF4-FFF2-40B4-BE49-F238E27FC236}">
                <a16:creationId xmlns:a16="http://schemas.microsoft.com/office/drawing/2014/main" id="{F4232C03-0BAF-FB4C-A295-BD27C8A72DC1}"/>
              </a:ext>
            </a:extLst>
          </p:cNvPr>
          <p:cNvSpPr/>
          <p:nvPr/>
        </p:nvSpPr>
        <p:spPr>
          <a:xfrm>
            <a:off x="2294" y="27439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881A415-88B2-844A-BA40-F17A005936A5}"/>
              </a:ext>
            </a:extLst>
          </p:cNvPr>
          <p:cNvSpPr/>
          <p:nvPr/>
        </p:nvSpPr>
        <p:spPr>
          <a:xfrm>
            <a:off x="2294" y="875451"/>
            <a:ext cx="2432582" cy="5050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D52CE7-E53E-AD45-9B86-2BECF1B38AEA}"/>
              </a:ext>
            </a:extLst>
          </p:cNvPr>
          <p:cNvSpPr/>
          <p:nvPr/>
        </p:nvSpPr>
        <p:spPr>
          <a:xfrm>
            <a:off x="2294" y="1494820"/>
            <a:ext cx="2432582" cy="507830"/>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38EFEB1-EDE6-7541-A9AF-69C2A6C0140C}"/>
              </a:ext>
            </a:extLst>
          </p:cNvPr>
          <p:cNvSpPr/>
          <p:nvPr/>
        </p:nvSpPr>
        <p:spPr>
          <a:xfrm>
            <a:off x="2294" y="209310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86822"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can you capture customer responses?</a:t>
            </a:r>
          </a:p>
        </p:txBody>
      </p:sp>
      <p:sp>
        <p:nvSpPr>
          <p:cNvPr id="7" name="TextBox 6">
            <a:extLst>
              <a:ext uri="{FF2B5EF4-FFF2-40B4-BE49-F238E27FC236}">
                <a16:creationId xmlns:a16="http://schemas.microsoft.com/office/drawing/2014/main" id="{3EB8B421-F247-AF4D-8946-D3F4AFE79BED}"/>
              </a:ext>
            </a:extLst>
          </p:cNvPr>
          <p:cNvSpPr txBox="1"/>
          <p:nvPr/>
        </p:nvSpPr>
        <p:spPr>
          <a:xfrm>
            <a:off x="532230" y="271526"/>
            <a:ext cx="1902647" cy="507831"/>
          </a:xfrm>
          <a:prstGeom prst="rect">
            <a:avLst/>
          </a:prstGeom>
          <a:noFill/>
        </p:spPr>
        <p:txBody>
          <a:bodyPr wrap="square" rtlCol="0">
            <a:spAutoFit/>
          </a:bodyPr>
          <a:lstStyle/>
          <a:p>
            <a:r>
              <a:rPr lang="en-GB" dirty="0">
                <a:latin typeface="Montserrat" panose="02000505000000020004" pitchFamily="2" charset="77"/>
              </a:rPr>
              <a:t>DIGITAL  </a:t>
            </a:r>
          </a:p>
          <a:p>
            <a:r>
              <a:rPr lang="en-GB" dirty="0">
                <a:latin typeface="Montserrat" panose="02000505000000020004" pitchFamily="2" charset="77"/>
              </a:rPr>
              <a:t>SURVEYS</a:t>
            </a:r>
          </a:p>
        </p:txBody>
      </p:sp>
      <p:sp>
        <p:nvSpPr>
          <p:cNvPr id="8" name="TextBox 7">
            <a:extLst>
              <a:ext uri="{FF2B5EF4-FFF2-40B4-BE49-F238E27FC236}">
                <a16:creationId xmlns:a16="http://schemas.microsoft.com/office/drawing/2014/main" id="{5C7674F0-4DA4-9941-84E4-3A7B02D91035}"/>
              </a:ext>
            </a:extLst>
          </p:cNvPr>
          <p:cNvSpPr txBox="1"/>
          <p:nvPr/>
        </p:nvSpPr>
        <p:spPr>
          <a:xfrm>
            <a:off x="532230" y="878323"/>
            <a:ext cx="1902646" cy="507831"/>
          </a:xfrm>
          <a:prstGeom prst="rect">
            <a:avLst/>
          </a:prstGeom>
          <a:noFill/>
        </p:spPr>
        <p:txBody>
          <a:bodyPr wrap="square" rtlCol="0">
            <a:spAutoFit/>
          </a:bodyPr>
          <a:lstStyle/>
          <a:p>
            <a:r>
              <a:rPr lang="en-GB" dirty="0">
                <a:latin typeface="Montserrat" panose="02000505000000020004" pitchFamily="2" charset="77"/>
              </a:rPr>
              <a:t>TELEPHONE INTERVIEWS</a:t>
            </a:r>
          </a:p>
        </p:txBody>
      </p:sp>
      <p:sp>
        <p:nvSpPr>
          <p:cNvPr id="9" name="TextBox 8">
            <a:extLst>
              <a:ext uri="{FF2B5EF4-FFF2-40B4-BE49-F238E27FC236}">
                <a16:creationId xmlns:a16="http://schemas.microsoft.com/office/drawing/2014/main" id="{0F76F235-3937-5044-B9BB-F3C75BDAFD7E}"/>
              </a:ext>
            </a:extLst>
          </p:cNvPr>
          <p:cNvSpPr txBox="1"/>
          <p:nvPr/>
        </p:nvSpPr>
        <p:spPr>
          <a:xfrm>
            <a:off x="532230" y="1495634"/>
            <a:ext cx="1902646" cy="507831"/>
          </a:xfrm>
          <a:prstGeom prst="rect">
            <a:avLst/>
          </a:prstGeom>
          <a:noFill/>
        </p:spPr>
        <p:txBody>
          <a:bodyPr wrap="square" rtlCol="0">
            <a:spAutoFit/>
          </a:bodyPr>
          <a:lstStyle/>
          <a:p>
            <a:r>
              <a:rPr lang="en-GB" dirty="0">
                <a:latin typeface="Montserrat" panose="02000505000000020004" pitchFamily="2" charset="77"/>
              </a:rPr>
              <a:t>FACE-TO-FACE CONVERSATIONS</a:t>
            </a:r>
          </a:p>
        </p:txBody>
      </p:sp>
      <p:sp>
        <p:nvSpPr>
          <p:cNvPr id="10" name="TextBox 9">
            <a:extLst>
              <a:ext uri="{FF2B5EF4-FFF2-40B4-BE49-F238E27FC236}">
                <a16:creationId xmlns:a16="http://schemas.microsoft.com/office/drawing/2014/main" id="{F39544AA-A650-234A-AB2E-BDBE52F34429}"/>
              </a:ext>
            </a:extLst>
          </p:cNvPr>
          <p:cNvSpPr txBox="1"/>
          <p:nvPr/>
        </p:nvSpPr>
        <p:spPr>
          <a:xfrm>
            <a:off x="532230" y="2186513"/>
            <a:ext cx="1902647" cy="300082"/>
          </a:xfrm>
          <a:prstGeom prst="rect">
            <a:avLst/>
          </a:prstGeom>
          <a:noFill/>
        </p:spPr>
        <p:txBody>
          <a:bodyPr wrap="square" rtlCol="0">
            <a:spAutoFit/>
          </a:bodyPr>
          <a:lstStyle/>
          <a:p>
            <a:r>
              <a:rPr lang="en-GB" dirty="0">
                <a:latin typeface="Montserrat" panose="02000505000000020004" pitchFamily="2" charset="77"/>
              </a:rPr>
              <a:t>LETTER</a:t>
            </a:r>
          </a:p>
        </p:txBody>
      </p:sp>
      <p:sp>
        <p:nvSpPr>
          <p:cNvPr id="4" name="Rectangle 3">
            <a:extLst>
              <a:ext uri="{FF2B5EF4-FFF2-40B4-BE49-F238E27FC236}">
                <a16:creationId xmlns:a16="http://schemas.microsoft.com/office/drawing/2014/main" id="{016EF85E-FE67-5B48-939B-037F18CCF5B6}"/>
              </a:ext>
            </a:extLst>
          </p:cNvPr>
          <p:cNvSpPr/>
          <p:nvPr/>
        </p:nvSpPr>
        <p:spPr>
          <a:xfrm>
            <a:off x="2295" y="27439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CBC8F8E-922F-2A42-AB00-556BF038A28E}"/>
              </a:ext>
            </a:extLst>
          </p:cNvPr>
          <p:cNvSpPr/>
          <p:nvPr/>
        </p:nvSpPr>
        <p:spPr>
          <a:xfrm>
            <a:off x="2295" y="87796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9238998-6351-F34C-A24B-B2EE57E079D6}"/>
              </a:ext>
            </a:extLst>
          </p:cNvPr>
          <p:cNvSpPr/>
          <p:nvPr/>
        </p:nvSpPr>
        <p:spPr>
          <a:xfrm>
            <a:off x="2295" y="1494820"/>
            <a:ext cx="507831" cy="5078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5DF32C1-A184-B346-A00E-7BB861F64016}"/>
              </a:ext>
            </a:extLst>
          </p:cNvPr>
          <p:cNvSpPr/>
          <p:nvPr/>
        </p:nvSpPr>
        <p:spPr>
          <a:xfrm>
            <a:off x="2295" y="209310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0DA24F5-7508-E741-8DFA-EF4182B64C7B}"/>
              </a:ext>
            </a:extLst>
          </p:cNvPr>
          <p:cNvPicPr>
            <a:picLocks/>
          </p:cNvPicPr>
          <p:nvPr/>
        </p:nvPicPr>
        <p:blipFill>
          <a:blip r:embed="rId4"/>
          <a:stretch>
            <a:fillRect/>
          </a:stretch>
        </p:blipFill>
        <p:spPr>
          <a:xfrm>
            <a:off x="54071" y="326174"/>
            <a:ext cx="404278" cy="404278"/>
          </a:xfrm>
          <a:prstGeom prst="rect">
            <a:avLst/>
          </a:prstGeom>
        </p:spPr>
      </p:pic>
      <p:pic>
        <p:nvPicPr>
          <p:cNvPr id="14" name="Picture 13">
            <a:extLst>
              <a:ext uri="{FF2B5EF4-FFF2-40B4-BE49-F238E27FC236}">
                <a16:creationId xmlns:a16="http://schemas.microsoft.com/office/drawing/2014/main" id="{F11FEADD-DF9E-5D44-9377-5E97395E2D77}"/>
              </a:ext>
            </a:extLst>
          </p:cNvPr>
          <p:cNvPicPr>
            <a:picLocks/>
          </p:cNvPicPr>
          <p:nvPr/>
        </p:nvPicPr>
        <p:blipFill>
          <a:blip r:embed="rId5"/>
          <a:stretch>
            <a:fillRect/>
          </a:stretch>
        </p:blipFill>
        <p:spPr>
          <a:xfrm>
            <a:off x="80431" y="929690"/>
            <a:ext cx="351558" cy="351558"/>
          </a:xfrm>
          <a:prstGeom prst="rect">
            <a:avLst/>
          </a:prstGeom>
        </p:spPr>
      </p:pic>
      <p:pic>
        <p:nvPicPr>
          <p:cNvPr id="15" name="Picture 14">
            <a:extLst>
              <a:ext uri="{FF2B5EF4-FFF2-40B4-BE49-F238E27FC236}">
                <a16:creationId xmlns:a16="http://schemas.microsoft.com/office/drawing/2014/main" id="{6828D734-32F6-2D43-B4AE-57186EE7A8C0}"/>
              </a:ext>
            </a:extLst>
          </p:cNvPr>
          <p:cNvPicPr>
            <a:picLocks/>
          </p:cNvPicPr>
          <p:nvPr/>
        </p:nvPicPr>
        <p:blipFill>
          <a:blip r:embed="rId6"/>
          <a:stretch>
            <a:fillRect/>
          </a:stretch>
        </p:blipFill>
        <p:spPr>
          <a:xfrm>
            <a:off x="102536" y="1599193"/>
            <a:ext cx="307349" cy="307349"/>
          </a:xfrm>
          <a:prstGeom prst="rect">
            <a:avLst/>
          </a:prstGeom>
        </p:spPr>
      </p:pic>
      <p:pic>
        <p:nvPicPr>
          <p:cNvPr id="16" name="Picture 15">
            <a:extLst>
              <a:ext uri="{FF2B5EF4-FFF2-40B4-BE49-F238E27FC236}">
                <a16:creationId xmlns:a16="http://schemas.microsoft.com/office/drawing/2014/main" id="{E265D2AE-1AD5-2740-95D4-CAD0C3379CE6}"/>
              </a:ext>
            </a:extLst>
          </p:cNvPr>
          <p:cNvPicPr>
            <a:picLocks/>
          </p:cNvPicPr>
          <p:nvPr/>
        </p:nvPicPr>
        <p:blipFill>
          <a:blip r:embed="rId7"/>
          <a:stretch>
            <a:fillRect/>
          </a:stretch>
        </p:blipFill>
        <p:spPr>
          <a:xfrm>
            <a:off x="41856" y="2111672"/>
            <a:ext cx="428709" cy="428709"/>
          </a:xfrm>
          <a:prstGeom prst="rect">
            <a:avLst/>
          </a:prstGeom>
        </p:spPr>
      </p:pic>
      <p:grpSp>
        <p:nvGrpSpPr>
          <p:cNvPr id="22" name="Group 21">
            <a:extLst>
              <a:ext uri="{FF2B5EF4-FFF2-40B4-BE49-F238E27FC236}">
                <a16:creationId xmlns:a16="http://schemas.microsoft.com/office/drawing/2014/main" id="{6D7F0C20-6734-1945-8ACA-96C12C6E7A83}"/>
              </a:ext>
            </a:extLst>
          </p:cNvPr>
          <p:cNvGrpSpPr/>
          <p:nvPr/>
        </p:nvGrpSpPr>
        <p:grpSpPr>
          <a:xfrm>
            <a:off x="4321476" y="340345"/>
            <a:ext cx="3183339" cy="923330"/>
            <a:chOff x="4321476" y="340345"/>
            <a:chExt cx="3183339" cy="923330"/>
          </a:xfrm>
        </p:grpSpPr>
        <p:sp>
          <p:nvSpPr>
            <p:cNvPr id="27" name="Oval 26">
              <a:extLst>
                <a:ext uri="{FF2B5EF4-FFF2-40B4-BE49-F238E27FC236}">
                  <a16:creationId xmlns:a16="http://schemas.microsoft.com/office/drawing/2014/main" id="{A1888C3C-789A-5A44-A770-46BE7C431860}"/>
                </a:ext>
              </a:extLst>
            </p:cNvPr>
            <p:cNvSpPr/>
            <p:nvPr/>
          </p:nvSpPr>
          <p:spPr>
            <a:xfrm>
              <a:off x="4321476" y="499672"/>
              <a:ext cx="675700" cy="675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solidFill>
                  <a:schemeClr val="bg1"/>
                </a:solidFill>
                <a:latin typeface="Montserrat" panose="02000505000000020004" pitchFamily="2" charset="77"/>
              </a:endParaRPr>
            </a:p>
          </p:txBody>
        </p:sp>
        <p:sp>
          <p:nvSpPr>
            <p:cNvPr id="28" name="TextBox 27">
              <a:extLst>
                <a:ext uri="{FF2B5EF4-FFF2-40B4-BE49-F238E27FC236}">
                  <a16:creationId xmlns:a16="http://schemas.microsoft.com/office/drawing/2014/main" id="{8C37E500-DBA0-0349-B815-6F2B3753EB75}"/>
                </a:ext>
              </a:extLst>
            </p:cNvPr>
            <p:cNvSpPr txBox="1"/>
            <p:nvPr/>
          </p:nvSpPr>
          <p:spPr>
            <a:xfrm>
              <a:off x="5086461" y="671688"/>
              <a:ext cx="2418354" cy="338554"/>
            </a:xfrm>
            <a:prstGeom prst="rect">
              <a:avLst/>
            </a:prstGeom>
            <a:noFill/>
          </p:spPr>
          <p:txBody>
            <a:bodyPr wrap="non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Most expensive, but …  </a:t>
              </a:r>
            </a:p>
          </p:txBody>
        </p:sp>
        <p:sp>
          <p:nvSpPr>
            <p:cNvPr id="30" name="TextBox 29">
              <a:extLst>
                <a:ext uri="{FF2B5EF4-FFF2-40B4-BE49-F238E27FC236}">
                  <a16:creationId xmlns:a16="http://schemas.microsoft.com/office/drawing/2014/main" id="{2E5FC923-E3CA-B34F-99FD-223B0F148228}"/>
                </a:ext>
              </a:extLst>
            </p:cNvPr>
            <p:cNvSpPr txBox="1"/>
            <p:nvPr/>
          </p:nvSpPr>
          <p:spPr>
            <a:xfrm>
              <a:off x="4410761" y="340345"/>
              <a:ext cx="514885" cy="923330"/>
            </a:xfrm>
            <a:prstGeom prst="rect">
              <a:avLst/>
            </a:prstGeom>
            <a:noFill/>
          </p:spPr>
          <p:txBody>
            <a:bodyPr wrap="none" rtlCol="0">
              <a:spAutoFit/>
            </a:bodyPr>
            <a:lstStyle/>
            <a:p>
              <a:pPr algn="ctr"/>
              <a:r>
                <a:rPr lang="en-GB" sz="5400" dirty="0">
                  <a:solidFill>
                    <a:schemeClr val="bg1"/>
                  </a:solidFill>
                  <a:latin typeface="Montserrat" panose="02000505000000020004" pitchFamily="2" charset="77"/>
                </a:rPr>
                <a:t>-</a:t>
              </a:r>
            </a:p>
          </p:txBody>
        </p:sp>
      </p:grpSp>
      <p:grpSp>
        <p:nvGrpSpPr>
          <p:cNvPr id="25" name="Group 24">
            <a:extLst>
              <a:ext uri="{FF2B5EF4-FFF2-40B4-BE49-F238E27FC236}">
                <a16:creationId xmlns:a16="http://schemas.microsoft.com/office/drawing/2014/main" id="{0FD2D578-2EAB-5646-9080-230ADC57BF46}"/>
              </a:ext>
            </a:extLst>
          </p:cNvPr>
          <p:cNvGrpSpPr/>
          <p:nvPr/>
        </p:nvGrpSpPr>
        <p:grpSpPr>
          <a:xfrm>
            <a:off x="5868774" y="1652564"/>
            <a:ext cx="2948425" cy="2361162"/>
            <a:chOff x="5868774" y="1652564"/>
            <a:chExt cx="2948425" cy="2361162"/>
          </a:xfrm>
        </p:grpSpPr>
        <p:sp>
          <p:nvSpPr>
            <p:cNvPr id="34" name="Rectangle 33">
              <a:extLst>
                <a:ext uri="{FF2B5EF4-FFF2-40B4-BE49-F238E27FC236}">
                  <a16:creationId xmlns:a16="http://schemas.microsoft.com/office/drawing/2014/main" id="{E2996C81-D395-764B-BA37-5C22F6F8678C}"/>
                </a:ext>
              </a:extLst>
            </p:cNvPr>
            <p:cNvSpPr/>
            <p:nvPr/>
          </p:nvSpPr>
          <p:spPr>
            <a:xfrm>
              <a:off x="5868774" y="1652564"/>
              <a:ext cx="2948425" cy="236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85D654E-BD6D-5A47-86B1-A2F2A32FCB28}"/>
                </a:ext>
              </a:extLst>
            </p:cNvPr>
            <p:cNvSpPr txBox="1"/>
            <p:nvPr/>
          </p:nvSpPr>
          <p:spPr>
            <a:xfrm>
              <a:off x="5868775" y="3356004"/>
              <a:ext cx="2948424" cy="338554"/>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Retail exit interviews</a:t>
              </a:r>
            </a:p>
          </p:txBody>
        </p:sp>
        <p:pic>
          <p:nvPicPr>
            <p:cNvPr id="2" name="Picture 1">
              <a:extLst>
                <a:ext uri="{FF2B5EF4-FFF2-40B4-BE49-F238E27FC236}">
                  <a16:creationId xmlns:a16="http://schemas.microsoft.com/office/drawing/2014/main" id="{00A7ED85-D0E6-8E47-8360-594B7EBE838B}"/>
                </a:ext>
              </a:extLst>
            </p:cNvPr>
            <p:cNvPicPr>
              <a:picLocks/>
            </p:cNvPicPr>
            <p:nvPr/>
          </p:nvPicPr>
          <p:blipFill>
            <a:blip r:embed="rId8"/>
            <a:stretch>
              <a:fillRect/>
            </a:stretch>
          </p:blipFill>
          <p:spPr>
            <a:xfrm>
              <a:off x="6843366" y="2016853"/>
              <a:ext cx="999240" cy="999240"/>
            </a:xfrm>
            <a:prstGeom prst="rect">
              <a:avLst/>
            </a:prstGeom>
          </p:spPr>
        </p:pic>
      </p:grpSp>
    </p:spTree>
    <p:extLst>
      <p:ext uri="{BB962C8B-B14F-4D97-AF65-F5344CB8AC3E}">
        <p14:creationId xmlns:p14="http://schemas.microsoft.com/office/powerpoint/2010/main" val="212647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6F80007-DE1F-F64E-A467-02A793DA9BE5}"/>
              </a:ext>
            </a:extLst>
          </p:cNvPr>
          <p:cNvGrpSpPr/>
          <p:nvPr/>
        </p:nvGrpSpPr>
        <p:grpSpPr>
          <a:xfrm>
            <a:off x="2704831" y="271526"/>
            <a:ext cx="6212476" cy="2329413"/>
            <a:chOff x="2704831" y="271526"/>
            <a:chExt cx="6212476" cy="2329413"/>
          </a:xfrm>
        </p:grpSpPr>
        <p:sp>
          <p:nvSpPr>
            <p:cNvPr id="22" name="Rectangle 21">
              <a:extLst>
                <a:ext uri="{FF2B5EF4-FFF2-40B4-BE49-F238E27FC236}">
                  <a16:creationId xmlns:a16="http://schemas.microsoft.com/office/drawing/2014/main" id="{27E9B41C-B506-C246-AE28-6D25678E7E2B}"/>
                </a:ext>
              </a:extLst>
            </p:cNvPr>
            <p:cNvSpPr/>
            <p:nvPr/>
          </p:nvSpPr>
          <p:spPr>
            <a:xfrm>
              <a:off x="2704831" y="271526"/>
              <a:ext cx="6212476" cy="2329413"/>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F5C24E3-0F96-414B-9BB5-9F54A621E85B}"/>
                </a:ext>
              </a:extLst>
            </p:cNvPr>
            <p:cNvSpPr/>
            <p:nvPr/>
          </p:nvSpPr>
          <p:spPr>
            <a:xfrm>
              <a:off x="2813817" y="422678"/>
              <a:ext cx="2948425" cy="206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0BEB752-5880-D14C-911B-7A9F2D9A065C}"/>
                </a:ext>
              </a:extLst>
            </p:cNvPr>
            <p:cNvSpPr txBox="1"/>
            <p:nvPr/>
          </p:nvSpPr>
          <p:spPr>
            <a:xfrm>
              <a:off x="2813817" y="1931727"/>
              <a:ext cx="2937094" cy="338554"/>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Personal touch</a:t>
              </a:r>
            </a:p>
          </p:txBody>
        </p:sp>
        <p:pic>
          <p:nvPicPr>
            <p:cNvPr id="35" name="Picture 34">
              <a:extLst>
                <a:ext uri="{FF2B5EF4-FFF2-40B4-BE49-F238E27FC236}">
                  <a16:creationId xmlns:a16="http://schemas.microsoft.com/office/drawing/2014/main" id="{5365515D-AAD6-6C42-B83C-B4CCF9EC4BB1}"/>
                </a:ext>
              </a:extLst>
            </p:cNvPr>
            <p:cNvPicPr>
              <a:picLocks/>
            </p:cNvPicPr>
            <p:nvPr/>
          </p:nvPicPr>
          <p:blipFill>
            <a:blip r:embed="rId2"/>
            <a:stretch>
              <a:fillRect/>
            </a:stretch>
          </p:blipFill>
          <p:spPr>
            <a:xfrm>
              <a:off x="3817592" y="816476"/>
              <a:ext cx="929544" cy="929544"/>
            </a:xfrm>
            <a:prstGeom prst="rect">
              <a:avLst/>
            </a:prstGeom>
          </p:spPr>
        </p:pic>
      </p:grpSp>
      <p:sp>
        <p:nvSpPr>
          <p:cNvPr id="17" name="Rectangle 16">
            <a:extLst>
              <a:ext uri="{FF2B5EF4-FFF2-40B4-BE49-F238E27FC236}">
                <a16:creationId xmlns:a16="http://schemas.microsoft.com/office/drawing/2014/main" id="{F4232C03-0BAF-FB4C-A295-BD27C8A72DC1}"/>
              </a:ext>
            </a:extLst>
          </p:cNvPr>
          <p:cNvSpPr/>
          <p:nvPr/>
        </p:nvSpPr>
        <p:spPr>
          <a:xfrm>
            <a:off x="2294" y="274398"/>
            <a:ext cx="2432582" cy="507831"/>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881A415-88B2-844A-BA40-F17A005936A5}"/>
              </a:ext>
            </a:extLst>
          </p:cNvPr>
          <p:cNvSpPr/>
          <p:nvPr/>
        </p:nvSpPr>
        <p:spPr>
          <a:xfrm>
            <a:off x="2294" y="875451"/>
            <a:ext cx="2432582" cy="505066"/>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D52CE7-E53E-AD45-9B86-2BECF1B38AEA}"/>
              </a:ext>
            </a:extLst>
          </p:cNvPr>
          <p:cNvSpPr/>
          <p:nvPr/>
        </p:nvSpPr>
        <p:spPr>
          <a:xfrm>
            <a:off x="2294" y="1494820"/>
            <a:ext cx="2432582" cy="50783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38EFEB1-EDE6-7541-A9AF-69C2A6C0140C}"/>
              </a:ext>
            </a:extLst>
          </p:cNvPr>
          <p:cNvSpPr/>
          <p:nvPr/>
        </p:nvSpPr>
        <p:spPr>
          <a:xfrm>
            <a:off x="2294" y="2093108"/>
            <a:ext cx="2432582" cy="507831"/>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86822"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can you capture customer responses?</a:t>
            </a:r>
          </a:p>
        </p:txBody>
      </p:sp>
      <p:sp>
        <p:nvSpPr>
          <p:cNvPr id="7" name="TextBox 6">
            <a:extLst>
              <a:ext uri="{FF2B5EF4-FFF2-40B4-BE49-F238E27FC236}">
                <a16:creationId xmlns:a16="http://schemas.microsoft.com/office/drawing/2014/main" id="{3EB8B421-F247-AF4D-8946-D3F4AFE79BED}"/>
              </a:ext>
            </a:extLst>
          </p:cNvPr>
          <p:cNvSpPr txBox="1"/>
          <p:nvPr/>
        </p:nvSpPr>
        <p:spPr>
          <a:xfrm>
            <a:off x="532230" y="271526"/>
            <a:ext cx="1902647" cy="507831"/>
          </a:xfrm>
          <a:prstGeom prst="rect">
            <a:avLst/>
          </a:prstGeom>
          <a:noFill/>
        </p:spPr>
        <p:txBody>
          <a:bodyPr wrap="square" rtlCol="0">
            <a:spAutoFit/>
          </a:bodyPr>
          <a:lstStyle/>
          <a:p>
            <a:r>
              <a:rPr lang="en-GB" dirty="0">
                <a:latin typeface="Montserrat" panose="02000505000000020004" pitchFamily="2" charset="77"/>
              </a:rPr>
              <a:t>DIGITAL  </a:t>
            </a:r>
          </a:p>
          <a:p>
            <a:r>
              <a:rPr lang="en-GB" dirty="0">
                <a:latin typeface="Montserrat" panose="02000505000000020004" pitchFamily="2" charset="77"/>
              </a:rPr>
              <a:t>SURVEYS</a:t>
            </a:r>
          </a:p>
        </p:txBody>
      </p:sp>
      <p:sp>
        <p:nvSpPr>
          <p:cNvPr id="8" name="TextBox 7">
            <a:extLst>
              <a:ext uri="{FF2B5EF4-FFF2-40B4-BE49-F238E27FC236}">
                <a16:creationId xmlns:a16="http://schemas.microsoft.com/office/drawing/2014/main" id="{5C7674F0-4DA4-9941-84E4-3A7B02D91035}"/>
              </a:ext>
            </a:extLst>
          </p:cNvPr>
          <p:cNvSpPr txBox="1"/>
          <p:nvPr/>
        </p:nvSpPr>
        <p:spPr>
          <a:xfrm>
            <a:off x="532230" y="878323"/>
            <a:ext cx="1902646" cy="507831"/>
          </a:xfrm>
          <a:prstGeom prst="rect">
            <a:avLst/>
          </a:prstGeom>
          <a:noFill/>
        </p:spPr>
        <p:txBody>
          <a:bodyPr wrap="square" rtlCol="0">
            <a:spAutoFit/>
          </a:bodyPr>
          <a:lstStyle/>
          <a:p>
            <a:r>
              <a:rPr lang="en-GB" dirty="0">
                <a:latin typeface="Montserrat" panose="02000505000000020004" pitchFamily="2" charset="77"/>
              </a:rPr>
              <a:t>TELEPHONE INTERVIEWS</a:t>
            </a:r>
          </a:p>
        </p:txBody>
      </p:sp>
      <p:sp>
        <p:nvSpPr>
          <p:cNvPr id="9" name="TextBox 8">
            <a:extLst>
              <a:ext uri="{FF2B5EF4-FFF2-40B4-BE49-F238E27FC236}">
                <a16:creationId xmlns:a16="http://schemas.microsoft.com/office/drawing/2014/main" id="{0F76F235-3937-5044-B9BB-F3C75BDAFD7E}"/>
              </a:ext>
            </a:extLst>
          </p:cNvPr>
          <p:cNvSpPr txBox="1"/>
          <p:nvPr/>
        </p:nvSpPr>
        <p:spPr>
          <a:xfrm>
            <a:off x="532230" y="1495634"/>
            <a:ext cx="1902646" cy="507831"/>
          </a:xfrm>
          <a:prstGeom prst="rect">
            <a:avLst/>
          </a:prstGeom>
          <a:noFill/>
        </p:spPr>
        <p:txBody>
          <a:bodyPr wrap="square" rtlCol="0">
            <a:spAutoFit/>
          </a:bodyPr>
          <a:lstStyle/>
          <a:p>
            <a:r>
              <a:rPr lang="en-GB" dirty="0">
                <a:latin typeface="Montserrat" panose="02000505000000020004" pitchFamily="2" charset="77"/>
              </a:rPr>
              <a:t>FACE-TO-FACE CONVERSATIONS</a:t>
            </a:r>
          </a:p>
        </p:txBody>
      </p:sp>
      <p:sp>
        <p:nvSpPr>
          <p:cNvPr id="10" name="TextBox 9">
            <a:extLst>
              <a:ext uri="{FF2B5EF4-FFF2-40B4-BE49-F238E27FC236}">
                <a16:creationId xmlns:a16="http://schemas.microsoft.com/office/drawing/2014/main" id="{F39544AA-A650-234A-AB2E-BDBE52F34429}"/>
              </a:ext>
            </a:extLst>
          </p:cNvPr>
          <p:cNvSpPr txBox="1"/>
          <p:nvPr/>
        </p:nvSpPr>
        <p:spPr>
          <a:xfrm>
            <a:off x="532230" y="2186513"/>
            <a:ext cx="1902647" cy="300082"/>
          </a:xfrm>
          <a:prstGeom prst="rect">
            <a:avLst/>
          </a:prstGeom>
          <a:noFill/>
        </p:spPr>
        <p:txBody>
          <a:bodyPr wrap="square" rtlCol="0">
            <a:spAutoFit/>
          </a:bodyPr>
          <a:lstStyle/>
          <a:p>
            <a:r>
              <a:rPr lang="en-GB" dirty="0">
                <a:latin typeface="Montserrat" panose="02000505000000020004" pitchFamily="2" charset="77"/>
              </a:rPr>
              <a:t>LETTER</a:t>
            </a:r>
          </a:p>
        </p:txBody>
      </p:sp>
      <p:sp>
        <p:nvSpPr>
          <p:cNvPr id="4" name="Rectangle 3">
            <a:extLst>
              <a:ext uri="{FF2B5EF4-FFF2-40B4-BE49-F238E27FC236}">
                <a16:creationId xmlns:a16="http://schemas.microsoft.com/office/drawing/2014/main" id="{016EF85E-FE67-5B48-939B-037F18CCF5B6}"/>
              </a:ext>
            </a:extLst>
          </p:cNvPr>
          <p:cNvSpPr/>
          <p:nvPr/>
        </p:nvSpPr>
        <p:spPr>
          <a:xfrm>
            <a:off x="2295" y="27439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CBC8F8E-922F-2A42-AB00-556BF038A28E}"/>
              </a:ext>
            </a:extLst>
          </p:cNvPr>
          <p:cNvSpPr/>
          <p:nvPr/>
        </p:nvSpPr>
        <p:spPr>
          <a:xfrm>
            <a:off x="2295" y="877968"/>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9238998-6351-F34C-A24B-B2EE57E079D6}"/>
              </a:ext>
            </a:extLst>
          </p:cNvPr>
          <p:cNvSpPr/>
          <p:nvPr/>
        </p:nvSpPr>
        <p:spPr>
          <a:xfrm>
            <a:off x="2295" y="1494820"/>
            <a:ext cx="507831" cy="5078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5DF32C1-A184-B346-A00E-7BB861F64016}"/>
              </a:ext>
            </a:extLst>
          </p:cNvPr>
          <p:cNvSpPr/>
          <p:nvPr/>
        </p:nvSpPr>
        <p:spPr>
          <a:xfrm>
            <a:off x="2295" y="2093108"/>
            <a:ext cx="507831" cy="5078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0DA24F5-7508-E741-8DFA-EF4182B64C7B}"/>
              </a:ext>
            </a:extLst>
          </p:cNvPr>
          <p:cNvPicPr>
            <a:picLocks/>
          </p:cNvPicPr>
          <p:nvPr/>
        </p:nvPicPr>
        <p:blipFill>
          <a:blip r:embed="rId4"/>
          <a:stretch>
            <a:fillRect/>
          </a:stretch>
        </p:blipFill>
        <p:spPr>
          <a:xfrm>
            <a:off x="54071" y="326174"/>
            <a:ext cx="404278" cy="404278"/>
          </a:xfrm>
          <a:prstGeom prst="rect">
            <a:avLst/>
          </a:prstGeom>
        </p:spPr>
      </p:pic>
      <p:pic>
        <p:nvPicPr>
          <p:cNvPr id="14" name="Picture 13">
            <a:extLst>
              <a:ext uri="{FF2B5EF4-FFF2-40B4-BE49-F238E27FC236}">
                <a16:creationId xmlns:a16="http://schemas.microsoft.com/office/drawing/2014/main" id="{F11FEADD-DF9E-5D44-9377-5E97395E2D77}"/>
              </a:ext>
            </a:extLst>
          </p:cNvPr>
          <p:cNvPicPr>
            <a:picLocks/>
          </p:cNvPicPr>
          <p:nvPr/>
        </p:nvPicPr>
        <p:blipFill>
          <a:blip r:embed="rId5"/>
          <a:stretch>
            <a:fillRect/>
          </a:stretch>
        </p:blipFill>
        <p:spPr>
          <a:xfrm>
            <a:off x="80431" y="929690"/>
            <a:ext cx="351558" cy="351558"/>
          </a:xfrm>
          <a:prstGeom prst="rect">
            <a:avLst/>
          </a:prstGeom>
        </p:spPr>
      </p:pic>
      <p:pic>
        <p:nvPicPr>
          <p:cNvPr id="15" name="Picture 14">
            <a:extLst>
              <a:ext uri="{FF2B5EF4-FFF2-40B4-BE49-F238E27FC236}">
                <a16:creationId xmlns:a16="http://schemas.microsoft.com/office/drawing/2014/main" id="{6828D734-32F6-2D43-B4AE-57186EE7A8C0}"/>
              </a:ext>
            </a:extLst>
          </p:cNvPr>
          <p:cNvPicPr>
            <a:picLocks/>
          </p:cNvPicPr>
          <p:nvPr/>
        </p:nvPicPr>
        <p:blipFill>
          <a:blip r:embed="rId6"/>
          <a:stretch>
            <a:fillRect/>
          </a:stretch>
        </p:blipFill>
        <p:spPr>
          <a:xfrm>
            <a:off x="102536" y="1599193"/>
            <a:ext cx="307349" cy="307349"/>
          </a:xfrm>
          <a:prstGeom prst="rect">
            <a:avLst/>
          </a:prstGeom>
        </p:spPr>
      </p:pic>
      <p:pic>
        <p:nvPicPr>
          <p:cNvPr id="16" name="Picture 15">
            <a:extLst>
              <a:ext uri="{FF2B5EF4-FFF2-40B4-BE49-F238E27FC236}">
                <a16:creationId xmlns:a16="http://schemas.microsoft.com/office/drawing/2014/main" id="{E265D2AE-1AD5-2740-95D4-CAD0C3379CE6}"/>
              </a:ext>
            </a:extLst>
          </p:cNvPr>
          <p:cNvPicPr>
            <a:picLocks/>
          </p:cNvPicPr>
          <p:nvPr/>
        </p:nvPicPr>
        <p:blipFill>
          <a:blip r:embed="rId7"/>
          <a:stretch>
            <a:fillRect/>
          </a:stretch>
        </p:blipFill>
        <p:spPr>
          <a:xfrm>
            <a:off x="41856" y="2111672"/>
            <a:ext cx="428709" cy="428709"/>
          </a:xfrm>
          <a:prstGeom prst="rect">
            <a:avLst/>
          </a:prstGeom>
        </p:spPr>
      </p:pic>
      <p:grpSp>
        <p:nvGrpSpPr>
          <p:cNvPr id="30" name="Group 29">
            <a:extLst>
              <a:ext uri="{FF2B5EF4-FFF2-40B4-BE49-F238E27FC236}">
                <a16:creationId xmlns:a16="http://schemas.microsoft.com/office/drawing/2014/main" id="{D2A849BA-DA62-E948-87E6-2428498BDE85}"/>
              </a:ext>
            </a:extLst>
          </p:cNvPr>
          <p:cNvGrpSpPr/>
          <p:nvPr/>
        </p:nvGrpSpPr>
        <p:grpSpPr>
          <a:xfrm>
            <a:off x="2704831" y="2664150"/>
            <a:ext cx="6212476" cy="1582868"/>
            <a:chOff x="2704831" y="2664150"/>
            <a:chExt cx="6212476" cy="1582868"/>
          </a:xfrm>
        </p:grpSpPr>
        <p:sp>
          <p:nvSpPr>
            <p:cNvPr id="37" name="Rectangle 36">
              <a:extLst>
                <a:ext uri="{FF2B5EF4-FFF2-40B4-BE49-F238E27FC236}">
                  <a16:creationId xmlns:a16="http://schemas.microsoft.com/office/drawing/2014/main" id="{23D4F289-CA60-6C47-9990-66E5F6987F15}"/>
                </a:ext>
              </a:extLst>
            </p:cNvPr>
            <p:cNvSpPr/>
            <p:nvPr/>
          </p:nvSpPr>
          <p:spPr>
            <a:xfrm>
              <a:off x="2704831" y="2664150"/>
              <a:ext cx="6212476" cy="1582868"/>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4FF626B-2218-F44A-93B9-DB81389962D0}"/>
                </a:ext>
              </a:extLst>
            </p:cNvPr>
            <p:cNvSpPr/>
            <p:nvPr/>
          </p:nvSpPr>
          <p:spPr>
            <a:xfrm>
              <a:off x="2808151" y="2752090"/>
              <a:ext cx="6000170" cy="1415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C7A29F34-3A76-F34B-BFB1-239D89424152}"/>
                </a:ext>
              </a:extLst>
            </p:cNvPr>
            <p:cNvPicPr>
              <a:picLocks/>
            </p:cNvPicPr>
            <p:nvPr/>
          </p:nvPicPr>
          <p:blipFill>
            <a:blip r:embed="rId8"/>
            <a:stretch>
              <a:fillRect/>
            </a:stretch>
          </p:blipFill>
          <p:spPr>
            <a:xfrm>
              <a:off x="3465990" y="2844707"/>
              <a:ext cx="1106010" cy="1106010"/>
            </a:xfrm>
            <a:prstGeom prst="rect">
              <a:avLst/>
            </a:prstGeom>
          </p:spPr>
        </p:pic>
        <p:pic>
          <p:nvPicPr>
            <p:cNvPr id="18" name="Picture 17">
              <a:extLst>
                <a:ext uri="{FF2B5EF4-FFF2-40B4-BE49-F238E27FC236}">
                  <a16:creationId xmlns:a16="http://schemas.microsoft.com/office/drawing/2014/main" id="{D0629751-CEDF-0B49-AF6F-028A3F030C9F}"/>
                </a:ext>
              </a:extLst>
            </p:cNvPr>
            <p:cNvPicPr>
              <a:picLocks/>
            </p:cNvPicPr>
            <p:nvPr/>
          </p:nvPicPr>
          <p:blipFill>
            <a:blip r:embed="rId9"/>
            <a:stretch>
              <a:fillRect/>
            </a:stretch>
          </p:blipFill>
          <p:spPr>
            <a:xfrm>
              <a:off x="6929821" y="2937843"/>
              <a:ext cx="990159" cy="990159"/>
            </a:xfrm>
            <a:prstGeom prst="rect">
              <a:avLst/>
            </a:prstGeom>
          </p:spPr>
        </p:pic>
        <p:sp>
          <p:nvSpPr>
            <p:cNvPr id="29" name="Right Arrow 28">
              <a:extLst>
                <a:ext uri="{FF2B5EF4-FFF2-40B4-BE49-F238E27FC236}">
                  <a16:creationId xmlns:a16="http://schemas.microsoft.com/office/drawing/2014/main" id="{6688A9BF-A06F-2F47-B56A-76B041AF01FE}"/>
                </a:ext>
              </a:extLst>
            </p:cNvPr>
            <p:cNvSpPr/>
            <p:nvPr/>
          </p:nvSpPr>
          <p:spPr>
            <a:xfrm>
              <a:off x="5309480" y="3206272"/>
              <a:ext cx="1003177" cy="5833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C567078D-B310-2A49-8CCE-5BB27A3E939C}"/>
              </a:ext>
            </a:extLst>
          </p:cNvPr>
          <p:cNvGrpSpPr/>
          <p:nvPr/>
        </p:nvGrpSpPr>
        <p:grpSpPr>
          <a:xfrm>
            <a:off x="5859896" y="414719"/>
            <a:ext cx="2948425" cy="2065024"/>
            <a:chOff x="5859896" y="414719"/>
            <a:chExt cx="2948425" cy="2065024"/>
          </a:xfrm>
        </p:grpSpPr>
        <p:sp>
          <p:nvSpPr>
            <p:cNvPr id="24" name="Rectangle 23">
              <a:extLst>
                <a:ext uri="{FF2B5EF4-FFF2-40B4-BE49-F238E27FC236}">
                  <a16:creationId xmlns:a16="http://schemas.microsoft.com/office/drawing/2014/main" id="{91D6389B-D953-834E-9049-0FAC194D11D5}"/>
                </a:ext>
              </a:extLst>
            </p:cNvPr>
            <p:cNvSpPr/>
            <p:nvPr/>
          </p:nvSpPr>
          <p:spPr>
            <a:xfrm>
              <a:off x="5859896" y="414719"/>
              <a:ext cx="2948425" cy="206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A26B08E-042C-4640-BEE3-F55FC162EEB2}"/>
                </a:ext>
              </a:extLst>
            </p:cNvPr>
            <p:cNvSpPr txBox="1"/>
            <p:nvPr/>
          </p:nvSpPr>
          <p:spPr>
            <a:xfrm>
              <a:off x="5859897" y="1931727"/>
              <a:ext cx="2948424" cy="338554"/>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No other means of contact</a:t>
              </a:r>
            </a:p>
          </p:txBody>
        </p:sp>
        <p:grpSp>
          <p:nvGrpSpPr>
            <p:cNvPr id="33" name="Group 32">
              <a:extLst>
                <a:ext uri="{FF2B5EF4-FFF2-40B4-BE49-F238E27FC236}">
                  <a16:creationId xmlns:a16="http://schemas.microsoft.com/office/drawing/2014/main" id="{D77045A3-7223-D749-9328-FFACB0450724}"/>
                </a:ext>
              </a:extLst>
            </p:cNvPr>
            <p:cNvGrpSpPr/>
            <p:nvPr/>
          </p:nvGrpSpPr>
          <p:grpSpPr>
            <a:xfrm>
              <a:off x="6816216" y="719495"/>
              <a:ext cx="1035784" cy="1035784"/>
              <a:chOff x="6603153" y="525079"/>
              <a:chExt cx="1477571" cy="1477571"/>
            </a:xfrm>
          </p:grpSpPr>
          <p:pic>
            <p:nvPicPr>
              <p:cNvPr id="31" name="Picture 30">
                <a:extLst>
                  <a:ext uri="{FF2B5EF4-FFF2-40B4-BE49-F238E27FC236}">
                    <a16:creationId xmlns:a16="http://schemas.microsoft.com/office/drawing/2014/main" id="{08FACA69-73B3-E24F-AEAF-AC53841808CD}"/>
                  </a:ext>
                </a:extLst>
              </p:cNvPr>
              <p:cNvPicPr>
                <a:picLocks/>
              </p:cNvPicPr>
              <p:nvPr/>
            </p:nvPicPr>
            <p:blipFill>
              <a:blip r:embed="rId10"/>
              <a:stretch>
                <a:fillRect/>
              </a:stretch>
            </p:blipFill>
            <p:spPr>
              <a:xfrm>
                <a:off x="6854181" y="747383"/>
                <a:ext cx="959854" cy="959854"/>
              </a:xfrm>
              <a:prstGeom prst="rect">
                <a:avLst/>
              </a:prstGeom>
            </p:spPr>
          </p:pic>
          <p:pic>
            <p:nvPicPr>
              <p:cNvPr id="32" name="Picture 31">
                <a:extLst>
                  <a:ext uri="{FF2B5EF4-FFF2-40B4-BE49-F238E27FC236}">
                    <a16:creationId xmlns:a16="http://schemas.microsoft.com/office/drawing/2014/main" id="{DDA0A3DD-0A1C-CD4F-9895-AD0EF2D78669}"/>
                  </a:ext>
                </a:extLst>
              </p:cNvPr>
              <p:cNvPicPr>
                <a:picLocks/>
              </p:cNvPicPr>
              <p:nvPr/>
            </p:nvPicPr>
            <p:blipFill>
              <a:blip r:embed="rId11"/>
              <a:stretch>
                <a:fillRect/>
              </a:stretch>
            </p:blipFill>
            <p:spPr>
              <a:xfrm>
                <a:off x="6603153" y="525079"/>
                <a:ext cx="1477571" cy="1477571"/>
              </a:xfrm>
              <a:prstGeom prst="rect">
                <a:avLst/>
              </a:prstGeom>
            </p:spPr>
          </p:pic>
        </p:grpSp>
      </p:grpSp>
    </p:spTree>
    <p:extLst>
      <p:ext uri="{BB962C8B-B14F-4D97-AF65-F5344CB8AC3E}">
        <p14:creationId xmlns:p14="http://schemas.microsoft.com/office/powerpoint/2010/main" val="290634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Criteria for survey method selection</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0C19A62-1565-9940-984A-672D352CF69F}"/>
              </a:ext>
            </a:extLst>
          </p:cNvPr>
          <p:cNvPicPr>
            <a:picLocks/>
          </p:cNvPicPr>
          <p:nvPr/>
        </p:nvPicPr>
        <p:blipFill>
          <a:blip r:embed="rId2"/>
          <a:stretch>
            <a:fillRect/>
          </a:stretch>
        </p:blipFill>
        <p:spPr>
          <a:xfrm>
            <a:off x="4190306" y="1766309"/>
            <a:ext cx="774469" cy="774469"/>
          </a:xfrm>
          <a:prstGeom prst="rect">
            <a:avLst/>
          </a:prstGeom>
        </p:spPr>
      </p:pic>
    </p:spTree>
    <p:extLst>
      <p:ext uri="{BB962C8B-B14F-4D97-AF65-F5344CB8AC3E}">
        <p14:creationId xmlns:p14="http://schemas.microsoft.com/office/powerpoint/2010/main" val="362302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86822"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can you capture customer responses?</a:t>
            </a:r>
          </a:p>
        </p:txBody>
      </p:sp>
      <p:grpSp>
        <p:nvGrpSpPr>
          <p:cNvPr id="2" name="Group 1">
            <a:extLst>
              <a:ext uri="{FF2B5EF4-FFF2-40B4-BE49-F238E27FC236}">
                <a16:creationId xmlns:a16="http://schemas.microsoft.com/office/drawing/2014/main" id="{9532779E-E780-F347-B952-EE876610805B}"/>
              </a:ext>
            </a:extLst>
          </p:cNvPr>
          <p:cNvGrpSpPr/>
          <p:nvPr/>
        </p:nvGrpSpPr>
        <p:grpSpPr>
          <a:xfrm>
            <a:off x="635641" y="1357707"/>
            <a:ext cx="2258980" cy="2298951"/>
            <a:chOff x="635641" y="1357707"/>
            <a:chExt cx="2258980" cy="2298951"/>
          </a:xfrm>
        </p:grpSpPr>
        <p:sp>
          <p:nvSpPr>
            <p:cNvPr id="15" name="TextBox 14">
              <a:extLst>
                <a:ext uri="{FF2B5EF4-FFF2-40B4-BE49-F238E27FC236}">
                  <a16:creationId xmlns:a16="http://schemas.microsoft.com/office/drawing/2014/main" id="{D328857C-DF19-8848-8AAF-867109F42BDE}"/>
                </a:ext>
              </a:extLst>
            </p:cNvPr>
            <p:cNvSpPr txBox="1"/>
            <p:nvPr/>
          </p:nvSpPr>
          <p:spPr>
            <a:xfrm>
              <a:off x="635641" y="2579440"/>
              <a:ext cx="2258980" cy="1077218"/>
            </a:xfrm>
            <a:prstGeom prst="rect">
              <a:avLst/>
            </a:prstGeom>
            <a:noFill/>
          </p:spPr>
          <p:txBody>
            <a:bodyPr wrap="square" rtlCol="0">
              <a:spAutoFit/>
            </a:bodyPr>
            <a:lstStyle/>
            <a:p>
              <a:pPr algn="ctr"/>
              <a:r>
                <a:rPr lang="en-GB" sz="1600" dirty="0">
                  <a:latin typeface="Montserrat" panose="02000505000000020004" pitchFamily="2" charset="77"/>
                </a:rPr>
                <a:t>Match audience communication preference and experience</a:t>
              </a:r>
            </a:p>
          </p:txBody>
        </p:sp>
        <p:grpSp>
          <p:nvGrpSpPr>
            <p:cNvPr id="22" name="Group 21">
              <a:extLst>
                <a:ext uri="{FF2B5EF4-FFF2-40B4-BE49-F238E27FC236}">
                  <a16:creationId xmlns:a16="http://schemas.microsoft.com/office/drawing/2014/main" id="{3EA84047-535F-C346-AF35-CBE2A50FBE27}"/>
                </a:ext>
              </a:extLst>
            </p:cNvPr>
            <p:cNvGrpSpPr/>
            <p:nvPr/>
          </p:nvGrpSpPr>
          <p:grpSpPr>
            <a:xfrm>
              <a:off x="847854" y="1357707"/>
              <a:ext cx="1834554" cy="942006"/>
              <a:chOff x="893082" y="1489037"/>
              <a:chExt cx="1834554" cy="942006"/>
            </a:xfrm>
          </p:grpSpPr>
          <p:pic>
            <p:nvPicPr>
              <p:cNvPr id="8" name="Picture 7">
                <a:extLst>
                  <a:ext uri="{FF2B5EF4-FFF2-40B4-BE49-F238E27FC236}">
                    <a16:creationId xmlns:a16="http://schemas.microsoft.com/office/drawing/2014/main" id="{3D4BCEF1-483D-7941-A746-46F0F24BEBD5}"/>
                  </a:ext>
                </a:extLst>
              </p:cNvPr>
              <p:cNvPicPr>
                <a:picLocks/>
              </p:cNvPicPr>
              <p:nvPr/>
            </p:nvPicPr>
            <p:blipFill>
              <a:blip r:embed="rId3"/>
              <a:stretch>
                <a:fillRect/>
              </a:stretch>
            </p:blipFill>
            <p:spPr>
              <a:xfrm>
                <a:off x="893082" y="1490319"/>
                <a:ext cx="940724" cy="940724"/>
              </a:xfrm>
              <a:prstGeom prst="rect">
                <a:avLst/>
              </a:prstGeom>
            </p:spPr>
          </p:pic>
          <p:pic>
            <p:nvPicPr>
              <p:cNvPr id="18" name="Picture 17">
                <a:extLst>
                  <a:ext uri="{FF2B5EF4-FFF2-40B4-BE49-F238E27FC236}">
                    <a16:creationId xmlns:a16="http://schemas.microsoft.com/office/drawing/2014/main" id="{9E6AFDDB-B82E-584A-96DE-6CB15272BBDD}"/>
                  </a:ext>
                </a:extLst>
              </p:cNvPr>
              <p:cNvPicPr>
                <a:picLocks/>
              </p:cNvPicPr>
              <p:nvPr/>
            </p:nvPicPr>
            <p:blipFill>
              <a:blip r:embed="rId4"/>
              <a:stretch>
                <a:fillRect/>
              </a:stretch>
            </p:blipFill>
            <p:spPr>
              <a:xfrm>
                <a:off x="1818242" y="1489037"/>
                <a:ext cx="909394" cy="909394"/>
              </a:xfrm>
              <a:prstGeom prst="rect">
                <a:avLst/>
              </a:prstGeom>
            </p:spPr>
          </p:pic>
        </p:grpSp>
      </p:grpSp>
      <p:grpSp>
        <p:nvGrpSpPr>
          <p:cNvPr id="4" name="Group 3">
            <a:extLst>
              <a:ext uri="{FF2B5EF4-FFF2-40B4-BE49-F238E27FC236}">
                <a16:creationId xmlns:a16="http://schemas.microsoft.com/office/drawing/2014/main" id="{5D136029-1148-2349-BAD8-AF6B1D1D8AAA}"/>
              </a:ext>
            </a:extLst>
          </p:cNvPr>
          <p:cNvGrpSpPr/>
          <p:nvPr/>
        </p:nvGrpSpPr>
        <p:grpSpPr>
          <a:xfrm>
            <a:off x="3661424" y="1171312"/>
            <a:ext cx="2104349" cy="2485344"/>
            <a:chOff x="3661424" y="1171312"/>
            <a:chExt cx="2104349" cy="2485344"/>
          </a:xfrm>
        </p:grpSpPr>
        <p:sp>
          <p:nvSpPr>
            <p:cNvPr id="16" name="TextBox 15">
              <a:extLst>
                <a:ext uri="{FF2B5EF4-FFF2-40B4-BE49-F238E27FC236}">
                  <a16:creationId xmlns:a16="http://schemas.microsoft.com/office/drawing/2014/main" id="{5F5CB411-315F-F54B-B955-4F13501558A4}"/>
                </a:ext>
              </a:extLst>
            </p:cNvPr>
            <p:cNvSpPr txBox="1"/>
            <p:nvPr/>
          </p:nvSpPr>
          <p:spPr>
            <a:xfrm>
              <a:off x="3661424" y="2579438"/>
              <a:ext cx="2104349" cy="1077218"/>
            </a:xfrm>
            <a:prstGeom prst="rect">
              <a:avLst/>
            </a:prstGeom>
            <a:noFill/>
          </p:spPr>
          <p:txBody>
            <a:bodyPr wrap="square" rtlCol="0">
              <a:spAutoFit/>
            </a:bodyPr>
            <a:lstStyle/>
            <a:p>
              <a:pPr algn="ctr"/>
              <a:r>
                <a:rPr lang="en-GB" sz="1600" dirty="0">
                  <a:latin typeface="Montserrat" panose="02000505000000020004" pitchFamily="2" charset="77"/>
                </a:rPr>
                <a:t>Be able to process any feedback for further action and analysis</a:t>
              </a:r>
            </a:p>
          </p:txBody>
        </p:sp>
        <p:pic>
          <p:nvPicPr>
            <p:cNvPr id="19" name="Picture 18">
              <a:extLst>
                <a:ext uri="{FF2B5EF4-FFF2-40B4-BE49-F238E27FC236}">
                  <a16:creationId xmlns:a16="http://schemas.microsoft.com/office/drawing/2014/main" id="{573F76F2-80C3-A341-ACCA-6CF225914BA9}"/>
                </a:ext>
              </a:extLst>
            </p:cNvPr>
            <p:cNvPicPr>
              <a:picLocks/>
            </p:cNvPicPr>
            <p:nvPr/>
          </p:nvPicPr>
          <p:blipFill>
            <a:blip r:embed="rId5"/>
            <a:stretch>
              <a:fillRect/>
            </a:stretch>
          </p:blipFill>
          <p:spPr>
            <a:xfrm>
              <a:off x="4014354" y="1171312"/>
              <a:ext cx="1314797" cy="1314797"/>
            </a:xfrm>
            <a:prstGeom prst="rect">
              <a:avLst/>
            </a:prstGeom>
          </p:spPr>
        </p:pic>
      </p:grpSp>
      <p:grpSp>
        <p:nvGrpSpPr>
          <p:cNvPr id="5" name="Group 4">
            <a:extLst>
              <a:ext uri="{FF2B5EF4-FFF2-40B4-BE49-F238E27FC236}">
                <a16:creationId xmlns:a16="http://schemas.microsoft.com/office/drawing/2014/main" id="{589DBF92-F129-5644-B95D-F05EC25958DD}"/>
              </a:ext>
            </a:extLst>
          </p:cNvPr>
          <p:cNvGrpSpPr/>
          <p:nvPr/>
        </p:nvGrpSpPr>
        <p:grpSpPr>
          <a:xfrm>
            <a:off x="6532576" y="1379831"/>
            <a:ext cx="2104349" cy="2276825"/>
            <a:chOff x="6532576" y="1379831"/>
            <a:chExt cx="2104349" cy="2276825"/>
          </a:xfrm>
        </p:grpSpPr>
        <p:sp>
          <p:nvSpPr>
            <p:cNvPr id="21" name="TextBox 20">
              <a:extLst>
                <a:ext uri="{FF2B5EF4-FFF2-40B4-BE49-F238E27FC236}">
                  <a16:creationId xmlns:a16="http://schemas.microsoft.com/office/drawing/2014/main" id="{E219E912-A5CC-674D-8876-344286BDEEAD}"/>
                </a:ext>
              </a:extLst>
            </p:cNvPr>
            <p:cNvSpPr txBox="1"/>
            <p:nvPr/>
          </p:nvSpPr>
          <p:spPr>
            <a:xfrm>
              <a:off x="6532576" y="2579438"/>
              <a:ext cx="2104349" cy="1077218"/>
            </a:xfrm>
            <a:prstGeom prst="rect">
              <a:avLst/>
            </a:prstGeom>
            <a:noFill/>
          </p:spPr>
          <p:txBody>
            <a:bodyPr wrap="square" rtlCol="0">
              <a:spAutoFit/>
            </a:bodyPr>
            <a:lstStyle/>
            <a:p>
              <a:pPr algn="ctr"/>
              <a:r>
                <a:rPr lang="en-GB" sz="1600" dirty="0">
                  <a:latin typeface="Montserrat" panose="02000505000000020004" pitchFamily="2" charset="77"/>
                </a:rPr>
                <a:t>Ensure that you can scale your chosen method to your business</a:t>
              </a:r>
            </a:p>
          </p:txBody>
        </p:sp>
        <p:pic>
          <p:nvPicPr>
            <p:cNvPr id="20" name="Picture 19">
              <a:extLst>
                <a:ext uri="{FF2B5EF4-FFF2-40B4-BE49-F238E27FC236}">
                  <a16:creationId xmlns:a16="http://schemas.microsoft.com/office/drawing/2014/main" id="{4607F36C-4389-6A45-AA46-978B9E4307E6}"/>
                </a:ext>
              </a:extLst>
            </p:cNvPr>
            <p:cNvPicPr>
              <a:picLocks/>
            </p:cNvPicPr>
            <p:nvPr/>
          </p:nvPicPr>
          <p:blipFill>
            <a:blip r:embed="rId6"/>
            <a:stretch>
              <a:fillRect/>
            </a:stretch>
          </p:blipFill>
          <p:spPr>
            <a:xfrm>
              <a:off x="7135870" y="1379831"/>
              <a:ext cx="897759" cy="897759"/>
            </a:xfrm>
            <a:prstGeom prst="rect">
              <a:avLst/>
            </a:prstGeom>
          </p:spPr>
        </p:pic>
      </p:grpSp>
      <p:sp>
        <p:nvSpPr>
          <p:cNvPr id="14" name="TextBox 13">
            <a:extLst>
              <a:ext uri="{FF2B5EF4-FFF2-40B4-BE49-F238E27FC236}">
                <a16:creationId xmlns:a16="http://schemas.microsoft.com/office/drawing/2014/main" id="{45621231-55C0-2149-8E61-EAC1C2395F5C}"/>
              </a:ext>
            </a:extLst>
          </p:cNvPr>
          <p:cNvSpPr txBox="1"/>
          <p:nvPr/>
        </p:nvSpPr>
        <p:spPr>
          <a:xfrm>
            <a:off x="450800" y="424182"/>
            <a:ext cx="3908442"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Criteria for survey method selection</a:t>
            </a:r>
          </a:p>
        </p:txBody>
      </p:sp>
    </p:spTree>
    <p:extLst>
      <p:ext uri="{BB962C8B-B14F-4D97-AF65-F5344CB8AC3E}">
        <p14:creationId xmlns:p14="http://schemas.microsoft.com/office/powerpoint/2010/main" val="99316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392</TotalTime>
  <Words>554</Words>
  <Application>Microsoft Macintosh PowerPoint</Application>
  <PresentationFormat>On-screen Show (16:9)</PresentationFormat>
  <Paragraphs>90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89</cp:revision>
  <cp:lastPrinted>2018-05-25T09:22:27Z</cp:lastPrinted>
  <dcterms:created xsi:type="dcterms:W3CDTF">2018-05-24T07:33:18Z</dcterms:created>
  <dcterms:modified xsi:type="dcterms:W3CDTF">2021-10-14T09:04:14Z</dcterms:modified>
</cp:coreProperties>
</file>