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76" r:id="rId2"/>
    <p:sldId id="289" r:id="rId3"/>
    <p:sldId id="348" r:id="rId4"/>
    <p:sldId id="353" r:id="rId5"/>
    <p:sldId id="352" r:id="rId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1F2"/>
    <a:srgbClr val="0089BD"/>
    <a:srgbClr val="009ED9"/>
    <a:srgbClr val="F2FAFF"/>
    <a:srgbClr val="E4EDFE"/>
    <a:srgbClr val="BE1C12"/>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50"/>
    <p:restoredTop sz="75237"/>
  </p:normalViewPr>
  <p:slideViewPr>
    <p:cSldViewPr snapToGrid="0" snapToObjects="1">
      <p:cViewPr varScale="1">
        <p:scale>
          <a:sx n="101" d="100"/>
          <a:sy n="101" d="100"/>
        </p:scale>
        <p:origin x="187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E485B-E22E-8D46-A709-F0F1BB44F98A}"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C626B-783D-AD44-B472-26C1F122876C}" type="slidenum">
              <a:rPr lang="en-GB" smtClean="0"/>
              <a:t>‹#›</a:t>
            </a:fld>
            <a:endParaRPr lang="en-GB"/>
          </a:p>
        </p:txBody>
      </p:sp>
    </p:spTree>
    <p:extLst>
      <p:ext uri="{BB962C8B-B14F-4D97-AF65-F5344CB8AC3E}">
        <p14:creationId xmlns:p14="http://schemas.microsoft.com/office/powerpoint/2010/main" val="235102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44633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p:txBody>
      </p:sp>
      <p:sp>
        <p:nvSpPr>
          <p:cNvPr id="4" name="Slide Number Placeholder 3"/>
          <p:cNvSpPr>
            <a:spLocks noGrp="1"/>
          </p:cNvSpPr>
          <p:nvPr>
            <p:ph type="sldNum" sz="quarter" idx="10"/>
          </p:nvPr>
        </p:nvSpPr>
        <p:spPr/>
        <p:txBody>
          <a:bodyPr/>
          <a:lstStyle/>
          <a:p>
            <a:fld id="{E80C626B-783D-AD44-B472-26C1F122876C}" type="slidenum">
              <a:rPr lang="en-GB" smtClean="0"/>
              <a:t>2</a:t>
            </a:fld>
            <a:endParaRPr lang="en-GB"/>
          </a:p>
        </p:txBody>
      </p:sp>
    </p:spTree>
    <p:extLst>
      <p:ext uri="{BB962C8B-B14F-4D97-AF65-F5344CB8AC3E}">
        <p14:creationId xmlns:p14="http://schemas.microsoft.com/office/powerpoint/2010/main" val="351673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p:txBody>
      </p:sp>
      <p:sp>
        <p:nvSpPr>
          <p:cNvPr id="4" name="Slide Number Placeholder 3"/>
          <p:cNvSpPr>
            <a:spLocks noGrp="1"/>
          </p:cNvSpPr>
          <p:nvPr>
            <p:ph type="sldNum" sz="quarter" idx="10"/>
          </p:nvPr>
        </p:nvSpPr>
        <p:spPr/>
        <p:txBody>
          <a:bodyPr/>
          <a:lstStyle/>
          <a:p>
            <a:fld id="{E80C626B-783D-AD44-B472-26C1F122876C}" type="slidenum">
              <a:rPr lang="en-GB" smtClean="0"/>
              <a:t>3</a:t>
            </a:fld>
            <a:endParaRPr lang="en-GB"/>
          </a:p>
        </p:txBody>
      </p:sp>
    </p:spTree>
    <p:extLst>
      <p:ext uri="{BB962C8B-B14F-4D97-AF65-F5344CB8AC3E}">
        <p14:creationId xmlns:p14="http://schemas.microsoft.com/office/powerpoint/2010/main" val="332532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p:txBody>
      </p:sp>
      <p:sp>
        <p:nvSpPr>
          <p:cNvPr id="4" name="Slide Number Placeholder 3"/>
          <p:cNvSpPr>
            <a:spLocks noGrp="1"/>
          </p:cNvSpPr>
          <p:nvPr>
            <p:ph type="sldNum" sz="quarter" idx="10"/>
          </p:nvPr>
        </p:nvSpPr>
        <p:spPr/>
        <p:txBody>
          <a:bodyPr/>
          <a:lstStyle/>
          <a:p>
            <a:fld id="{E80C626B-783D-AD44-B472-26C1F122876C}" type="slidenum">
              <a:rPr lang="en-GB" smtClean="0"/>
              <a:t>4</a:t>
            </a:fld>
            <a:endParaRPr lang="en-GB"/>
          </a:p>
        </p:txBody>
      </p:sp>
    </p:spTree>
    <p:extLst>
      <p:ext uri="{BB962C8B-B14F-4D97-AF65-F5344CB8AC3E}">
        <p14:creationId xmlns:p14="http://schemas.microsoft.com/office/powerpoint/2010/main" val="2516544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For a better understanding of this slide, please refer to the video of this module.</a:t>
            </a:r>
          </a:p>
          <a:p>
            <a:endParaRPr lang="en-GB"/>
          </a:p>
        </p:txBody>
      </p:sp>
      <p:sp>
        <p:nvSpPr>
          <p:cNvPr id="4" name="Slide Number Placeholder 3"/>
          <p:cNvSpPr>
            <a:spLocks noGrp="1"/>
          </p:cNvSpPr>
          <p:nvPr>
            <p:ph type="sldNum" sz="quarter" idx="10"/>
          </p:nvPr>
        </p:nvSpPr>
        <p:spPr/>
        <p:txBody>
          <a:bodyPr/>
          <a:lstStyle/>
          <a:p>
            <a:fld id="{E80C626B-783D-AD44-B472-26C1F122876C}" type="slidenum">
              <a:rPr lang="en-GB" smtClean="0"/>
              <a:t>5</a:t>
            </a:fld>
            <a:endParaRPr lang="en-GB"/>
          </a:p>
        </p:txBody>
      </p:sp>
    </p:spTree>
    <p:extLst>
      <p:ext uri="{BB962C8B-B14F-4D97-AF65-F5344CB8AC3E}">
        <p14:creationId xmlns:p14="http://schemas.microsoft.com/office/powerpoint/2010/main" val="235837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427541"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2: The survey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7995939" cy="1446550"/>
          </a:xfrm>
          <a:prstGeom prst="rect">
            <a:avLst/>
          </a:prstGeom>
          <a:noFill/>
        </p:spPr>
        <p:txBody>
          <a:bodyPr wrap="square" rtlCol="0">
            <a:spAutoFit/>
          </a:bodyPr>
          <a:lstStyle/>
          <a:p>
            <a:r>
              <a:rPr lang="en-GB" sz="4400" dirty="0">
                <a:latin typeface="Montserrat" panose="02000505000000020004" pitchFamily="2" charset="77"/>
              </a:rPr>
              <a:t>How do you improve survey performance?</a:t>
            </a:r>
          </a:p>
        </p:txBody>
      </p:sp>
      <p:pic>
        <p:nvPicPr>
          <p:cNvPr id="9" name="Picture 8" descr="A person smiling for the camera&#10;&#10;Description automatically generated with medium confidence">
            <a:extLst>
              <a:ext uri="{FF2B5EF4-FFF2-40B4-BE49-F238E27FC236}">
                <a16:creationId xmlns:a16="http://schemas.microsoft.com/office/drawing/2014/main" id="{ED8BA8E5-158A-DC40-969E-EB623CC6A90C}"/>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AC5E3FDE-F756-F14C-865F-3578851A94D4}"/>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CA5814F6-3A16-074E-B83C-1FF9B36C8ADF}"/>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B2A55173-1D94-5342-8FF1-2DF8252B93C9}"/>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2325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Survey housekeeping</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8817629-0509-4D4D-8155-3649F47FF719}"/>
              </a:ext>
            </a:extLst>
          </p:cNvPr>
          <p:cNvPicPr>
            <a:picLocks/>
          </p:cNvPicPr>
          <p:nvPr/>
        </p:nvPicPr>
        <p:blipFill>
          <a:blip r:embed="rId3"/>
          <a:stretch>
            <a:fillRect/>
          </a:stretch>
        </p:blipFill>
        <p:spPr>
          <a:xfrm>
            <a:off x="3966156" y="1582620"/>
            <a:ext cx="1077111" cy="1077111"/>
          </a:xfrm>
          <a:prstGeom prst="rect">
            <a:avLst/>
          </a:prstGeom>
        </p:spPr>
      </p:pic>
    </p:spTree>
    <p:extLst>
      <p:ext uri="{BB962C8B-B14F-4D97-AF65-F5344CB8AC3E}">
        <p14:creationId xmlns:p14="http://schemas.microsoft.com/office/powerpoint/2010/main" val="36032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03466"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do you improve survey performance?</a:t>
            </a:r>
          </a:p>
        </p:txBody>
      </p:sp>
      <p:sp>
        <p:nvSpPr>
          <p:cNvPr id="2" name="TextBox 1">
            <a:extLst>
              <a:ext uri="{FF2B5EF4-FFF2-40B4-BE49-F238E27FC236}">
                <a16:creationId xmlns:a16="http://schemas.microsoft.com/office/drawing/2014/main" id="{8D0EEBCE-207F-7346-B5ED-488270E9202C}"/>
              </a:ext>
            </a:extLst>
          </p:cNvPr>
          <p:cNvSpPr txBox="1"/>
          <p:nvPr/>
        </p:nvSpPr>
        <p:spPr>
          <a:xfrm>
            <a:off x="407061" y="2511922"/>
            <a:ext cx="1610786" cy="523220"/>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Collect more contact details</a:t>
            </a:r>
          </a:p>
        </p:txBody>
      </p:sp>
      <p:sp>
        <p:nvSpPr>
          <p:cNvPr id="8" name="TextBox 7">
            <a:extLst>
              <a:ext uri="{FF2B5EF4-FFF2-40B4-BE49-F238E27FC236}">
                <a16:creationId xmlns:a16="http://schemas.microsoft.com/office/drawing/2014/main" id="{04D182A8-4CFC-EA47-BC16-5B6DD8FA059D}"/>
              </a:ext>
            </a:extLst>
          </p:cNvPr>
          <p:cNvSpPr txBox="1"/>
          <p:nvPr/>
        </p:nvSpPr>
        <p:spPr>
          <a:xfrm>
            <a:off x="2289942" y="2450367"/>
            <a:ext cx="2297172" cy="1169551"/>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Optimise introduction</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Show it’s easy</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Survey reminder</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A/B testing</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Personal pre-warning</a:t>
            </a:r>
          </a:p>
        </p:txBody>
      </p:sp>
      <p:sp>
        <p:nvSpPr>
          <p:cNvPr id="10" name="TextBox 9">
            <a:extLst>
              <a:ext uri="{FF2B5EF4-FFF2-40B4-BE49-F238E27FC236}">
                <a16:creationId xmlns:a16="http://schemas.microsoft.com/office/drawing/2014/main" id="{6C505ACD-1D19-3347-808F-34B88921F14E}"/>
              </a:ext>
            </a:extLst>
          </p:cNvPr>
          <p:cNvSpPr txBox="1"/>
          <p:nvPr/>
        </p:nvSpPr>
        <p:spPr>
          <a:xfrm>
            <a:off x="4386723" y="2450366"/>
            <a:ext cx="2624707" cy="523220"/>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Reduce # questions</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Make it fun</a:t>
            </a:r>
          </a:p>
        </p:txBody>
      </p:sp>
      <p:sp>
        <p:nvSpPr>
          <p:cNvPr id="12" name="TextBox 11">
            <a:extLst>
              <a:ext uri="{FF2B5EF4-FFF2-40B4-BE49-F238E27FC236}">
                <a16:creationId xmlns:a16="http://schemas.microsoft.com/office/drawing/2014/main" id="{97478A49-D609-A848-A0B7-F4086A3F0237}"/>
              </a:ext>
            </a:extLst>
          </p:cNvPr>
          <p:cNvSpPr txBox="1"/>
          <p:nvPr/>
        </p:nvSpPr>
        <p:spPr>
          <a:xfrm>
            <a:off x="6779682" y="2441692"/>
            <a:ext cx="2297172"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Show empathy</a:t>
            </a:r>
          </a:p>
        </p:txBody>
      </p:sp>
      <p:grpSp>
        <p:nvGrpSpPr>
          <p:cNvPr id="14" name="Group 13">
            <a:extLst>
              <a:ext uri="{FF2B5EF4-FFF2-40B4-BE49-F238E27FC236}">
                <a16:creationId xmlns:a16="http://schemas.microsoft.com/office/drawing/2014/main" id="{05576EB9-AAD8-4E44-B1AF-29AA5CF45539}"/>
              </a:ext>
            </a:extLst>
          </p:cNvPr>
          <p:cNvGrpSpPr/>
          <p:nvPr/>
        </p:nvGrpSpPr>
        <p:grpSpPr>
          <a:xfrm>
            <a:off x="2396609" y="925241"/>
            <a:ext cx="2083838" cy="1464077"/>
            <a:chOff x="2396609" y="925241"/>
            <a:chExt cx="2083838" cy="1464077"/>
          </a:xfrm>
        </p:grpSpPr>
        <p:sp>
          <p:nvSpPr>
            <p:cNvPr id="7" name="TextBox 6">
              <a:extLst>
                <a:ext uri="{FF2B5EF4-FFF2-40B4-BE49-F238E27FC236}">
                  <a16:creationId xmlns:a16="http://schemas.microsoft.com/office/drawing/2014/main" id="{8546E436-4B86-0049-AF07-975B636104B7}"/>
                </a:ext>
              </a:extLst>
            </p:cNvPr>
            <p:cNvSpPr txBox="1"/>
            <p:nvPr/>
          </p:nvSpPr>
          <p:spPr>
            <a:xfrm>
              <a:off x="2396609" y="2081541"/>
              <a:ext cx="2083838" cy="307777"/>
            </a:xfrm>
            <a:prstGeom prst="rect">
              <a:avLst/>
            </a:prstGeom>
            <a:noFill/>
          </p:spPr>
          <p:txBody>
            <a:bodyPr wrap="square" rtlCol="0">
              <a:spAutoFit/>
            </a:bodyPr>
            <a:lstStyle/>
            <a:p>
              <a:pPr algn="ctr"/>
              <a:r>
                <a:rPr lang="en-GB" sz="1400" dirty="0">
                  <a:latin typeface="Montserrat" panose="02000505000000020004" pitchFamily="2" charset="77"/>
                </a:rPr>
                <a:t>Response rate</a:t>
              </a:r>
            </a:p>
          </p:txBody>
        </p:sp>
        <p:grpSp>
          <p:nvGrpSpPr>
            <p:cNvPr id="26" name="Group 25">
              <a:extLst>
                <a:ext uri="{FF2B5EF4-FFF2-40B4-BE49-F238E27FC236}">
                  <a16:creationId xmlns:a16="http://schemas.microsoft.com/office/drawing/2014/main" id="{0D5C41E1-D473-624A-B249-F2E57FD6E796}"/>
                </a:ext>
              </a:extLst>
            </p:cNvPr>
            <p:cNvGrpSpPr/>
            <p:nvPr/>
          </p:nvGrpSpPr>
          <p:grpSpPr>
            <a:xfrm>
              <a:off x="2928429" y="925241"/>
              <a:ext cx="1020198" cy="1020198"/>
              <a:chOff x="2958657" y="1144394"/>
              <a:chExt cx="1020198" cy="1020198"/>
            </a:xfrm>
          </p:grpSpPr>
          <p:pic>
            <p:nvPicPr>
              <p:cNvPr id="17" name="Picture 16">
                <a:extLst>
                  <a:ext uri="{FF2B5EF4-FFF2-40B4-BE49-F238E27FC236}">
                    <a16:creationId xmlns:a16="http://schemas.microsoft.com/office/drawing/2014/main" id="{DAC57FBA-2526-3F4A-BD63-50BB6E034A33}"/>
                  </a:ext>
                </a:extLst>
              </p:cNvPr>
              <p:cNvPicPr>
                <a:picLocks/>
              </p:cNvPicPr>
              <p:nvPr/>
            </p:nvPicPr>
            <p:blipFill>
              <a:blip r:embed="rId4"/>
              <a:stretch>
                <a:fillRect/>
              </a:stretch>
            </p:blipFill>
            <p:spPr>
              <a:xfrm>
                <a:off x="3151519" y="1359991"/>
                <a:ext cx="589004" cy="589004"/>
              </a:xfrm>
              <a:prstGeom prst="rect">
                <a:avLst/>
              </a:prstGeom>
            </p:spPr>
          </p:pic>
          <p:sp>
            <p:nvSpPr>
              <p:cNvPr id="13" name="Oval 12">
                <a:extLst>
                  <a:ext uri="{FF2B5EF4-FFF2-40B4-BE49-F238E27FC236}">
                    <a16:creationId xmlns:a16="http://schemas.microsoft.com/office/drawing/2014/main" id="{C25C4DBE-F6C0-DC4C-A51C-17F370858AAC}"/>
                  </a:ext>
                </a:extLst>
              </p:cNvPr>
              <p:cNvSpPr/>
              <p:nvPr/>
            </p:nvSpPr>
            <p:spPr>
              <a:xfrm>
                <a:off x="2958657"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BB3AB725-B80D-4749-AC93-6B6775232B7B}"/>
                  </a:ext>
                </a:extLst>
              </p:cNvPr>
              <p:cNvPicPr>
                <a:picLocks/>
              </p:cNvPicPr>
              <p:nvPr/>
            </p:nvPicPr>
            <p:blipFill>
              <a:blip r:embed="rId5"/>
              <a:stretch>
                <a:fillRect/>
              </a:stretch>
            </p:blipFill>
            <p:spPr>
              <a:xfrm>
                <a:off x="3133280" y="1298646"/>
                <a:ext cx="636125" cy="636125"/>
              </a:xfrm>
              <a:prstGeom prst="rect">
                <a:avLst/>
              </a:prstGeom>
            </p:spPr>
          </p:pic>
        </p:grpSp>
      </p:grpSp>
      <p:grpSp>
        <p:nvGrpSpPr>
          <p:cNvPr id="15" name="Group 14">
            <a:extLst>
              <a:ext uri="{FF2B5EF4-FFF2-40B4-BE49-F238E27FC236}">
                <a16:creationId xmlns:a16="http://schemas.microsoft.com/office/drawing/2014/main" id="{F38F1103-5ED7-8C46-9A59-CB6D986627D0}"/>
              </a:ext>
            </a:extLst>
          </p:cNvPr>
          <p:cNvGrpSpPr/>
          <p:nvPr/>
        </p:nvGrpSpPr>
        <p:grpSpPr>
          <a:xfrm>
            <a:off x="4657157" y="925241"/>
            <a:ext cx="2083839" cy="1463698"/>
            <a:chOff x="4657157" y="925241"/>
            <a:chExt cx="2083839" cy="1463698"/>
          </a:xfrm>
        </p:grpSpPr>
        <p:sp>
          <p:nvSpPr>
            <p:cNvPr id="9" name="TextBox 8">
              <a:extLst>
                <a:ext uri="{FF2B5EF4-FFF2-40B4-BE49-F238E27FC236}">
                  <a16:creationId xmlns:a16="http://schemas.microsoft.com/office/drawing/2014/main" id="{CC4644E1-9030-CD4D-846A-24ED7122F64C}"/>
                </a:ext>
              </a:extLst>
            </p:cNvPr>
            <p:cNvSpPr txBox="1"/>
            <p:nvPr/>
          </p:nvSpPr>
          <p:spPr>
            <a:xfrm>
              <a:off x="4657157" y="2081162"/>
              <a:ext cx="2083839" cy="307777"/>
            </a:xfrm>
            <a:prstGeom prst="rect">
              <a:avLst/>
            </a:prstGeom>
            <a:noFill/>
          </p:spPr>
          <p:txBody>
            <a:bodyPr wrap="square" rtlCol="0">
              <a:spAutoFit/>
            </a:bodyPr>
            <a:lstStyle/>
            <a:p>
              <a:pPr algn="ctr"/>
              <a:r>
                <a:rPr lang="en-GB" sz="1400" dirty="0">
                  <a:latin typeface="Montserrat" panose="02000505000000020004" pitchFamily="2" charset="77"/>
                </a:rPr>
                <a:t>Completion rate</a:t>
              </a:r>
            </a:p>
          </p:txBody>
        </p:sp>
        <p:grpSp>
          <p:nvGrpSpPr>
            <p:cNvPr id="27" name="Group 26">
              <a:extLst>
                <a:ext uri="{FF2B5EF4-FFF2-40B4-BE49-F238E27FC236}">
                  <a16:creationId xmlns:a16="http://schemas.microsoft.com/office/drawing/2014/main" id="{B882704F-58CA-1846-88A8-472214C14338}"/>
                </a:ext>
              </a:extLst>
            </p:cNvPr>
            <p:cNvGrpSpPr/>
            <p:nvPr/>
          </p:nvGrpSpPr>
          <p:grpSpPr>
            <a:xfrm>
              <a:off x="5188977" y="925241"/>
              <a:ext cx="1020198" cy="1020198"/>
              <a:chOff x="5184602" y="1144394"/>
              <a:chExt cx="1020198" cy="1020198"/>
            </a:xfrm>
          </p:grpSpPr>
          <p:sp>
            <p:nvSpPr>
              <p:cNvPr id="20" name="Oval 19">
                <a:extLst>
                  <a:ext uri="{FF2B5EF4-FFF2-40B4-BE49-F238E27FC236}">
                    <a16:creationId xmlns:a16="http://schemas.microsoft.com/office/drawing/2014/main" id="{007E100D-8C3E-AB4E-B7C2-2801F840C0B5}"/>
                  </a:ext>
                </a:extLst>
              </p:cNvPr>
              <p:cNvSpPr/>
              <p:nvPr/>
            </p:nvSpPr>
            <p:spPr>
              <a:xfrm>
                <a:off x="5184602"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7A6BD0C2-27BD-F841-A5F0-4F0FBD5BCA32}"/>
                  </a:ext>
                </a:extLst>
              </p:cNvPr>
              <p:cNvPicPr>
                <a:picLocks/>
              </p:cNvPicPr>
              <p:nvPr/>
            </p:nvPicPr>
            <p:blipFill>
              <a:blip r:embed="rId6"/>
              <a:stretch>
                <a:fillRect/>
              </a:stretch>
            </p:blipFill>
            <p:spPr>
              <a:xfrm>
                <a:off x="5445004" y="1412354"/>
                <a:ext cx="499393" cy="499393"/>
              </a:xfrm>
              <a:prstGeom prst="rect">
                <a:avLst/>
              </a:prstGeom>
            </p:spPr>
          </p:pic>
        </p:grpSp>
      </p:grpSp>
      <p:grpSp>
        <p:nvGrpSpPr>
          <p:cNvPr id="4" name="Group 3">
            <a:extLst>
              <a:ext uri="{FF2B5EF4-FFF2-40B4-BE49-F238E27FC236}">
                <a16:creationId xmlns:a16="http://schemas.microsoft.com/office/drawing/2014/main" id="{EE81C245-8CB7-F941-BADD-70F4663301E1}"/>
              </a:ext>
            </a:extLst>
          </p:cNvPr>
          <p:cNvGrpSpPr/>
          <p:nvPr/>
        </p:nvGrpSpPr>
        <p:grpSpPr>
          <a:xfrm>
            <a:off x="170535" y="925241"/>
            <a:ext cx="2083839" cy="1463777"/>
            <a:chOff x="170535" y="925241"/>
            <a:chExt cx="2083839" cy="1463777"/>
          </a:xfrm>
        </p:grpSpPr>
        <p:sp>
          <p:nvSpPr>
            <p:cNvPr id="5" name="TextBox 4">
              <a:extLst>
                <a:ext uri="{FF2B5EF4-FFF2-40B4-BE49-F238E27FC236}">
                  <a16:creationId xmlns:a16="http://schemas.microsoft.com/office/drawing/2014/main" id="{6B1B501C-BECF-934C-8441-4CBCD1D90F3E}"/>
                </a:ext>
              </a:extLst>
            </p:cNvPr>
            <p:cNvSpPr txBox="1"/>
            <p:nvPr/>
          </p:nvSpPr>
          <p:spPr>
            <a:xfrm>
              <a:off x="170535" y="2081241"/>
              <a:ext cx="2083839" cy="307777"/>
            </a:xfrm>
            <a:prstGeom prst="rect">
              <a:avLst/>
            </a:prstGeom>
            <a:noFill/>
          </p:spPr>
          <p:txBody>
            <a:bodyPr wrap="square" rtlCol="0">
              <a:spAutoFit/>
            </a:bodyPr>
            <a:lstStyle/>
            <a:p>
              <a:pPr algn="ctr"/>
              <a:r>
                <a:rPr lang="en-GB" sz="1400" dirty="0">
                  <a:latin typeface="Montserrat" panose="02000505000000020004" pitchFamily="2" charset="77"/>
                </a:rPr>
                <a:t>Survey rate </a:t>
              </a:r>
            </a:p>
          </p:txBody>
        </p:sp>
        <p:grpSp>
          <p:nvGrpSpPr>
            <p:cNvPr id="25" name="Group 24">
              <a:extLst>
                <a:ext uri="{FF2B5EF4-FFF2-40B4-BE49-F238E27FC236}">
                  <a16:creationId xmlns:a16="http://schemas.microsoft.com/office/drawing/2014/main" id="{A1207BC4-8B21-E142-8018-3E1109AA6F86}"/>
                </a:ext>
              </a:extLst>
            </p:cNvPr>
            <p:cNvGrpSpPr/>
            <p:nvPr/>
          </p:nvGrpSpPr>
          <p:grpSpPr>
            <a:xfrm>
              <a:off x="702355" y="925241"/>
              <a:ext cx="1020198" cy="1020198"/>
              <a:chOff x="919519" y="1144394"/>
              <a:chExt cx="1020198" cy="1020198"/>
            </a:xfrm>
          </p:grpSpPr>
          <p:sp>
            <p:nvSpPr>
              <p:cNvPr id="23" name="Oval 22">
                <a:extLst>
                  <a:ext uri="{FF2B5EF4-FFF2-40B4-BE49-F238E27FC236}">
                    <a16:creationId xmlns:a16="http://schemas.microsoft.com/office/drawing/2014/main" id="{EED99543-2340-EC48-9F6B-51AB2EE7E7DF}"/>
                  </a:ext>
                </a:extLst>
              </p:cNvPr>
              <p:cNvSpPr/>
              <p:nvPr/>
            </p:nvSpPr>
            <p:spPr>
              <a:xfrm>
                <a:off x="919519"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E02440F9-F2C7-1E48-B163-82E3493DCFCD}"/>
                  </a:ext>
                </a:extLst>
              </p:cNvPr>
              <p:cNvPicPr>
                <a:picLocks/>
              </p:cNvPicPr>
              <p:nvPr/>
            </p:nvPicPr>
            <p:blipFill>
              <a:blip r:embed="rId7"/>
              <a:stretch>
                <a:fillRect/>
              </a:stretch>
            </p:blipFill>
            <p:spPr>
              <a:xfrm>
                <a:off x="1128487" y="1373113"/>
                <a:ext cx="532532" cy="532532"/>
              </a:xfrm>
              <a:prstGeom prst="rect">
                <a:avLst/>
              </a:prstGeom>
            </p:spPr>
          </p:pic>
        </p:grpSp>
      </p:grpSp>
      <p:grpSp>
        <p:nvGrpSpPr>
          <p:cNvPr id="16" name="Group 15">
            <a:extLst>
              <a:ext uri="{FF2B5EF4-FFF2-40B4-BE49-F238E27FC236}">
                <a16:creationId xmlns:a16="http://schemas.microsoft.com/office/drawing/2014/main" id="{765834A9-F8A4-404D-A724-DEEF33EFDD1C}"/>
              </a:ext>
            </a:extLst>
          </p:cNvPr>
          <p:cNvGrpSpPr/>
          <p:nvPr/>
        </p:nvGrpSpPr>
        <p:grpSpPr>
          <a:xfrm>
            <a:off x="6886349" y="925241"/>
            <a:ext cx="2083839" cy="1463697"/>
            <a:chOff x="6886349" y="925241"/>
            <a:chExt cx="2083839" cy="1463697"/>
          </a:xfrm>
        </p:grpSpPr>
        <p:sp>
          <p:nvSpPr>
            <p:cNvPr id="11" name="TextBox 10">
              <a:extLst>
                <a:ext uri="{FF2B5EF4-FFF2-40B4-BE49-F238E27FC236}">
                  <a16:creationId xmlns:a16="http://schemas.microsoft.com/office/drawing/2014/main" id="{D7477CDA-4B10-2346-899F-D0C7307D38CF}"/>
                </a:ext>
              </a:extLst>
            </p:cNvPr>
            <p:cNvSpPr txBox="1"/>
            <p:nvPr/>
          </p:nvSpPr>
          <p:spPr>
            <a:xfrm>
              <a:off x="6886349" y="2081161"/>
              <a:ext cx="2083839" cy="307777"/>
            </a:xfrm>
            <a:prstGeom prst="rect">
              <a:avLst/>
            </a:prstGeom>
            <a:noFill/>
          </p:spPr>
          <p:txBody>
            <a:bodyPr wrap="square" rtlCol="0">
              <a:spAutoFit/>
            </a:bodyPr>
            <a:lstStyle/>
            <a:p>
              <a:pPr algn="ctr"/>
              <a:r>
                <a:rPr lang="en-GB" sz="1400" dirty="0">
                  <a:latin typeface="Montserrat" panose="02000505000000020004" pitchFamily="2" charset="77"/>
                </a:rPr>
                <a:t>Avg. word count</a:t>
              </a:r>
            </a:p>
          </p:txBody>
        </p:sp>
        <p:grpSp>
          <p:nvGrpSpPr>
            <p:cNvPr id="28" name="Group 27">
              <a:extLst>
                <a:ext uri="{FF2B5EF4-FFF2-40B4-BE49-F238E27FC236}">
                  <a16:creationId xmlns:a16="http://schemas.microsoft.com/office/drawing/2014/main" id="{B18D924A-77E3-364B-B56B-F562190B41D0}"/>
                </a:ext>
              </a:extLst>
            </p:cNvPr>
            <p:cNvGrpSpPr/>
            <p:nvPr/>
          </p:nvGrpSpPr>
          <p:grpSpPr>
            <a:xfrm>
              <a:off x="7418169" y="925241"/>
              <a:ext cx="1020198" cy="1020198"/>
              <a:chOff x="7410547" y="1144394"/>
              <a:chExt cx="1020198" cy="1020198"/>
            </a:xfrm>
          </p:grpSpPr>
          <p:sp>
            <p:nvSpPr>
              <p:cNvPr id="24" name="Oval 23">
                <a:extLst>
                  <a:ext uri="{FF2B5EF4-FFF2-40B4-BE49-F238E27FC236}">
                    <a16:creationId xmlns:a16="http://schemas.microsoft.com/office/drawing/2014/main" id="{0BDA1AB2-26D4-E646-A93B-3DCFF3DED500}"/>
                  </a:ext>
                </a:extLst>
              </p:cNvPr>
              <p:cNvSpPr/>
              <p:nvPr/>
            </p:nvSpPr>
            <p:spPr>
              <a:xfrm>
                <a:off x="7410547"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3B4F22E1-36B9-6348-9DDA-33F568C3721E}"/>
                  </a:ext>
                </a:extLst>
              </p:cNvPr>
              <p:cNvPicPr>
                <a:picLocks/>
              </p:cNvPicPr>
              <p:nvPr/>
            </p:nvPicPr>
            <p:blipFill>
              <a:blip r:embed="rId8"/>
              <a:stretch>
                <a:fillRect/>
              </a:stretch>
            </p:blipFill>
            <p:spPr>
              <a:xfrm>
                <a:off x="7578009" y="1283355"/>
                <a:ext cx="681820" cy="681820"/>
              </a:xfrm>
              <a:prstGeom prst="rect">
                <a:avLst/>
              </a:prstGeom>
            </p:spPr>
          </p:pic>
        </p:grpSp>
      </p:grpSp>
    </p:spTree>
    <p:extLst>
      <p:ext uri="{BB962C8B-B14F-4D97-AF65-F5344CB8AC3E}">
        <p14:creationId xmlns:p14="http://schemas.microsoft.com/office/powerpoint/2010/main" val="42509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500"/>
                                        <p:tgtEl>
                                          <p:spTgt spid="10">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10"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Show them you care</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1830BA1-A367-8544-97DA-2B43E1AE23A1}"/>
              </a:ext>
            </a:extLst>
          </p:cNvPr>
          <p:cNvPicPr>
            <a:picLocks/>
          </p:cNvPicPr>
          <p:nvPr/>
        </p:nvPicPr>
        <p:blipFill>
          <a:blip r:embed="rId3"/>
          <a:stretch>
            <a:fillRect/>
          </a:stretch>
        </p:blipFill>
        <p:spPr>
          <a:xfrm>
            <a:off x="4112468" y="1689654"/>
            <a:ext cx="928067" cy="928067"/>
          </a:xfrm>
          <a:prstGeom prst="rect">
            <a:avLst/>
          </a:prstGeom>
        </p:spPr>
      </p:pic>
    </p:spTree>
    <p:extLst>
      <p:ext uri="{BB962C8B-B14F-4D97-AF65-F5344CB8AC3E}">
        <p14:creationId xmlns:p14="http://schemas.microsoft.com/office/powerpoint/2010/main" val="338941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6803466"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How do you improve survey performance?</a:t>
            </a:r>
          </a:p>
        </p:txBody>
      </p:sp>
      <p:grpSp>
        <p:nvGrpSpPr>
          <p:cNvPr id="14" name="Group 13">
            <a:extLst>
              <a:ext uri="{FF2B5EF4-FFF2-40B4-BE49-F238E27FC236}">
                <a16:creationId xmlns:a16="http://schemas.microsoft.com/office/drawing/2014/main" id="{AC3064E4-45FF-7140-8FB5-D5788C857031}"/>
              </a:ext>
            </a:extLst>
          </p:cNvPr>
          <p:cNvGrpSpPr/>
          <p:nvPr/>
        </p:nvGrpSpPr>
        <p:grpSpPr>
          <a:xfrm>
            <a:off x="2277784" y="1151951"/>
            <a:ext cx="2083838" cy="2239978"/>
            <a:chOff x="2361022" y="1151951"/>
            <a:chExt cx="2083838" cy="2239978"/>
          </a:xfrm>
        </p:grpSpPr>
        <p:sp>
          <p:nvSpPr>
            <p:cNvPr id="7" name="TextBox 6">
              <a:extLst>
                <a:ext uri="{FF2B5EF4-FFF2-40B4-BE49-F238E27FC236}">
                  <a16:creationId xmlns:a16="http://schemas.microsoft.com/office/drawing/2014/main" id="{8546E436-4B86-0049-AF07-975B636104B7}"/>
                </a:ext>
              </a:extLst>
            </p:cNvPr>
            <p:cNvSpPr txBox="1"/>
            <p:nvPr/>
          </p:nvSpPr>
          <p:spPr>
            <a:xfrm>
              <a:off x="2361022" y="2310126"/>
              <a:ext cx="2083838" cy="307777"/>
            </a:xfrm>
            <a:prstGeom prst="rect">
              <a:avLst/>
            </a:prstGeom>
            <a:noFill/>
          </p:spPr>
          <p:txBody>
            <a:bodyPr wrap="square" rtlCol="0">
              <a:spAutoFit/>
            </a:bodyPr>
            <a:lstStyle/>
            <a:p>
              <a:pPr algn="ctr"/>
              <a:r>
                <a:rPr lang="en-GB" sz="1400" dirty="0">
                  <a:latin typeface="Montserrat" panose="02000505000000020004" pitchFamily="2" charset="77"/>
                </a:rPr>
                <a:t>Response rate</a:t>
              </a:r>
            </a:p>
          </p:txBody>
        </p:sp>
        <p:sp>
          <p:nvSpPr>
            <p:cNvPr id="8" name="TextBox 7">
              <a:extLst>
                <a:ext uri="{FF2B5EF4-FFF2-40B4-BE49-F238E27FC236}">
                  <a16:creationId xmlns:a16="http://schemas.microsoft.com/office/drawing/2014/main" id="{04D182A8-4CFC-EA47-BC16-5B6DD8FA059D}"/>
                </a:ext>
              </a:extLst>
            </p:cNvPr>
            <p:cNvSpPr txBox="1"/>
            <p:nvPr/>
          </p:nvSpPr>
          <p:spPr>
            <a:xfrm>
              <a:off x="2687458" y="2807154"/>
              <a:ext cx="1430967" cy="584775"/>
            </a:xfrm>
            <a:prstGeom prst="rect">
              <a:avLst/>
            </a:prstGeom>
            <a:solidFill>
              <a:srgbClr val="C00000"/>
            </a:solidFill>
          </p:spPr>
          <p:txBody>
            <a:bodyPr wrap="square" rtlCol="0">
              <a:spAutoFit/>
            </a:bodyPr>
            <a:lstStyle/>
            <a:p>
              <a:pPr algn="ctr"/>
              <a:r>
                <a:rPr lang="en-GB" sz="3200" dirty="0">
                  <a:solidFill>
                    <a:schemeClr val="bg1"/>
                  </a:solidFill>
                  <a:latin typeface="Montserrat" panose="02000505000000020004" pitchFamily="2" charset="77"/>
                  <a:ea typeface="Open Sans" panose="020B0606030504020204" pitchFamily="34" charset="0"/>
                  <a:cs typeface="Open Sans" panose="020B0606030504020204" pitchFamily="34" charset="0"/>
                </a:rPr>
                <a:t>&gt; 40%</a:t>
              </a:r>
            </a:p>
          </p:txBody>
        </p:sp>
        <p:grpSp>
          <p:nvGrpSpPr>
            <p:cNvPr id="26" name="Group 25">
              <a:extLst>
                <a:ext uri="{FF2B5EF4-FFF2-40B4-BE49-F238E27FC236}">
                  <a16:creationId xmlns:a16="http://schemas.microsoft.com/office/drawing/2014/main" id="{0D5C41E1-D473-624A-B249-F2E57FD6E796}"/>
                </a:ext>
              </a:extLst>
            </p:cNvPr>
            <p:cNvGrpSpPr/>
            <p:nvPr/>
          </p:nvGrpSpPr>
          <p:grpSpPr>
            <a:xfrm>
              <a:off x="2892842" y="1151951"/>
              <a:ext cx="1020198" cy="1020198"/>
              <a:chOff x="2958657" y="1144394"/>
              <a:chExt cx="1020198" cy="1020198"/>
            </a:xfrm>
          </p:grpSpPr>
          <p:pic>
            <p:nvPicPr>
              <p:cNvPr id="17" name="Picture 16">
                <a:extLst>
                  <a:ext uri="{FF2B5EF4-FFF2-40B4-BE49-F238E27FC236}">
                    <a16:creationId xmlns:a16="http://schemas.microsoft.com/office/drawing/2014/main" id="{DAC57FBA-2526-3F4A-BD63-50BB6E034A33}"/>
                  </a:ext>
                </a:extLst>
              </p:cNvPr>
              <p:cNvPicPr>
                <a:picLocks/>
              </p:cNvPicPr>
              <p:nvPr/>
            </p:nvPicPr>
            <p:blipFill>
              <a:blip r:embed="rId4"/>
              <a:stretch>
                <a:fillRect/>
              </a:stretch>
            </p:blipFill>
            <p:spPr>
              <a:xfrm>
                <a:off x="3151519" y="1359991"/>
                <a:ext cx="589004" cy="589004"/>
              </a:xfrm>
              <a:prstGeom prst="rect">
                <a:avLst/>
              </a:prstGeom>
            </p:spPr>
          </p:pic>
          <p:sp>
            <p:nvSpPr>
              <p:cNvPr id="13" name="Oval 12">
                <a:extLst>
                  <a:ext uri="{FF2B5EF4-FFF2-40B4-BE49-F238E27FC236}">
                    <a16:creationId xmlns:a16="http://schemas.microsoft.com/office/drawing/2014/main" id="{C25C4DBE-F6C0-DC4C-A51C-17F370858AAC}"/>
                  </a:ext>
                </a:extLst>
              </p:cNvPr>
              <p:cNvSpPr/>
              <p:nvPr/>
            </p:nvSpPr>
            <p:spPr>
              <a:xfrm>
                <a:off x="2958657"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BB3AB725-B80D-4749-AC93-6B6775232B7B}"/>
                  </a:ext>
                </a:extLst>
              </p:cNvPr>
              <p:cNvPicPr>
                <a:picLocks/>
              </p:cNvPicPr>
              <p:nvPr/>
            </p:nvPicPr>
            <p:blipFill>
              <a:blip r:embed="rId5"/>
              <a:stretch>
                <a:fillRect/>
              </a:stretch>
            </p:blipFill>
            <p:spPr>
              <a:xfrm>
                <a:off x="3133280" y="1298646"/>
                <a:ext cx="636125" cy="636125"/>
              </a:xfrm>
              <a:prstGeom prst="rect">
                <a:avLst/>
              </a:prstGeom>
            </p:spPr>
          </p:pic>
        </p:grpSp>
      </p:grpSp>
      <p:grpSp>
        <p:nvGrpSpPr>
          <p:cNvPr id="15" name="Group 14">
            <a:extLst>
              <a:ext uri="{FF2B5EF4-FFF2-40B4-BE49-F238E27FC236}">
                <a16:creationId xmlns:a16="http://schemas.microsoft.com/office/drawing/2014/main" id="{F060DF62-4C22-D647-B82E-214E989ADCFB}"/>
              </a:ext>
            </a:extLst>
          </p:cNvPr>
          <p:cNvGrpSpPr/>
          <p:nvPr/>
        </p:nvGrpSpPr>
        <p:grpSpPr>
          <a:xfrm>
            <a:off x="4427147" y="1151952"/>
            <a:ext cx="2083839" cy="2239977"/>
            <a:chOff x="4571902" y="1151952"/>
            <a:chExt cx="2083839" cy="2239977"/>
          </a:xfrm>
        </p:grpSpPr>
        <p:sp>
          <p:nvSpPr>
            <p:cNvPr id="9" name="TextBox 8">
              <a:extLst>
                <a:ext uri="{FF2B5EF4-FFF2-40B4-BE49-F238E27FC236}">
                  <a16:creationId xmlns:a16="http://schemas.microsoft.com/office/drawing/2014/main" id="{CC4644E1-9030-CD4D-846A-24ED7122F64C}"/>
                </a:ext>
              </a:extLst>
            </p:cNvPr>
            <p:cNvSpPr txBox="1"/>
            <p:nvPr/>
          </p:nvSpPr>
          <p:spPr>
            <a:xfrm>
              <a:off x="4571902" y="2307873"/>
              <a:ext cx="2083839" cy="307777"/>
            </a:xfrm>
            <a:prstGeom prst="rect">
              <a:avLst/>
            </a:prstGeom>
            <a:noFill/>
          </p:spPr>
          <p:txBody>
            <a:bodyPr wrap="square" rtlCol="0">
              <a:spAutoFit/>
            </a:bodyPr>
            <a:lstStyle/>
            <a:p>
              <a:pPr algn="ctr"/>
              <a:r>
                <a:rPr lang="en-GB" sz="1400" dirty="0">
                  <a:latin typeface="Montserrat" panose="02000505000000020004" pitchFamily="2" charset="77"/>
                </a:rPr>
                <a:t>Completion rate</a:t>
              </a:r>
            </a:p>
          </p:txBody>
        </p:sp>
        <p:grpSp>
          <p:nvGrpSpPr>
            <p:cNvPr id="27" name="Group 26">
              <a:extLst>
                <a:ext uri="{FF2B5EF4-FFF2-40B4-BE49-F238E27FC236}">
                  <a16:creationId xmlns:a16="http://schemas.microsoft.com/office/drawing/2014/main" id="{B882704F-58CA-1846-88A8-472214C14338}"/>
                </a:ext>
              </a:extLst>
            </p:cNvPr>
            <p:cNvGrpSpPr/>
            <p:nvPr/>
          </p:nvGrpSpPr>
          <p:grpSpPr>
            <a:xfrm>
              <a:off x="5103722" y="1151952"/>
              <a:ext cx="1020198" cy="1020198"/>
              <a:chOff x="5184602" y="1144394"/>
              <a:chExt cx="1020198" cy="1020198"/>
            </a:xfrm>
          </p:grpSpPr>
          <p:sp>
            <p:nvSpPr>
              <p:cNvPr id="20" name="Oval 19">
                <a:extLst>
                  <a:ext uri="{FF2B5EF4-FFF2-40B4-BE49-F238E27FC236}">
                    <a16:creationId xmlns:a16="http://schemas.microsoft.com/office/drawing/2014/main" id="{007E100D-8C3E-AB4E-B7C2-2801F840C0B5}"/>
                  </a:ext>
                </a:extLst>
              </p:cNvPr>
              <p:cNvSpPr/>
              <p:nvPr/>
            </p:nvSpPr>
            <p:spPr>
              <a:xfrm>
                <a:off x="5184602"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7A6BD0C2-27BD-F841-A5F0-4F0FBD5BCA32}"/>
                  </a:ext>
                </a:extLst>
              </p:cNvPr>
              <p:cNvPicPr>
                <a:picLocks/>
              </p:cNvPicPr>
              <p:nvPr/>
            </p:nvPicPr>
            <p:blipFill>
              <a:blip r:embed="rId6"/>
              <a:stretch>
                <a:fillRect/>
              </a:stretch>
            </p:blipFill>
            <p:spPr>
              <a:xfrm>
                <a:off x="5445004" y="1412354"/>
                <a:ext cx="499393" cy="499393"/>
              </a:xfrm>
              <a:prstGeom prst="rect">
                <a:avLst/>
              </a:prstGeom>
            </p:spPr>
          </p:pic>
        </p:grpSp>
        <p:sp>
          <p:nvSpPr>
            <p:cNvPr id="31" name="TextBox 30">
              <a:extLst>
                <a:ext uri="{FF2B5EF4-FFF2-40B4-BE49-F238E27FC236}">
                  <a16:creationId xmlns:a16="http://schemas.microsoft.com/office/drawing/2014/main" id="{E319CE2C-8394-3A4C-ABCE-2CA334D265E0}"/>
                </a:ext>
              </a:extLst>
            </p:cNvPr>
            <p:cNvSpPr txBox="1"/>
            <p:nvPr/>
          </p:nvSpPr>
          <p:spPr>
            <a:xfrm>
              <a:off x="4735121" y="2807154"/>
              <a:ext cx="1757401" cy="584775"/>
            </a:xfrm>
            <a:prstGeom prst="rect">
              <a:avLst/>
            </a:prstGeom>
            <a:solidFill>
              <a:srgbClr val="C00000"/>
            </a:solidFill>
          </p:spPr>
          <p:txBody>
            <a:bodyPr wrap="square" rtlCol="0">
              <a:spAutoFit/>
            </a:bodyPr>
            <a:lstStyle/>
            <a:p>
              <a:pPr algn="ctr"/>
              <a:r>
                <a:rPr lang="en-GB" sz="3200" dirty="0">
                  <a:solidFill>
                    <a:schemeClr val="bg1"/>
                  </a:solidFill>
                  <a:latin typeface="Montserrat" panose="02000505000000020004" pitchFamily="2" charset="77"/>
                  <a:ea typeface="Open Sans" panose="020B0606030504020204" pitchFamily="34" charset="0"/>
                  <a:cs typeface="Open Sans" panose="020B0606030504020204" pitchFamily="34" charset="0"/>
                </a:rPr>
                <a:t>60-70%</a:t>
              </a:r>
            </a:p>
          </p:txBody>
        </p:sp>
      </p:grpSp>
      <p:grpSp>
        <p:nvGrpSpPr>
          <p:cNvPr id="16" name="Group 15">
            <a:extLst>
              <a:ext uri="{FF2B5EF4-FFF2-40B4-BE49-F238E27FC236}">
                <a16:creationId xmlns:a16="http://schemas.microsoft.com/office/drawing/2014/main" id="{6E47D038-9061-7F46-BD00-A70DF50B9AC1}"/>
              </a:ext>
            </a:extLst>
          </p:cNvPr>
          <p:cNvGrpSpPr/>
          <p:nvPr/>
        </p:nvGrpSpPr>
        <p:grpSpPr>
          <a:xfrm>
            <a:off x="6576511" y="1151951"/>
            <a:ext cx="2083839" cy="2239977"/>
            <a:chOff x="6886349" y="1151952"/>
            <a:chExt cx="2083839" cy="2239977"/>
          </a:xfrm>
        </p:grpSpPr>
        <p:sp>
          <p:nvSpPr>
            <p:cNvPr id="11" name="TextBox 10">
              <a:extLst>
                <a:ext uri="{FF2B5EF4-FFF2-40B4-BE49-F238E27FC236}">
                  <a16:creationId xmlns:a16="http://schemas.microsoft.com/office/drawing/2014/main" id="{D7477CDA-4B10-2346-899F-D0C7307D38CF}"/>
                </a:ext>
              </a:extLst>
            </p:cNvPr>
            <p:cNvSpPr txBox="1"/>
            <p:nvPr/>
          </p:nvSpPr>
          <p:spPr>
            <a:xfrm>
              <a:off x="6886349" y="2307872"/>
              <a:ext cx="2083839" cy="307777"/>
            </a:xfrm>
            <a:prstGeom prst="rect">
              <a:avLst/>
            </a:prstGeom>
            <a:noFill/>
          </p:spPr>
          <p:txBody>
            <a:bodyPr wrap="square" rtlCol="0">
              <a:spAutoFit/>
            </a:bodyPr>
            <a:lstStyle/>
            <a:p>
              <a:pPr algn="ctr"/>
              <a:r>
                <a:rPr lang="en-GB" sz="1400" dirty="0">
                  <a:latin typeface="Montserrat" panose="02000505000000020004" pitchFamily="2" charset="77"/>
                </a:rPr>
                <a:t>Avg. word count</a:t>
              </a:r>
            </a:p>
          </p:txBody>
        </p:sp>
        <p:grpSp>
          <p:nvGrpSpPr>
            <p:cNvPr id="28" name="Group 27">
              <a:extLst>
                <a:ext uri="{FF2B5EF4-FFF2-40B4-BE49-F238E27FC236}">
                  <a16:creationId xmlns:a16="http://schemas.microsoft.com/office/drawing/2014/main" id="{B18D924A-77E3-364B-B56B-F562190B41D0}"/>
                </a:ext>
              </a:extLst>
            </p:cNvPr>
            <p:cNvGrpSpPr/>
            <p:nvPr/>
          </p:nvGrpSpPr>
          <p:grpSpPr>
            <a:xfrm>
              <a:off x="7418169" y="1151952"/>
              <a:ext cx="1020198" cy="1020198"/>
              <a:chOff x="7410547" y="1144394"/>
              <a:chExt cx="1020198" cy="1020198"/>
            </a:xfrm>
          </p:grpSpPr>
          <p:sp>
            <p:nvSpPr>
              <p:cNvPr id="24" name="Oval 23">
                <a:extLst>
                  <a:ext uri="{FF2B5EF4-FFF2-40B4-BE49-F238E27FC236}">
                    <a16:creationId xmlns:a16="http://schemas.microsoft.com/office/drawing/2014/main" id="{0BDA1AB2-26D4-E646-A93B-3DCFF3DED500}"/>
                  </a:ext>
                </a:extLst>
              </p:cNvPr>
              <p:cNvSpPr/>
              <p:nvPr/>
            </p:nvSpPr>
            <p:spPr>
              <a:xfrm>
                <a:off x="7410547"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3B4F22E1-36B9-6348-9DDA-33F568C3721E}"/>
                  </a:ext>
                </a:extLst>
              </p:cNvPr>
              <p:cNvPicPr>
                <a:picLocks/>
              </p:cNvPicPr>
              <p:nvPr/>
            </p:nvPicPr>
            <p:blipFill>
              <a:blip r:embed="rId7"/>
              <a:stretch>
                <a:fillRect/>
              </a:stretch>
            </p:blipFill>
            <p:spPr>
              <a:xfrm>
                <a:off x="7578009" y="1283355"/>
                <a:ext cx="681820" cy="681820"/>
              </a:xfrm>
              <a:prstGeom prst="rect">
                <a:avLst/>
              </a:prstGeom>
            </p:spPr>
          </p:pic>
        </p:grpSp>
        <p:sp>
          <p:nvSpPr>
            <p:cNvPr id="32" name="TextBox 31">
              <a:extLst>
                <a:ext uri="{FF2B5EF4-FFF2-40B4-BE49-F238E27FC236}">
                  <a16:creationId xmlns:a16="http://schemas.microsoft.com/office/drawing/2014/main" id="{3CAE0BF3-CF9A-9D40-A4B9-7F7E6A08C4C1}"/>
                </a:ext>
              </a:extLst>
            </p:cNvPr>
            <p:cNvSpPr txBox="1"/>
            <p:nvPr/>
          </p:nvSpPr>
          <p:spPr>
            <a:xfrm>
              <a:off x="7049568" y="2807154"/>
              <a:ext cx="1757401" cy="584775"/>
            </a:xfrm>
            <a:prstGeom prst="rect">
              <a:avLst/>
            </a:prstGeom>
            <a:solidFill>
              <a:srgbClr val="C00000"/>
            </a:solidFill>
          </p:spPr>
          <p:txBody>
            <a:bodyPr wrap="square" rtlCol="0">
              <a:spAutoFit/>
            </a:bodyPr>
            <a:lstStyle/>
            <a:p>
              <a:pPr algn="ctr"/>
              <a:r>
                <a:rPr lang="en-GB" sz="3200" dirty="0">
                  <a:solidFill>
                    <a:schemeClr val="bg1"/>
                  </a:solidFill>
                  <a:latin typeface="Montserrat" panose="02000505000000020004" pitchFamily="2" charset="77"/>
                  <a:ea typeface="Open Sans" panose="020B0606030504020204" pitchFamily="34" charset="0"/>
                  <a:cs typeface="Open Sans" panose="020B0606030504020204" pitchFamily="34" charset="0"/>
                </a:rPr>
                <a:t>5-6 </a:t>
              </a:r>
            </a:p>
          </p:txBody>
        </p:sp>
      </p:grpSp>
      <p:grpSp>
        <p:nvGrpSpPr>
          <p:cNvPr id="34" name="Group 33">
            <a:extLst>
              <a:ext uri="{FF2B5EF4-FFF2-40B4-BE49-F238E27FC236}">
                <a16:creationId xmlns:a16="http://schemas.microsoft.com/office/drawing/2014/main" id="{D47CF22C-0880-B34B-B27A-68FD10BA8856}"/>
              </a:ext>
            </a:extLst>
          </p:cNvPr>
          <p:cNvGrpSpPr/>
          <p:nvPr/>
        </p:nvGrpSpPr>
        <p:grpSpPr>
          <a:xfrm>
            <a:off x="128420" y="1151951"/>
            <a:ext cx="2083839" cy="2239977"/>
            <a:chOff x="170535" y="1151952"/>
            <a:chExt cx="2083839" cy="2239977"/>
          </a:xfrm>
        </p:grpSpPr>
        <p:sp>
          <p:nvSpPr>
            <p:cNvPr id="5" name="TextBox 4">
              <a:extLst>
                <a:ext uri="{FF2B5EF4-FFF2-40B4-BE49-F238E27FC236}">
                  <a16:creationId xmlns:a16="http://schemas.microsoft.com/office/drawing/2014/main" id="{6B1B501C-BECF-934C-8441-4CBCD1D90F3E}"/>
                </a:ext>
              </a:extLst>
            </p:cNvPr>
            <p:cNvSpPr txBox="1"/>
            <p:nvPr/>
          </p:nvSpPr>
          <p:spPr>
            <a:xfrm>
              <a:off x="170535" y="2307952"/>
              <a:ext cx="2083839" cy="307777"/>
            </a:xfrm>
            <a:prstGeom prst="rect">
              <a:avLst/>
            </a:prstGeom>
            <a:noFill/>
          </p:spPr>
          <p:txBody>
            <a:bodyPr wrap="square" rtlCol="0">
              <a:spAutoFit/>
            </a:bodyPr>
            <a:lstStyle/>
            <a:p>
              <a:pPr algn="ctr"/>
              <a:r>
                <a:rPr lang="en-GB" sz="1400" dirty="0">
                  <a:latin typeface="Montserrat" panose="02000505000000020004" pitchFamily="2" charset="77"/>
                </a:rPr>
                <a:t>Survey rate </a:t>
              </a:r>
            </a:p>
          </p:txBody>
        </p:sp>
        <p:grpSp>
          <p:nvGrpSpPr>
            <p:cNvPr id="4" name="Group 3">
              <a:extLst>
                <a:ext uri="{FF2B5EF4-FFF2-40B4-BE49-F238E27FC236}">
                  <a16:creationId xmlns:a16="http://schemas.microsoft.com/office/drawing/2014/main" id="{0A40937A-D244-7640-A757-134A9FE1E2D9}"/>
                </a:ext>
              </a:extLst>
            </p:cNvPr>
            <p:cNvGrpSpPr/>
            <p:nvPr/>
          </p:nvGrpSpPr>
          <p:grpSpPr>
            <a:xfrm>
              <a:off x="496970" y="1151952"/>
              <a:ext cx="1430967" cy="2239977"/>
              <a:chOff x="496970" y="1151952"/>
              <a:chExt cx="1430967" cy="2239977"/>
            </a:xfrm>
          </p:grpSpPr>
          <p:grpSp>
            <p:nvGrpSpPr>
              <p:cNvPr id="25" name="Group 24">
                <a:extLst>
                  <a:ext uri="{FF2B5EF4-FFF2-40B4-BE49-F238E27FC236}">
                    <a16:creationId xmlns:a16="http://schemas.microsoft.com/office/drawing/2014/main" id="{A1207BC4-8B21-E142-8018-3E1109AA6F86}"/>
                  </a:ext>
                </a:extLst>
              </p:cNvPr>
              <p:cNvGrpSpPr/>
              <p:nvPr/>
            </p:nvGrpSpPr>
            <p:grpSpPr>
              <a:xfrm>
                <a:off x="702354" y="1151952"/>
                <a:ext cx="1020198" cy="1020198"/>
                <a:chOff x="919519" y="1144394"/>
                <a:chExt cx="1020198" cy="1020198"/>
              </a:xfrm>
            </p:grpSpPr>
            <p:sp>
              <p:nvSpPr>
                <p:cNvPr id="23" name="Oval 22">
                  <a:extLst>
                    <a:ext uri="{FF2B5EF4-FFF2-40B4-BE49-F238E27FC236}">
                      <a16:creationId xmlns:a16="http://schemas.microsoft.com/office/drawing/2014/main" id="{EED99543-2340-EC48-9F6B-51AB2EE7E7DF}"/>
                    </a:ext>
                  </a:extLst>
                </p:cNvPr>
                <p:cNvSpPr/>
                <p:nvPr/>
              </p:nvSpPr>
              <p:spPr>
                <a:xfrm>
                  <a:off x="919519" y="1144394"/>
                  <a:ext cx="1020198" cy="10201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E02440F9-F2C7-1E48-B163-82E3493DCFCD}"/>
                    </a:ext>
                  </a:extLst>
                </p:cNvPr>
                <p:cNvPicPr>
                  <a:picLocks/>
                </p:cNvPicPr>
                <p:nvPr/>
              </p:nvPicPr>
              <p:blipFill>
                <a:blip r:embed="rId8"/>
                <a:stretch>
                  <a:fillRect/>
                </a:stretch>
              </p:blipFill>
              <p:spPr>
                <a:xfrm>
                  <a:off x="1128487" y="1373113"/>
                  <a:ext cx="532532" cy="532532"/>
                </a:xfrm>
                <a:prstGeom prst="rect">
                  <a:avLst/>
                </a:prstGeom>
              </p:spPr>
            </p:pic>
          </p:grpSp>
          <p:sp>
            <p:nvSpPr>
              <p:cNvPr id="33" name="TextBox 32">
                <a:extLst>
                  <a:ext uri="{FF2B5EF4-FFF2-40B4-BE49-F238E27FC236}">
                    <a16:creationId xmlns:a16="http://schemas.microsoft.com/office/drawing/2014/main" id="{618D7EDD-0FF2-FC42-B8FA-01229C3024CA}"/>
                  </a:ext>
                </a:extLst>
              </p:cNvPr>
              <p:cNvSpPr txBox="1"/>
              <p:nvPr/>
            </p:nvSpPr>
            <p:spPr>
              <a:xfrm>
                <a:off x="496970" y="2807154"/>
                <a:ext cx="1430967" cy="584775"/>
              </a:xfrm>
              <a:prstGeom prst="rect">
                <a:avLst/>
              </a:prstGeom>
              <a:solidFill>
                <a:srgbClr val="C00000"/>
              </a:solidFill>
            </p:spPr>
            <p:txBody>
              <a:bodyPr wrap="square" rtlCol="0">
                <a:spAutoFit/>
              </a:bodyPr>
              <a:lstStyle/>
              <a:p>
                <a:pPr algn="ctr"/>
                <a:r>
                  <a:rPr lang="en-GB" sz="3200" dirty="0">
                    <a:solidFill>
                      <a:schemeClr val="bg1"/>
                    </a:solidFill>
                    <a:latin typeface="Montserrat" panose="02000505000000020004" pitchFamily="2" charset="77"/>
                    <a:ea typeface="Open Sans" panose="020B0606030504020204" pitchFamily="34" charset="0"/>
                    <a:cs typeface="Open Sans" panose="020B0606030504020204" pitchFamily="34" charset="0"/>
                  </a:rPr>
                  <a:t>max.</a:t>
                </a:r>
              </a:p>
            </p:txBody>
          </p:sp>
        </p:grpSp>
      </p:grpSp>
    </p:spTree>
    <p:extLst>
      <p:ext uri="{BB962C8B-B14F-4D97-AF65-F5344CB8AC3E}">
        <p14:creationId xmlns:p14="http://schemas.microsoft.com/office/powerpoint/2010/main" val="15258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406</TotalTime>
  <Words>519</Words>
  <Application>Microsoft Macintosh PowerPoint</Application>
  <PresentationFormat>On-screen Show (16:9)</PresentationFormat>
  <Paragraphs>62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91</cp:revision>
  <cp:lastPrinted>2018-05-25T09:22:27Z</cp:lastPrinted>
  <dcterms:created xsi:type="dcterms:W3CDTF">2018-05-24T07:33:18Z</dcterms:created>
  <dcterms:modified xsi:type="dcterms:W3CDTF">2021-10-14T09:04:26Z</dcterms:modified>
</cp:coreProperties>
</file>