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76" r:id="rId2"/>
    <p:sldId id="289" r:id="rId3"/>
    <p:sldId id="336" r:id="rId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1F2"/>
    <a:srgbClr val="0089BD"/>
    <a:srgbClr val="009ED9"/>
    <a:srgbClr val="F2FAFF"/>
    <a:srgbClr val="E4EDFE"/>
    <a:srgbClr val="BE1C12"/>
    <a:srgbClr val="F3A23F"/>
    <a:srgbClr val="E1B3FF"/>
    <a:srgbClr val="6F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15"/>
    <p:restoredTop sz="85647"/>
  </p:normalViewPr>
  <p:slideViewPr>
    <p:cSldViewPr snapToGrid="0" snapToObjects="1">
      <p:cViewPr varScale="1">
        <p:scale>
          <a:sx n="118" d="100"/>
          <a:sy n="118" d="100"/>
        </p:scale>
        <p:origin x="95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C36F7-4A3F-FB4D-ADBC-35AEAF3A8326}"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564EC-BAF7-0449-8826-3CF484F0BE71}" type="slidenum">
              <a:rPr lang="en-GB" smtClean="0"/>
              <a:t>‹#›</a:t>
            </a:fld>
            <a:endParaRPr lang="en-GB"/>
          </a:p>
        </p:txBody>
      </p:sp>
    </p:spTree>
    <p:extLst>
      <p:ext uri="{BB962C8B-B14F-4D97-AF65-F5344CB8AC3E}">
        <p14:creationId xmlns:p14="http://schemas.microsoft.com/office/powerpoint/2010/main" val="349067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412692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3381054"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3: The action mechanism</a:t>
            </a:r>
          </a:p>
        </p:txBody>
      </p:sp>
      <p:sp>
        <p:nvSpPr>
          <p:cNvPr id="8" name="TextBox 7">
            <a:extLst>
              <a:ext uri="{FF2B5EF4-FFF2-40B4-BE49-F238E27FC236}">
                <a16:creationId xmlns:a16="http://schemas.microsoft.com/office/drawing/2014/main" id="{4ED379CD-4AAA-124B-92BF-CADC616AA395}"/>
              </a:ext>
            </a:extLst>
          </p:cNvPr>
          <p:cNvSpPr txBox="1"/>
          <p:nvPr/>
        </p:nvSpPr>
        <p:spPr>
          <a:xfrm>
            <a:off x="586201" y="1246909"/>
            <a:ext cx="4051109" cy="830997"/>
          </a:xfrm>
          <a:prstGeom prst="rect">
            <a:avLst/>
          </a:prstGeom>
          <a:noFill/>
        </p:spPr>
        <p:txBody>
          <a:bodyPr wrap="none" rtlCol="0">
            <a:spAutoFit/>
          </a:bodyPr>
          <a:lstStyle/>
          <a:p>
            <a:r>
              <a:rPr lang="en-GB" sz="4800" dirty="0">
                <a:latin typeface="Montserrat" panose="02000505000000020004" pitchFamily="2" charset="77"/>
              </a:rPr>
              <a:t>Introduction</a:t>
            </a:r>
          </a:p>
        </p:txBody>
      </p:sp>
      <p:pic>
        <p:nvPicPr>
          <p:cNvPr id="9" name="Picture 8" descr="A person smiling for the camera&#10;&#10;Description automatically generated with medium confidence">
            <a:extLst>
              <a:ext uri="{FF2B5EF4-FFF2-40B4-BE49-F238E27FC236}">
                <a16:creationId xmlns:a16="http://schemas.microsoft.com/office/drawing/2014/main" id="{C9F77FA6-1E46-6A42-9F58-717A3E92A5DD}"/>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339AFFC5-6F17-AD47-8EB9-8702A50BBE21}"/>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AFA8BACA-E675-A946-8393-3E446C1FAC5A}"/>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78AE4961-D178-6E43-A4EA-91A27FBCA7FB}"/>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129294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The action mechanism</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91902454-DD49-F14F-9E81-150EA7B8C1CB}"/>
              </a:ext>
            </a:extLst>
          </p:cNvPr>
          <p:cNvPicPr>
            <a:picLocks/>
          </p:cNvPicPr>
          <p:nvPr/>
        </p:nvPicPr>
        <p:blipFill>
          <a:blip r:embed="rId2"/>
          <a:stretch>
            <a:fillRect/>
          </a:stretch>
        </p:blipFill>
        <p:spPr>
          <a:xfrm>
            <a:off x="4167876" y="1719072"/>
            <a:ext cx="908619" cy="908619"/>
          </a:xfrm>
          <a:prstGeom prst="rect">
            <a:avLst/>
          </a:prstGeom>
        </p:spPr>
      </p:pic>
    </p:spTree>
    <p:extLst>
      <p:ext uri="{BB962C8B-B14F-4D97-AF65-F5344CB8AC3E}">
        <p14:creationId xmlns:p14="http://schemas.microsoft.com/office/powerpoint/2010/main" val="360323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7884"/>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2"/>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20060"/>
            <a:ext cx="5341527"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The action mechanism: elements</a:t>
            </a:r>
          </a:p>
        </p:txBody>
      </p:sp>
      <p:grpSp>
        <p:nvGrpSpPr>
          <p:cNvPr id="29" name="Group 28">
            <a:extLst>
              <a:ext uri="{FF2B5EF4-FFF2-40B4-BE49-F238E27FC236}">
                <a16:creationId xmlns:a16="http://schemas.microsoft.com/office/drawing/2014/main" id="{1AD0907B-86C3-A84E-AE70-6E9F6E8C5B87}"/>
              </a:ext>
            </a:extLst>
          </p:cNvPr>
          <p:cNvGrpSpPr/>
          <p:nvPr/>
        </p:nvGrpSpPr>
        <p:grpSpPr>
          <a:xfrm>
            <a:off x="2301767" y="510804"/>
            <a:ext cx="2764779" cy="510803"/>
            <a:chOff x="2301767" y="510804"/>
            <a:chExt cx="2764779" cy="510803"/>
          </a:xfrm>
        </p:grpSpPr>
        <p:grpSp>
          <p:nvGrpSpPr>
            <p:cNvPr id="8" name="Group 7">
              <a:extLst>
                <a:ext uri="{FF2B5EF4-FFF2-40B4-BE49-F238E27FC236}">
                  <a16:creationId xmlns:a16="http://schemas.microsoft.com/office/drawing/2014/main" id="{16A13808-B6D3-314E-9A8F-BB0D06195032}"/>
                </a:ext>
              </a:extLst>
            </p:cNvPr>
            <p:cNvGrpSpPr/>
            <p:nvPr/>
          </p:nvGrpSpPr>
          <p:grpSpPr>
            <a:xfrm>
              <a:off x="2301767" y="510804"/>
              <a:ext cx="2764779" cy="510803"/>
              <a:chOff x="2667526" y="561252"/>
              <a:chExt cx="2764779" cy="510803"/>
            </a:xfrm>
          </p:grpSpPr>
          <p:sp>
            <p:nvSpPr>
              <p:cNvPr id="2" name="TextBox 1">
                <a:extLst>
                  <a:ext uri="{FF2B5EF4-FFF2-40B4-BE49-F238E27FC236}">
                    <a16:creationId xmlns:a16="http://schemas.microsoft.com/office/drawing/2014/main" id="{A4E73FAF-B5B0-1749-B37A-ABEA1004E21B}"/>
                  </a:ext>
                </a:extLst>
              </p:cNvPr>
              <p:cNvSpPr txBox="1"/>
              <p:nvPr/>
            </p:nvSpPr>
            <p:spPr>
              <a:xfrm>
                <a:off x="3474718" y="647376"/>
                <a:ext cx="1957587" cy="338554"/>
              </a:xfrm>
              <a:prstGeom prst="rect">
                <a:avLst/>
              </a:prstGeom>
              <a:noFill/>
            </p:spPr>
            <p:txBody>
              <a:bodyPr wrap="none" rtlCol="0">
                <a:spAutoFit/>
              </a:bodyPr>
              <a:lstStyle/>
              <a:p>
                <a:r>
                  <a:rPr lang="en-GB" sz="1600" dirty="0">
                    <a:latin typeface="Montserrat" panose="02000505000000020004" pitchFamily="2" charset="77"/>
                  </a:rPr>
                  <a:t>Action processes</a:t>
                </a:r>
              </a:p>
            </p:txBody>
          </p:sp>
          <p:sp>
            <p:nvSpPr>
              <p:cNvPr id="7" name="Oval 6">
                <a:extLst>
                  <a:ext uri="{FF2B5EF4-FFF2-40B4-BE49-F238E27FC236}">
                    <a16:creationId xmlns:a16="http://schemas.microsoft.com/office/drawing/2014/main" id="{3828EC5D-B4F0-BD4C-A2D1-F0A63E984F1F}"/>
                  </a:ext>
                </a:extLst>
              </p:cNvPr>
              <p:cNvSpPr/>
              <p:nvPr/>
            </p:nvSpPr>
            <p:spPr>
              <a:xfrm>
                <a:off x="2667526" y="561252"/>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90CAA36E-B979-4042-A534-CE14F48DE6EA}"/>
                </a:ext>
              </a:extLst>
            </p:cNvPr>
            <p:cNvPicPr>
              <a:picLocks/>
            </p:cNvPicPr>
            <p:nvPr/>
          </p:nvPicPr>
          <p:blipFill>
            <a:blip r:embed="rId3"/>
            <a:stretch>
              <a:fillRect/>
            </a:stretch>
          </p:blipFill>
          <p:spPr>
            <a:xfrm>
              <a:off x="2382846" y="596928"/>
              <a:ext cx="338554" cy="338554"/>
            </a:xfrm>
            <a:prstGeom prst="rect">
              <a:avLst/>
            </a:prstGeom>
          </p:spPr>
        </p:pic>
      </p:grpSp>
      <p:grpSp>
        <p:nvGrpSpPr>
          <p:cNvPr id="30" name="Group 29">
            <a:extLst>
              <a:ext uri="{FF2B5EF4-FFF2-40B4-BE49-F238E27FC236}">
                <a16:creationId xmlns:a16="http://schemas.microsoft.com/office/drawing/2014/main" id="{8F2607B1-0E3A-074B-BEC5-099662769436}"/>
              </a:ext>
            </a:extLst>
          </p:cNvPr>
          <p:cNvGrpSpPr/>
          <p:nvPr/>
        </p:nvGrpSpPr>
        <p:grpSpPr>
          <a:xfrm>
            <a:off x="2301766" y="1216053"/>
            <a:ext cx="4880744" cy="510803"/>
            <a:chOff x="2301766" y="1216053"/>
            <a:chExt cx="4880744" cy="510803"/>
          </a:xfrm>
        </p:grpSpPr>
        <p:grpSp>
          <p:nvGrpSpPr>
            <p:cNvPr id="9" name="Group 8">
              <a:extLst>
                <a:ext uri="{FF2B5EF4-FFF2-40B4-BE49-F238E27FC236}">
                  <a16:creationId xmlns:a16="http://schemas.microsoft.com/office/drawing/2014/main" id="{B18D3061-7C62-1C4D-A96E-EE72F5532338}"/>
                </a:ext>
              </a:extLst>
            </p:cNvPr>
            <p:cNvGrpSpPr/>
            <p:nvPr/>
          </p:nvGrpSpPr>
          <p:grpSpPr>
            <a:xfrm>
              <a:off x="2301766" y="1216053"/>
              <a:ext cx="4880744" cy="510803"/>
              <a:chOff x="2667525" y="1185363"/>
              <a:chExt cx="4880744" cy="510803"/>
            </a:xfrm>
          </p:grpSpPr>
          <p:sp>
            <p:nvSpPr>
              <p:cNvPr id="10" name="TextBox 9">
                <a:extLst>
                  <a:ext uri="{FF2B5EF4-FFF2-40B4-BE49-F238E27FC236}">
                    <a16:creationId xmlns:a16="http://schemas.microsoft.com/office/drawing/2014/main" id="{FCAF18B8-EEC8-F245-8450-83A12198439F}"/>
                  </a:ext>
                </a:extLst>
              </p:cNvPr>
              <p:cNvSpPr txBox="1"/>
              <p:nvPr/>
            </p:nvSpPr>
            <p:spPr>
              <a:xfrm>
                <a:off x="3474718" y="1271487"/>
                <a:ext cx="4073551" cy="338554"/>
              </a:xfrm>
              <a:prstGeom prst="rect">
                <a:avLst/>
              </a:prstGeom>
              <a:noFill/>
            </p:spPr>
            <p:txBody>
              <a:bodyPr wrap="none" rtlCol="0">
                <a:spAutoFit/>
              </a:bodyPr>
              <a:lstStyle/>
              <a:p>
                <a:r>
                  <a:rPr lang="en-GB" sz="1600" dirty="0">
                    <a:latin typeface="Montserrat" panose="02000505000000020004" pitchFamily="2" charset="77"/>
                  </a:rPr>
                  <a:t>Customer voice management system</a:t>
                </a:r>
              </a:p>
            </p:txBody>
          </p:sp>
          <p:sp>
            <p:nvSpPr>
              <p:cNvPr id="16" name="Oval 15">
                <a:extLst>
                  <a:ext uri="{FF2B5EF4-FFF2-40B4-BE49-F238E27FC236}">
                    <a16:creationId xmlns:a16="http://schemas.microsoft.com/office/drawing/2014/main" id="{6809910B-0EBF-A74D-8CC5-6C548D63B50D}"/>
                  </a:ext>
                </a:extLst>
              </p:cNvPr>
              <p:cNvSpPr/>
              <p:nvPr/>
            </p:nvSpPr>
            <p:spPr>
              <a:xfrm>
                <a:off x="2667525" y="1185363"/>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a:extLst>
                <a:ext uri="{FF2B5EF4-FFF2-40B4-BE49-F238E27FC236}">
                  <a16:creationId xmlns:a16="http://schemas.microsoft.com/office/drawing/2014/main" id="{23E51BEB-83DA-6A4A-BC9F-2A3E792A8339}"/>
                </a:ext>
              </a:extLst>
            </p:cNvPr>
            <p:cNvPicPr>
              <a:picLocks/>
            </p:cNvPicPr>
            <p:nvPr/>
          </p:nvPicPr>
          <p:blipFill>
            <a:blip r:embed="rId4"/>
            <a:stretch>
              <a:fillRect/>
            </a:stretch>
          </p:blipFill>
          <p:spPr>
            <a:xfrm>
              <a:off x="2382846" y="1308490"/>
              <a:ext cx="338554" cy="338554"/>
            </a:xfrm>
            <a:prstGeom prst="rect">
              <a:avLst/>
            </a:prstGeom>
          </p:spPr>
        </p:pic>
      </p:grpSp>
      <p:grpSp>
        <p:nvGrpSpPr>
          <p:cNvPr id="31" name="Group 30">
            <a:extLst>
              <a:ext uri="{FF2B5EF4-FFF2-40B4-BE49-F238E27FC236}">
                <a16:creationId xmlns:a16="http://schemas.microsoft.com/office/drawing/2014/main" id="{76440B6E-5BF1-ED40-9C66-933438355A68}"/>
              </a:ext>
            </a:extLst>
          </p:cNvPr>
          <p:cNvGrpSpPr/>
          <p:nvPr/>
        </p:nvGrpSpPr>
        <p:grpSpPr>
          <a:xfrm>
            <a:off x="2304920" y="1921302"/>
            <a:ext cx="4385469" cy="510803"/>
            <a:chOff x="2304920" y="1921302"/>
            <a:chExt cx="4385469" cy="510803"/>
          </a:xfrm>
        </p:grpSpPr>
        <p:grpSp>
          <p:nvGrpSpPr>
            <p:cNvPr id="20" name="Group 19">
              <a:extLst>
                <a:ext uri="{FF2B5EF4-FFF2-40B4-BE49-F238E27FC236}">
                  <a16:creationId xmlns:a16="http://schemas.microsoft.com/office/drawing/2014/main" id="{6B9045FA-5239-9C4C-A2C2-F72A8F2F7A69}"/>
                </a:ext>
              </a:extLst>
            </p:cNvPr>
            <p:cNvGrpSpPr/>
            <p:nvPr/>
          </p:nvGrpSpPr>
          <p:grpSpPr>
            <a:xfrm>
              <a:off x="2304920" y="1921302"/>
              <a:ext cx="4385469" cy="510803"/>
              <a:chOff x="2670679" y="1809475"/>
              <a:chExt cx="4385469" cy="510803"/>
            </a:xfrm>
          </p:grpSpPr>
          <p:sp>
            <p:nvSpPr>
              <p:cNvPr id="11" name="TextBox 10">
                <a:extLst>
                  <a:ext uri="{FF2B5EF4-FFF2-40B4-BE49-F238E27FC236}">
                    <a16:creationId xmlns:a16="http://schemas.microsoft.com/office/drawing/2014/main" id="{94E6F17D-9A6F-784D-A394-AAD24726AD93}"/>
                  </a:ext>
                </a:extLst>
              </p:cNvPr>
              <p:cNvSpPr txBox="1"/>
              <p:nvPr/>
            </p:nvSpPr>
            <p:spPr>
              <a:xfrm>
                <a:off x="3474718" y="1895599"/>
                <a:ext cx="3581430" cy="338554"/>
              </a:xfrm>
              <a:prstGeom prst="rect">
                <a:avLst/>
              </a:prstGeom>
              <a:noFill/>
            </p:spPr>
            <p:txBody>
              <a:bodyPr wrap="none" rtlCol="0">
                <a:spAutoFit/>
              </a:bodyPr>
              <a:lstStyle/>
              <a:p>
                <a:r>
                  <a:rPr lang="en-GB" sz="1600" dirty="0">
                    <a:latin typeface="Montserrat" panose="02000505000000020004" pitchFamily="2" charset="77"/>
                  </a:rPr>
                  <a:t>People engagement programme</a:t>
                </a:r>
              </a:p>
            </p:txBody>
          </p:sp>
          <p:sp>
            <p:nvSpPr>
              <p:cNvPr id="17" name="Oval 16">
                <a:extLst>
                  <a:ext uri="{FF2B5EF4-FFF2-40B4-BE49-F238E27FC236}">
                    <a16:creationId xmlns:a16="http://schemas.microsoft.com/office/drawing/2014/main" id="{C2B30E97-14D8-F64E-A024-B6ADEE6F0117}"/>
                  </a:ext>
                </a:extLst>
              </p:cNvPr>
              <p:cNvSpPr/>
              <p:nvPr/>
            </p:nvSpPr>
            <p:spPr>
              <a:xfrm>
                <a:off x="2670679" y="1809475"/>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6" name="Picture 25">
              <a:extLst>
                <a:ext uri="{FF2B5EF4-FFF2-40B4-BE49-F238E27FC236}">
                  <a16:creationId xmlns:a16="http://schemas.microsoft.com/office/drawing/2014/main" id="{C58A55EF-A09D-6E45-840C-FD880896B992}"/>
                </a:ext>
              </a:extLst>
            </p:cNvPr>
            <p:cNvPicPr>
              <a:picLocks/>
            </p:cNvPicPr>
            <p:nvPr/>
          </p:nvPicPr>
          <p:blipFill>
            <a:blip r:embed="rId5"/>
            <a:stretch>
              <a:fillRect/>
            </a:stretch>
          </p:blipFill>
          <p:spPr>
            <a:xfrm>
              <a:off x="2401804" y="1998677"/>
              <a:ext cx="325863" cy="325863"/>
            </a:xfrm>
            <a:prstGeom prst="rect">
              <a:avLst/>
            </a:prstGeom>
          </p:spPr>
        </p:pic>
      </p:grpSp>
      <p:grpSp>
        <p:nvGrpSpPr>
          <p:cNvPr id="32" name="Group 31">
            <a:extLst>
              <a:ext uri="{FF2B5EF4-FFF2-40B4-BE49-F238E27FC236}">
                <a16:creationId xmlns:a16="http://schemas.microsoft.com/office/drawing/2014/main" id="{2AEAEBFF-7C9F-5240-8724-7911371F95B3}"/>
              </a:ext>
            </a:extLst>
          </p:cNvPr>
          <p:cNvGrpSpPr/>
          <p:nvPr/>
        </p:nvGrpSpPr>
        <p:grpSpPr>
          <a:xfrm>
            <a:off x="2304920" y="2626551"/>
            <a:ext cx="2875440" cy="510803"/>
            <a:chOff x="2304920" y="2626551"/>
            <a:chExt cx="2875440" cy="510803"/>
          </a:xfrm>
        </p:grpSpPr>
        <p:grpSp>
          <p:nvGrpSpPr>
            <p:cNvPr id="14" name="Group 13">
              <a:extLst>
                <a:ext uri="{FF2B5EF4-FFF2-40B4-BE49-F238E27FC236}">
                  <a16:creationId xmlns:a16="http://schemas.microsoft.com/office/drawing/2014/main" id="{D57E6357-42E9-C04D-A598-D1E19C00C7D2}"/>
                </a:ext>
              </a:extLst>
            </p:cNvPr>
            <p:cNvGrpSpPr/>
            <p:nvPr/>
          </p:nvGrpSpPr>
          <p:grpSpPr>
            <a:xfrm>
              <a:off x="2304920" y="2626551"/>
              <a:ext cx="2875440" cy="510803"/>
              <a:chOff x="2670679" y="2433586"/>
              <a:chExt cx="2875440" cy="510803"/>
            </a:xfrm>
          </p:grpSpPr>
          <p:sp>
            <p:nvSpPr>
              <p:cNvPr id="12" name="TextBox 11">
                <a:extLst>
                  <a:ext uri="{FF2B5EF4-FFF2-40B4-BE49-F238E27FC236}">
                    <a16:creationId xmlns:a16="http://schemas.microsoft.com/office/drawing/2014/main" id="{2F1E50C8-7F79-DB48-AADD-B69B53D8B332}"/>
                  </a:ext>
                </a:extLst>
              </p:cNvPr>
              <p:cNvSpPr txBox="1"/>
              <p:nvPr/>
            </p:nvSpPr>
            <p:spPr>
              <a:xfrm>
                <a:off x="3474718" y="2519710"/>
                <a:ext cx="2071401" cy="338554"/>
              </a:xfrm>
              <a:prstGeom prst="rect">
                <a:avLst/>
              </a:prstGeom>
              <a:noFill/>
            </p:spPr>
            <p:txBody>
              <a:bodyPr wrap="none" rtlCol="0">
                <a:spAutoFit/>
              </a:bodyPr>
              <a:lstStyle/>
              <a:p>
                <a:r>
                  <a:rPr lang="en-GB" sz="1600" dirty="0">
                    <a:latin typeface="Montserrat" panose="02000505000000020004" pitchFamily="2" charset="77"/>
                  </a:rPr>
                  <a:t>Learning methods</a:t>
                </a:r>
              </a:p>
            </p:txBody>
          </p:sp>
          <p:sp>
            <p:nvSpPr>
              <p:cNvPr id="18" name="Oval 17">
                <a:extLst>
                  <a:ext uri="{FF2B5EF4-FFF2-40B4-BE49-F238E27FC236}">
                    <a16:creationId xmlns:a16="http://schemas.microsoft.com/office/drawing/2014/main" id="{47BE3FA0-AFAB-8C4E-939C-1F0CABBED6A2}"/>
                  </a:ext>
                </a:extLst>
              </p:cNvPr>
              <p:cNvSpPr/>
              <p:nvPr/>
            </p:nvSpPr>
            <p:spPr>
              <a:xfrm>
                <a:off x="2670679" y="2433586"/>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a:extLst>
                <a:ext uri="{FF2B5EF4-FFF2-40B4-BE49-F238E27FC236}">
                  <a16:creationId xmlns:a16="http://schemas.microsoft.com/office/drawing/2014/main" id="{576D6717-E5AA-7640-8423-BA826FC0A8A9}"/>
                </a:ext>
              </a:extLst>
            </p:cNvPr>
            <p:cNvPicPr>
              <a:picLocks/>
            </p:cNvPicPr>
            <p:nvPr/>
          </p:nvPicPr>
          <p:blipFill>
            <a:blip r:embed="rId6"/>
            <a:stretch>
              <a:fillRect/>
            </a:stretch>
          </p:blipFill>
          <p:spPr>
            <a:xfrm>
              <a:off x="2395498" y="2710231"/>
              <a:ext cx="325863" cy="325863"/>
            </a:xfrm>
            <a:prstGeom prst="rect">
              <a:avLst/>
            </a:prstGeom>
          </p:spPr>
        </p:pic>
      </p:grpSp>
      <p:grpSp>
        <p:nvGrpSpPr>
          <p:cNvPr id="33" name="Group 32">
            <a:extLst>
              <a:ext uri="{FF2B5EF4-FFF2-40B4-BE49-F238E27FC236}">
                <a16:creationId xmlns:a16="http://schemas.microsoft.com/office/drawing/2014/main" id="{1227A6B6-B3DB-144E-8D83-1488563CB48C}"/>
              </a:ext>
            </a:extLst>
          </p:cNvPr>
          <p:cNvGrpSpPr/>
          <p:nvPr/>
        </p:nvGrpSpPr>
        <p:grpSpPr>
          <a:xfrm>
            <a:off x="2301766" y="3331798"/>
            <a:ext cx="4948070" cy="510803"/>
            <a:chOff x="2301766" y="3331798"/>
            <a:chExt cx="4948070" cy="510803"/>
          </a:xfrm>
        </p:grpSpPr>
        <p:grpSp>
          <p:nvGrpSpPr>
            <p:cNvPr id="15" name="Group 14">
              <a:extLst>
                <a:ext uri="{FF2B5EF4-FFF2-40B4-BE49-F238E27FC236}">
                  <a16:creationId xmlns:a16="http://schemas.microsoft.com/office/drawing/2014/main" id="{73C1D158-1801-2641-975E-A0AE03F5E410}"/>
                </a:ext>
              </a:extLst>
            </p:cNvPr>
            <p:cNvGrpSpPr/>
            <p:nvPr/>
          </p:nvGrpSpPr>
          <p:grpSpPr>
            <a:xfrm>
              <a:off x="2301766" y="3331798"/>
              <a:ext cx="4948070" cy="510803"/>
              <a:chOff x="2667525" y="3057698"/>
              <a:chExt cx="4948070" cy="510803"/>
            </a:xfrm>
          </p:grpSpPr>
          <p:sp>
            <p:nvSpPr>
              <p:cNvPr id="13" name="TextBox 12">
                <a:extLst>
                  <a:ext uri="{FF2B5EF4-FFF2-40B4-BE49-F238E27FC236}">
                    <a16:creationId xmlns:a16="http://schemas.microsoft.com/office/drawing/2014/main" id="{6DE105F3-CA71-174A-B80C-8EC4775818F0}"/>
                  </a:ext>
                </a:extLst>
              </p:cNvPr>
              <p:cNvSpPr txBox="1"/>
              <p:nvPr/>
            </p:nvSpPr>
            <p:spPr>
              <a:xfrm>
                <a:off x="3474718" y="3143822"/>
                <a:ext cx="4140877" cy="338554"/>
              </a:xfrm>
              <a:prstGeom prst="rect">
                <a:avLst/>
              </a:prstGeom>
              <a:noFill/>
            </p:spPr>
            <p:txBody>
              <a:bodyPr wrap="none" rtlCol="0">
                <a:spAutoFit/>
              </a:bodyPr>
              <a:lstStyle/>
              <a:p>
                <a:r>
                  <a:rPr lang="en-GB" sz="1600" dirty="0">
                    <a:latin typeface="Montserrat" panose="02000505000000020004" pitchFamily="2" charset="77"/>
                  </a:rPr>
                  <a:t>Quantitative and qualitative measures</a:t>
                </a:r>
              </a:p>
            </p:txBody>
          </p:sp>
          <p:sp>
            <p:nvSpPr>
              <p:cNvPr id="19" name="Oval 18">
                <a:extLst>
                  <a:ext uri="{FF2B5EF4-FFF2-40B4-BE49-F238E27FC236}">
                    <a16:creationId xmlns:a16="http://schemas.microsoft.com/office/drawing/2014/main" id="{DF2959CA-BDCA-604D-91DD-513DE48B9AA7}"/>
                  </a:ext>
                </a:extLst>
              </p:cNvPr>
              <p:cNvSpPr/>
              <p:nvPr/>
            </p:nvSpPr>
            <p:spPr>
              <a:xfrm>
                <a:off x="2667525" y="3057698"/>
                <a:ext cx="510803" cy="51080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D7AFAB64-6F47-7E4A-88D1-0F797D6A29BB}"/>
                </a:ext>
              </a:extLst>
            </p:cNvPr>
            <p:cNvPicPr>
              <a:picLocks/>
            </p:cNvPicPr>
            <p:nvPr/>
          </p:nvPicPr>
          <p:blipFill>
            <a:blip r:embed="rId7"/>
            <a:stretch>
              <a:fillRect/>
            </a:stretch>
          </p:blipFill>
          <p:spPr>
            <a:xfrm>
              <a:off x="2356271" y="3391346"/>
              <a:ext cx="391705" cy="391705"/>
            </a:xfrm>
            <a:prstGeom prst="rect">
              <a:avLst/>
            </a:prstGeom>
          </p:spPr>
        </p:pic>
      </p:grpSp>
    </p:spTree>
    <p:extLst>
      <p:ext uri="{BB962C8B-B14F-4D97-AF65-F5344CB8AC3E}">
        <p14:creationId xmlns:p14="http://schemas.microsoft.com/office/powerpoint/2010/main" val="191794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423</TotalTime>
  <Words>391</Words>
  <Application>Microsoft Macintosh PowerPoint</Application>
  <PresentationFormat>On-screen Show (16:9)</PresentationFormat>
  <Paragraphs>36</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Montserrat</vt:lpstr>
      <vt:lpstr>Open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94</cp:revision>
  <cp:lastPrinted>2018-05-25T09:22:27Z</cp:lastPrinted>
  <dcterms:created xsi:type="dcterms:W3CDTF">2018-05-24T07:33:18Z</dcterms:created>
  <dcterms:modified xsi:type="dcterms:W3CDTF">2021-10-14T09:06:44Z</dcterms:modified>
</cp:coreProperties>
</file>