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76" r:id="rId2"/>
    <p:sldId id="289" r:id="rId3"/>
    <p:sldId id="336" r:id="rId4"/>
    <p:sldId id="337" r:id="rId5"/>
    <p:sldId id="339" r:id="rId6"/>
    <p:sldId id="338" r:id="rId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D7E1F2"/>
    <a:srgbClr val="0089BD"/>
    <a:srgbClr val="009ED9"/>
    <a:srgbClr val="F2FAFF"/>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79022"/>
  </p:normalViewPr>
  <p:slideViewPr>
    <p:cSldViewPr snapToGrid="0" snapToObjects="1">
      <p:cViewPr varScale="1">
        <p:scale>
          <a:sx n="107" d="100"/>
          <a:sy n="107" d="100"/>
        </p:scale>
        <p:origin x="123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24627-52DC-E645-AD77-ECA3D8D5DCB8}"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5905B-7D74-0C43-8D7C-31CC479A4CE0}" type="slidenum">
              <a:rPr lang="en-GB" smtClean="0"/>
              <a:t>‹#›</a:t>
            </a:fld>
            <a:endParaRPr lang="en-GB"/>
          </a:p>
        </p:txBody>
      </p:sp>
    </p:spTree>
    <p:extLst>
      <p:ext uri="{BB962C8B-B14F-4D97-AF65-F5344CB8AC3E}">
        <p14:creationId xmlns:p14="http://schemas.microsoft.com/office/powerpoint/2010/main" val="175086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32935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38105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3: The action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8623113" cy="1446550"/>
          </a:xfrm>
          <a:prstGeom prst="rect">
            <a:avLst/>
          </a:prstGeom>
          <a:noFill/>
        </p:spPr>
        <p:txBody>
          <a:bodyPr wrap="square" rtlCol="0">
            <a:spAutoFit/>
          </a:bodyPr>
          <a:lstStyle/>
          <a:p>
            <a:r>
              <a:rPr lang="en-GB" sz="4400" dirty="0">
                <a:latin typeface="Montserrat" panose="02000505000000020004" pitchFamily="2" charset="77"/>
              </a:rPr>
              <a:t>The customer voice management system</a:t>
            </a:r>
          </a:p>
        </p:txBody>
      </p:sp>
      <p:pic>
        <p:nvPicPr>
          <p:cNvPr id="9" name="Picture 8" descr="A person smiling for the camera&#10;&#10;Description automatically generated with medium confidence">
            <a:extLst>
              <a:ext uri="{FF2B5EF4-FFF2-40B4-BE49-F238E27FC236}">
                <a16:creationId xmlns:a16="http://schemas.microsoft.com/office/drawing/2014/main" id="{CDA09EF8-CB7A-F044-B338-79728F0AF580}"/>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DC0A0525-61E6-6440-8F56-6A65CCBCEB4F}"/>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35AC0A3D-AA48-1541-B038-95593F130DA9}"/>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99B82E4B-2A1E-9046-B470-0985CEFF0A6F}"/>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320824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System requirements</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D08DA78-3960-894B-8A4C-60FCA4D13C09}"/>
              </a:ext>
            </a:extLst>
          </p:cNvPr>
          <p:cNvPicPr>
            <a:picLocks/>
          </p:cNvPicPr>
          <p:nvPr/>
        </p:nvPicPr>
        <p:blipFill>
          <a:blip r:embed="rId2"/>
          <a:stretch>
            <a:fillRect/>
          </a:stretch>
        </p:blipFill>
        <p:spPr>
          <a:xfrm>
            <a:off x="3969917" y="1545921"/>
            <a:ext cx="1215245" cy="1215245"/>
          </a:xfrm>
          <a:prstGeom prst="rect">
            <a:avLst/>
          </a:prstGeom>
        </p:spPr>
      </p:pic>
    </p:spTree>
    <p:extLst>
      <p:ext uri="{BB962C8B-B14F-4D97-AF65-F5344CB8AC3E}">
        <p14:creationId xmlns:p14="http://schemas.microsoft.com/office/powerpoint/2010/main" val="36032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019597"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Customer voice management system</a:t>
            </a:r>
          </a:p>
        </p:txBody>
      </p:sp>
      <p:sp>
        <p:nvSpPr>
          <p:cNvPr id="4" name="TextBox 3">
            <a:extLst>
              <a:ext uri="{FF2B5EF4-FFF2-40B4-BE49-F238E27FC236}">
                <a16:creationId xmlns:a16="http://schemas.microsoft.com/office/drawing/2014/main" id="{B49F82B3-5C91-5E4C-BD1A-A5D5F659C702}"/>
              </a:ext>
            </a:extLst>
          </p:cNvPr>
          <p:cNvSpPr txBox="1"/>
          <p:nvPr/>
        </p:nvSpPr>
        <p:spPr>
          <a:xfrm>
            <a:off x="727212" y="2487774"/>
            <a:ext cx="1858842" cy="300082"/>
          </a:xfrm>
          <a:prstGeom prst="rect">
            <a:avLst/>
          </a:prstGeom>
          <a:noFill/>
        </p:spPr>
        <p:txBody>
          <a:bodyPr wrap="none" rtlCol="0">
            <a:spAutoFit/>
          </a:bodyPr>
          <a:lstStyle/>
          <a:p>
            <a:r>
              <a:rPr lang="en-GB" dirty="0"/>
              <a:t>Send &amp; manage surveys</a:t>
            </a:r>
          </a:p>
        </p:txBody>
      </p:sp>
      <p:sp>
        <p:nvSpPr>
          <p:cNvPr id="39" name="TextBox 38">
            <a:extLst>
              <a:ext uri="{FF2B5EF4-FFF2-40B4-BE49-F238E27FC236}">
                <a16:creationId xmlns:a16="http://schemas.microsoft.com/office/drawing/2014/main" id="{16F1B3F5-692C-C34C-B9B6-4453D1B16CC6}"/>
              </a:ext>
            </a:extLst>
          </p:cNvPr>
          <p:cNvSpPr txBox="1"/>
          <p:nvPr/>
        </p:nvSpPr>
        <p:spPr>
          <a:xfrm>
            <a:off x="673127" y="2874046"/>
            <a:ext cx="1967013" cy="300082"/>
          </a:xfrm>
          <a:prstGeom prst="rect">
            <a:avLst/>
          </a:prstGeom>
          <a:noFill/>
        </p:spPr>
        <p:txBody>
          <a:bodyPr wrap="none" rtlCol="0">
            <a:spAutoFit/>
          </a:bodyPr>
          <a:lstStyle/>
          <a:p>
            <a:r>
              <a:rPr lang="en-GB" dirty="0"/>
              <a:t>Collect &amp; store responses</a:t>
            </a:r>
          </a:p>
        </p:txBody>
      </p:sp>
      <p:sp>
        <p:nvSpPr>
          <p:cNvPr id="40" name="TextBox 39">
            <a:extLst>
              <a:ext uri="{FF2B5EF4-FFF2-40B4-BE49-F238E27FC236}">
                <a16:creationId xmlns:a16="http://schemas.microsoft.com/office/drawing/2014/main" id="{94728E89-49E0-A940-AED3-572A7A401410}"/>
              </a:ext>
            </a:extLst>
          </p:cNvPr>
          <p:cNvSpPr txBox="1"/>
          <p:nvPr/>
        </p:nvSpPr>
        <p:spPr>
          <a:xfrm>
            <a:off x="1063586" y="3305779"/>
            <a:ext cx="1186094" cy="300082"/>
          </a:xfrm>
          <a:prstGeom prst="rect">
            <a:avLst/>
          </a:prstGeom>
          <a:noFill/>
        </p:spPr>
        <p:txBody>
          <a:bodyPr wrap="none" rtlCol="0">
            <a:spAutoFit/>
          </a:bodyPr>
          <a:lstStyle/>
          <a:p>
            <a:r>
              <a:rPr lang="en-GB" dirty="0"/>
              <a:t>Flag for action</a:t>
            </a:r>
          </a:p>
        </p:txBody>
      </p:sp>
      <p:sp>
        <p:nvSpPr>
          <p:cNvPr id="43" name="TextBox 42">
            <a:extLst>
              <a:ext uri="{FF2B5EF4-FFF2-40B4-BE49-F238E27FC236}">
                <a16:creationId xmlns:a16="http://schemas.microsoft.com/office/drawing/2014/main" id="{E43AEF23-9BD9-A64D-8273-2D7E9F0CC4A9}"/>
              </a:ext>
            </a:extLst>
          </p:cNvPr>
          <p:cNvSpPr txBox="1"/>
          <p:nvPr/>
        </p:nvSpPr>
        <p:spPr>
          <a:xfrm>
            <a:off x="3672885" y="2487774"/>
            <a:ext cx="1988237" cy="300082"/>
          </a:xfrm>
          <a:prstGeom prst="rect">
            <a:avLst/>
          </a:prstGeom>
          <a:noFill/>
        </p:spPr>
        <p:txBody>
          <a:bodyPr wrap="none" rtlCol="0">
            <a:spAutoFit/>
          </a:bodyPr>
          <a:lstStyle/>
          <a:p>
            <a:r>
              <a:rPr lang="en-GB" dirty="0"/>
              <a:t>Forward to action owners</a:t>
            </a:r>
          </a:p>
        </p:txBody>
      </p:sp>
      <p:sp>
        <p:nvSpPr>
          <p:cNvPr id="44" name="TextBox 43">
            <a:extLst>
              <a:ext uri="{FF2B5EF4-FFF2-40B4-BE49-F238E27FC236}">
                <a16:creationId xmlns:a16="http://schemas.microsoft.com/office/drawing/2014/main" id="{6FC4C0CA-D75C-8F41-B53A-FF7160BE031C}"/>
              </a:ext>
            </a:extLst>
          </p:cNvPr>
          <p:cNvSpPr txBox="1"/>
          <p:nvPr/>
        </p:nvSpPr>
        <p:spPr>
          <a:xfrm>
            <a:off x="3838956" y="2874046"/>
            <a:ext cx="1656094" cy="300082"/>
          </a:xfrm>
          <a:prstGeom prst="rect">
            <a:avLst/>
          </a:prstGeom>
          <a:noFill/>
        </p:spPr>
        <p:txBody>
          <a:bodyPr wrap="none" rtlCol="0">
            <a:spAutoFit/>
          </a:bodyPr>
          <a:lstStyle/>
          <a:p>
            <a:r>
              <a:rPr lang="en-GB" dirty="0"/>
              <a:t>Give action overview</a:t>
            </a:r>
          </a:p>
        </p:txBody>
      </p:sp>
      <p:sp>
        <p:nvSpPr>
          <p:cNvPr id="46" name="TextBox 45">
            <a:extLst>
              <a:ext uri="{FF2B5EF4-FFF2-40B4-BE49-F238E27FC236}">
                <a16:creationId xmlns:a16="http://schemas.microsoft.com/office/drawing/2014/main" id="{969E447F-2918-424C-BA9A-AC4CA828081D}"/>
              </a:ext>
            </a:extLst>
          </p:cNvPr>
          <p:cNvSpPr txBox="1"/>
          <p:nvPr/>
        </p:nvSpPr>
        <p:spPr>
          <a:xfrm>
            <a:off x="3504281" y="3305779"/>
            <a:ext cx="2325445" cy="300082"/>
          </a:xfrm>
          <a:prstGeom prst="rect">
            <a:avLst/>
          </a:prstGeom>
          <a:noFill/>
        </p:spPr>
        <p:txBody>
          <a:bodyPr wrap="none" rtlCol="0">
            <a:spAutoFit/>
          </a:bodyPr>
          <a:lstStyle/>
          <a:p>
            <a:r>
              <a:rPr lang="en-GB" dirty="0"/>
              <a:t>Access to relevant information</a:t>
            </a:r>
          </a:p>
        </p:txBody>
      </p:sp>
      <p:sp>
        <p:nvSpPr>
          <p:cNvPr id="49" name="TextBox 48">
            <a:extLst>
              <a:ext uri="{FF2B5EF4-FFF2-40B4-BE49-F238E27FC236}">
                <a16:creationId xmlns:a16="http://schemas.microsoft.com/office/drawing/2014/main" id="{44F92AC7-8B8C-F84F-BE87-2F34A0096F9C}"/>
              </a:ext>
            </a:extLst>
          </p:cNvPr>
          <p:cNvSpPr txBox="1"/>
          <p:nvPr/>
        </p:nvSpPr>
        <p:spPr>
          <a:xfrm>
            <a:off x="6727295" y="2487774"/>
            <a:ext cx="1479572" cy="300082"/>
          </a:xfrm>
          <a:prstGeom prst="rect">
            <a:avLst/>
          </a:prstGeom>
          <a:noFill/>
        </p:spPr>
        <p:txBody>
          <a:bodyPr wrap="none" rtlCol="0">
            <a:spAutoFit/>
          </a:bodyPr>
          <a:lstStyle/>
          <a:p>
            <a:r>
              <a:rPr lang="en-GB" dirty="0"/>
              <a:t>Follow-up &amp; check</a:t>
            </a:r>
          </a:p>
        </p:txBody>
      </p:sp>
      <p:sp>
        <p:nvSpPr>
          <p:cNvPr id="50" name="TextBox 49">
            <a:extLst>
              <a:ext uri="{FF2B5EF4-FFF2-40B4-BE49-F238E27FC236}">
                <a16:creationId xmlns:a16="http://schemas.microsoft.com/office/drawing/2014/main" id="{C4CEF5B4-0D96-2446-84C5-0F5582A4627C}"/>
              </a:ext>
            </a:extLst>
          </p:cNvPr>
          <p:cNvSpPr txBox="1"/>
          <p:nvPr/>
        </p:nvSpPr>
        <p:spPr>
          <a:xfrm>
            <a:off x="6737715" y="2874046"/>
            <a:ext cx="1458733" cy="300082"/>
          </a:xfrm>
          <a:prstGeom prst="rect">
            <a:avLst/>
          </a:prstGeom>
          <a:noFill/>
        </p:spPr>
        <p:txBody>
          <a:bodyPr wrap="none" rtlCol="0">
            <a:spAutoFit/>
          </a:bodyPr>
          <a:lstStyle/>
          <a:p>
            <a:r>
              <a:rPr lang="en-GB" dirty="0"/>
              <a:t>Logging outcomes</a:t>
            </a:r>
          </a:p>
        </p:txBody>
      </p:sp>
      <p:sp>
        <p:nvSpPr>
          <p:cNvPr id="51" name="TextBox 50">
            <a:extLst>
              <a:ext uri="{FF2B5EF4-FFF2-40B4-BE49-F238E27FC236}">
                <a16:creationId xmlns:a16="http://schemas.microsoft.com/office/drawing/2014/main" id="{8B1999A4-D3C2-5D49-BF0D-AD1EFC2520FC}"/>
              </a:ext>
            </a:extLst>
          </p:cNvPr>
          <p:cNvSpPr txBox="1"/>
          <p:nvPr/>
        </p:nvSpPr>
        <p:spPr>
          <a:xfrm>
            <a:off x="6795327" y="3299760"/>
            <a:ext cx="1287853" cy="300082"/>
          </a:xfrm>
          <a:prstGeom prst="rect">
            <a:avLst/>
          </a:prstGeom>
          <a:noFill/>
        </p:spPr>
        <p:txBody>
          <a:bodyPr wrap="none" rtlCol="0">
            <a:spAutoFit/>
          </a:bodyPr>
          <a:lstStyle/>
          <a:p>
            <a:pPr algn="ctr"/>
            <a:r>
              <a:rPr lang="en-GB" dirty="0"/>
              <a:t>Track other info</a:t>
            </a:r>
          </a:p>
        </p:txBody>
      </p:sp>
      <p:grpSp>
        <p:nvGrpSpPr>
          <p:cNvPr id="25" name="Group 24">
            <a:extLst>
              <a:ext uri="{FF2B5EF4-FFF2-40B4-BE49-F238E27FC236}">
                <a16:creationId xmlns:a16="http://schemas.microsoft.com/office/drawing/2014/main" id="{6BD883F7-1950-1A43-98D9-84EF22C32A51}"/>
              </a:ext>
            </a:extLst>
          </p:cNvPr>
          <p:cNvGrpSpPr/>
          <p:nvPr/>
        </p:nvGrpSpPr>
        <p:grpSpPr>
          <a:xfrm>
            <a:off x="689862" y="731881"/>
            <a:ext cx="1933543" cy="1387028"/>
            <a:chOff x="689862" y="731881"/>
            <a:chExt cx="1933543" cy="1387028"/>
          </a:xfrm>
        </p:grpSpPr>
        <p:sp>
          <p:nvSpPr>
            <p:cNvPr id="2" name="TextBox 1">
              <a:extLst>
                <a:ext uri="{FF2B5EF4-FFF2-40B4-BE49-F238E27FC236}">
                  <a16:creationId xmlns:a16="http://schemas.microsoft.com/office/drawing/2014/main" id="{A4E73FAF-B5B0-1749-B37A-ABEA1004E21B}"/>
                </a:ext>
              </a:extLst>
            </p:cNvPr>
            <p:cNvSpPr txBox="1"/>
            <p:nvPr/>
          </p:nvSpPr>
          <p:spPr>
            <a:xfrm>
              <a:off x="689862" y="1780355"/>
              <a:ext cx="1933543" cy="338554"/>
            </a:xfrm>
            <a:prstGeom prst="rect">
              <a:avLst/>
            </a:prstGeom>
            <a:noFill/>
          </p:spPr>
          <p:txBody>
            <a:bodyPr wrap="none" rtlCol="0">
              <a:spAutoFit/>
            </a:bodyPr>
            <a:lstStyle/>
            <a:p>
              <a:r>
                <a:rPr lang="en-GB" sz="1600" dirty="0">
                  <a:latin typeface="Montserrat" panose="02000505000000020004" pitchFamily="2" charset="77"/>
                </a:rPr>
                <a:t>Collect feedback</a:t>
              </a:r>
            </a:p>
          </p:txBody>
        </p:sp>
        <p:sp>
          <p:nvSpPr>
            <p:cNvPr id="7" name="Oval 6">
              <a:extLst>
                <a:ext uri="{FF2B5EF4-FFF2-40B4-BE49-F238E27FC236}">
                  <a16:creationId xmlns:a16="http://schemas.microsoft.com/office/drawing/2014/main" id="{3828EC5D-B4F0-BD4C-A2D1-F0A63E984F1F}"/>
                </a:ext>
              </a:extLst>
            </p:cNvPr>
            <p:cNvSpPr/>
            <p:nvPr/>
          </p:nvSpPr>
          <p:spPr>
            <a:xfrm>
              <a:off x="1190596"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5918C96-03CA-4E44-BCE7-CCE944B186D4}"/>
                </a:ext>
              </a:extLst>
            </p:cNvPr>
            <p:cNvPicPr>
              <a:picLocks/>
            </p:cNvPicPr>
            <p:nvPr/>
          </p:nvPicPr>
          <p:blipFill>
            <a:blip r:embed="rId3"/>
            <a:stretch>
              <a:fillRect/>
            </a:stretch>
          </p:blipFill>
          <p:spPr>
            <a:xfrm rot="2700000">
              <a:off x="1320349" y="861634"/>
              <a:ext cx="672568" cy="672568"/>
            </a:xfrm>
            <a:prstGeom prst="rect">
              <a:avLst/>
            </a:prstGeom>
          </p:spPr>
        </p:pic>
      </p:grpSp>
      <p:grpSp>
        <p:nvGrpSpPr>
          <p:cNvPr id="52" name="Group 51">
            <a:extLst>
              <a:ext uri="{FF2B5EF4-FFF2-40B4-BE49-F238E27FC236}">
                <a16:creationId xmlns:a16="http://schemas.microsoft.com/office/drawing/2014/main" id="{5ADBC555-4903-8149-B88C-EFD432563451}"/>
              </a:ext>
            </a:extLst>
          </p:cNvPr>
          <p:cNvGrpSpPr/>
          <p:nvPr/>
        </p:nvGrpSpPr>
        <p:grpSpPr>
          <a:xfrm>
            <a:off x="3868547" y="731881"/>
            <a:ext cx="1596912" cy="1387028"/>
            <a:chOff x="3868547" y="731881"/>
            <a:chExt cx="1596912" cy="1387028"/>
          </a:xfrm>
        </p:grpSpPr>
        <p:sp>
          <p:nvSpPr>
            <p:cNvPr id="41" name="TextBox 40">
              <a:extLst>
                <a:ext uri="{FF2B5EF4-FFF2-40B4-BE49-F238E27FC236}">
                  <a16:creationId xmlns:a16="http://schemas.microsoft.com/office/drawing/2014/main" id="{35C9B48F-AB1E-3E40-8C28-50A163BE4C58}"/>
                </a:ext>
              </a:extLst>
            </p:cNvPr>
            <p:cNvSpPr txBox="1"/>
            <p:nvPr/>
          </p:nvSpPr>
          <p:spPr>
            <a:xfrm>
              <a:off x="3868547" y="1780355"/>
              <a:ext cx="1596912" cy="338554"/>
            </a:xfrm>
            <a:prstGeom prst="rect">
              <a:avLst/>
            </a:prstGeom>
            <a:noFill/>
          </p:spPr>
          <p:txBody>
            <a:bodyPr wrap="none" rtlCol="0">
              <a:spAutoFit/>
            </a:bodyPr>
            <a:lstStyle/>
            <a:p>
              <a:r>
                <a:rPr lang="en-GB" sz="1600" dirty="0">
                  <a:latin typeface="Montserrat" panose="02000505000000020004" pitchFamily="2" charset="77"/>
                </a:rPr>
                <a:t>Enable action</a:t>
              </a:r>
            </a:p>
          </p:txBody>
        </p:sp>
        <p:sp>
          <p:nvSpPr>
            <p:cNvPr id="42" name="Oval 41">
              <a:extLst>
                <a:ext uri="{FF2B5EF4-FFF2-40B4-BE49-F238E27FC236}">
                  <a16:creationId xmlns:a16="http://schemas.microsoft.com/office/drawing/2014/main" id="{39A3428D-C690-AC4B-A670-21D112FF60F5}"/>
                </a:ext>
              </a:extLst>
            </p:cNvPr>
            <p:cNvSpPr/>
            <p:nvPr/>
          </p:nvSpPr>
          <p:spPr>
            <a:xfrm>
              <a:off x="4200966"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CDCAA3D-2C22-3047-B61E-ECB915BE0D36}"/>
                </a:ext>
              </a:extLst>
            </p:cNvPr>
            <p:cNvPicPr>
              <a:picLocks/>
            </p:cNvPicPr>
            <p:nvPr/>
          </p:nvPicPr>
          <p:blipFill>
            <a:blip r:embed="rId4"/>
            <a:stretch>
              <a:fillRect/>
            </a:stretch>
          </p:blipFill>
          <p:spPr>
            <a:xfrm>
              <a:off x="4385042" y="915957"/>
              <a:ext cx="563922" cy="563922"/>
            </a:xfrm>
            <a:prstGeom prst="rect">
              <a:avLst/>
            </a:prstGeom>
          </p:spPr>
        </p:pic>
      </p:grpSp>
      <p:grpSp>
        <p:nvGrpSpPr>
          <p:cNvPr id="53" name="Group 52">
            <a:extLst>
              <a:ext uri="{FF2B5EF4-FFF2-40B4-BE49-F238E27FC236}">
                <a16:creationId xmlns:a16="http://schemas.microsoft.com/office/drawing/2014/main" id="{2B3506F3-FA38-6E40-AD3F-BCBC71AC169F}"/>
              </a:ext>
            </a:extLst>
          </p:cNvPr>
          <p:cNvGrpSpPr/>
          <p:nvPr/>
        </p:nvGrpSpPr>
        <p:grpSpPr>
          <a:xfrm>
            <a:off x="6845757" y="731881"/>
            <a:ext cx="1242648" cy="1387028"/>
            <a:chOff x="6845757" y="731881"/>
            <a:chExt cx="1242648" cy="1387028"/>
          </a:xfrm>
        </p:grpSpPr>
        <p:sp>
          <p:nvSpPr>
            <p:cNvPr id="47" name="TextBox 46">
              <a:extLst>
                <a:ext uri="{FF2B5EF4-FFF2-40B4-BE49-F238E27FC236}">
                  <a16:creationId xmlns:a16="http://schemas.microsoft.com/office/drawing/2014/main" id="{95BACE25-92B4-594B-AB6B-568C22BFC399}"/>
                </a:ext>
              </a:extLst>
            </p:cNvPr>
            <p:cNvSpPr txBox="1"/>
            <p:nvPr/>
          </p:nvSpPr>
          <p:spPr>
            <a:xfrm>
              <a:off x="6845757" y="1780355"/>
              <a:ext cx="1242648" cy="338554"/>
            </a:xfrm>
            <a:prstGeom prst="rect">
              <a:avLst/>
            </a:prstGeom>
            <a:noFill/>
          </p:spPr>
          <p:txBody>
            <a:bodyPr wrap="none" rtlCol="0">
              <a:spAutoFit/>
            </a:bodyPr>
            <a:lstStyle/>
            <a:p>
              <a:r>
                <a:rPr lang="en-GB" sz="1600" dirty="0">
                  <a:latin typeface="Montserrat" panose="02000505000000020004" pitchFamily="2" charset="77"/>
                </a:rPr>
                <a:t>Follow-up</a:t>
              </a:r>
            </a:p>
          </p:txBody>
        </p:sp>
        <p:sp>
          <p:nvSpPr>
            <p:cNvPr id="48" name="Oval 47">
              <a:extLst>
                <a:ext uri="{FF2B5EF4-FFF2-40B4-BE49-F238E27FC236}">
                  <a16:creationId xmlns:a16="http://schemas.microsoft.com/office/drawing/2014/main" id="{C2D0343B-C2EF-3C42-B665-C364DED323ED}"/>
                </a:ext>
              </a:extLst>
            </p:cNvPr>
            <p:cNvSpPr/>
            <p:nvPr/>
          </p:nvSpPr>
          <p:spPr>
            <a:xfrm>
              <a:off x="7001044"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FE7C611D-4997-B648-BC34-A147AA59318D}"/>
                </a:ext>
              </a:extLst>
            </p:cNvPr>
            <p:cNvPicPr>
              <a:picLocks/>
            </p:cNvPicPr>
            <p:nvPr/>
          </p:nvPicPr>
          <p:blipFill>
            <a:blip r:embed="rId5"/>
            <a:stretch>
              <a:fillRect/>
            </a:stretch>
          </p:blipFill>
          <p:spPr>
            <a:xfrm>
              <a:off x="7178604" y="888521"/>
              <a:ext cx="618795" cy="618795"/>
            </a:xfrm>
            <a:prstGeom prst="rect">
              <a:avLst/>
            </a:prstGeom>
          </p:spPr>
        </p:pic>
      </p:grpSp>
    </p:spTree>
    <p:extLst>
      <p:ext uri="{BB962C8B-B14F-4D97-AF65-F5344CB8AC3E}">
        <p14:creationId xmlns:p14="http://schemas.microsoft.com/office/powerpoint/2010/main" val="19179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3" grpId="0"/>
      <p:bldP spid="44" grpId="0"/>
      <p:bldP spid="46"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4A793-F476-7E4C-8C09-5D7A4AAC3976}"/>
              </a:ext>
            </a:extLst>
          </p:cNvPr>
          <p:cNvSpPr/>
          <p:nvPr/>
        </p:nvSpPr>
        <p:spPr>
          <a:xfrm>
            <a:off x="0" y="2580742"/>
            <a:ext cx="9144000" cy="1801218"/>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019597"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Customer voice management system</a:t>
            </a:r>
          </a:p>
        </p:txBody>
      </p:sp>
      <p:grpSp>
        <p:nvGrpSpPr>
          <p:cNvPr id="27" name="Group 26">
            <a:extLst>
              <a:ext uri="{FF2B5EF4-FFF2-40B4-BE49-F238E27FC236}">
                <a16:creationId xmlns:a16="http://schemas.microsoft.com/office/drawing/2014/main" id="{E6966273-9D67-A346-BD03-11BF48C9D5AE}"/>
              </a:ext>
            </a:extLst>
          </p:cNvPr>
          <p:cNvGrpSpPr/>
          <p:nvPr/>
        </p:nvGrpSpPr>
        <p:grpSpPr>
          <a:xfrm>
            <a:off x="689862" y="731881"/>
            <a:ext cx="1933543" cy="1387028"/>
            <a:chOff x="689862" y="731881"/>
            <a:chExt cx="1933543" cy="1387028"/>
          </a:xfrm>
        </p:grpSpPr>
        <p:sp>
          <p:nvSpPr>
            <p:cNvPr id="28" name="TextBox 27">
              <a:extLst>
                <a:ext uri="{FF2B5EF4-FFF2-40B4-BE49-F238E27FC236}">
                  <a16:creationId xmlns:a16="http://schemas.microsoft.com/office/drawing/2014/main" id="{F3B666AF-565C-A44A-9E68-F66EC3CE1227}"/>
                </a:ext>
              </a:extLst>
            </p:cNvPr>
            <p:cNvSpPr txBox="1"/>
            <p:nvPr/>
          </p:nvSpPr>
          <p:spPr>
            <a:xfrm>
              <a:off x="689862" y="1780355"/>
              <a:ext cx="1933543" cy="338554"/>
            </a:xfrm>
            <a:prstGeom prst="rect">
              <a:avLst/>
            </a:prstGeom>
            <a:noFill/>
          </p:spPr>
          <p:txBody>
            <a:bodyPr wrap="none" rtlCol="0">
              <a:spAutoFit/>
            </a:bodyPr>
            <a:lstStyle/>
            <a:p>
              <a:r>
                <a:rPr lang="en-GB" sz="1600" dirty="0">
                  <a:latin typeface="Montserrat" panose="02000505000000020004" pitchFamily="2" charset="77"/>
                </a:rPr>
                <a:t>Collect feedback</a:t>
              </a:r>
            </a:p>
          </p:txBody>
        </p:sp>
        <p:sp>
          <p:nvSpPr>
            <p:cNvPr id="29" name="Oval 28">
              <a:extLst>
                <a:ext uri="{FF2B5EF4-FFF2-40B4-BE49-F238E27FC236}">
                  <a16:creationId xmlns:a16="http://schemas.microsoft.com/office/drawing/2014/main" id="{6A99FCA5-97F9-8843-B271-7B8995C6C14F}"/>
                </a:ext>
              </a:extLst>
            </p:cNvPr>
            <p:cNvSpPr/>
            <p:nvPr/>
          </p:nvSpPr>
          <p:spPr>
            <a:xfrm>
              <a:off x="1190596"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E75C73F1-29B4-AC45-A150-8B521833CF03}"/>
                </a:ext>
              </a:extLst>
            </p:cNvPr>
            <p:cNvPicPr>
              <a:picLocks/>
            </p:cNvPicPr>
            <p:nvPr/>
          </p:nvPicPr>
          <p:blipFill>
            <a:blip r:embed="rId3"/>
            <a:stretch>
              <a:fillRect/>
            </a:stretch>
          </p:blipFill>
          <p:spPr>
            <a:xfrm rot="2700000">
              <a:off x="1320349" y="861634"/>
              <a:ext cx="672568" cy="672568"/>
            </a:xfrm>
            <a:prstGeom prst="rect">
              <a:avLst/>
            </a:prstGeom>
          </p:spPr>
        </p:pic>
      </p:grpSp>
      <p:grpSp>
        <p:nvGrpSpPr>
          <p:cNvPr id="31" name="Group 30">
            <a:extLst>
              <a:ext uri="{FF2B5EF4-FFF2-40B4-BE49-F238E27FC236}">
                <a16:creationId xmlns:a16="http://schemas.microsoft.com/office/drawing/2014/main" id="{39B94319-F317-3544-AB9E-CDB5D3647567}"/>
              </a:ext>
            </a:extLst>
          </p:cNvPr>
          <p:cNvGrpSpPr/>
          <p:nvPr/>
        </p:nvGrpSpPr>
        <p:grpSpPr>
          <a:xfrm>
            <a:off x="3868547" y="731881"/>
            <a:ext cx="1596912" cy="1387028"/>
            <a:chOff x="3868547" y="731881"/>
            <a:chExt cx="1596912" cy="1387028"/>
          </a:xfrm>
        </p:grpSpPr>
        <p:sp>
          <p:nvSpPr>
            <p:cNvPr id="32" name="TextBox 31">
              <a:extLst>
                <a:ext uri="{FF2B5EF4-FFF2-40B4-BE49-F238E27FC236}">
                  <a16:creationId xmlns:a16="http://schemas.microsoft.com/office/drawing/2014/main" id="{6286F28E-30DC-1B43-92CA-1C21136A41F3}"/>
                </a:ext>
              </a:extLst>
            </p:cNvPr>
            <p:cNvSpPr txBox="1"/>
            <p:nvPr/>
          </p:nvSpPr>
          <p:spPr>
            <a:xfrm>
              <a:off x="3868547" y="1780355"/>
              <a:ext cx="1596912" cy="338554"/>
            </a:xfrm>
            <a:prstGeom prst="rect">
              <a:avLst/>
            </a:prstGeom>
            <a:noFill/>
          </p:spPr>
          <p:txBody>
            <a:bodyPr wrap="none" rtlCol="0">
              <a:spAutoFit/>
            </a:bodyPr>
            <a:lstStyle/>
            <a:p>
              <a:r>
                <a:rPr lang="en-GB" sz="1600" dirty="0">
                  <a:latin typeface="Montserrat" panose="02000505000000020004" pitchFamily="2" charset="77"/>
                </a:rPr>
                <a:t>Enable action</a:t>
              </a:r>
            </a:p>
          </p:txBody>
        </p:sp>
        <p:sp>
          <p:nvSpPr>
            <p:cNvPr id="33" name="Oval 32">
              <a:extLst>
                <a:ext uri="{FF2B5EF4-FFF2-40B4-BE49-F238E27FC236}">
                  <a16:creationId xmlns:a16="http://schemas.microsoft.com/office/drawing/2014/main" id="{B23FCCF0-F7F1-9E41-9CC8-5ECEA7DB74F5}"/>
                </a:ext>
              </a:extLst>
            </p:cNvPr>
            <p:cNvSpPr/>
            <p:nvPr/>
          </p:nvSpPr>
          <p:spPr>
            <a:xfrm>
              <a:off x="4200966"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A1A1F19E-8E34-9E41-AF24-FEF1DD894754}"/>
                </a:ext>
              </a:extLst>
            </p:cNvPr>
            <p:cNvPicPr>
              <a:picLocks/>
            </p:cNvPicPr>
            <p:nvPr/>
          </p:nvPicPr>
          <p:blipFill>
            <a:blip r:embed="rId4"/>
            <a:stretch>
              <a:fillRect/>
            </a:stretch>
          </p:blipFill>
          <p:spPr>
            <a:xfrm>
              <a:off x="4385042" y="915957"/>
              <a:ext cx="563922" cy="563922"/>
            </a:xfrm>
            <a:prstGeom prst="rect">
              <a:avLst/>
            </a:prstGeom>
          </p:spPr>
        </p:pic>
      </p:grpSp>
      <p:grpSp>
        <p:nvGrpSpPr>
          <p:cNvPr id="35" name="Group 34">
            <a:extLst>
              <a:ext uri="{FF2B5EF4-FFF2-40B4-BE49-F238E27FC236}">
                <a16:creationId xmlns:a16="http://schemas.microsoft.com/office/drawing/2014/main" id="{9306FD5E-FEC6-0F4D-8671-7799F257C890}"/>
              </a:ext>
            </a:extLst>
          </p:cNvPr>
          <p:cNvGrpSpPr/>
          <p:nvPr/>
        </p:nvGrpSpPr>
        <p:grpSpPr>
          <a:xfrm>
            <a:off x="6845757" y="731881"/>
            <a:ext cx="1242648" cy="1387028"/>
            <a:chOff x="6845757" y="731881"/>
            <a:chExt cx="1242648" cy="1387028"/>
          </a:xfrm>
        </p:grpSpPr>
        <p:sp>
          <p:nvSpPr>
            <p:cNvPr id="36" name="TextBox 35">
              <a:extLst>
                <a:ext uri="{FF2B5EF4-FFF2-40B4-BE49-F238E27FC236}">
                  <a16:creationId xmlns:a16="http://schemas.microsoft.com/office/drawing/2014/main" id="{C205AE0E-9E74-5D4F-B8B8-049CA0F5ECF8}"/>
                </a:ext>
              </a:extLst>
            </p:cNvPr>
            <p:cNvSpPr txBox="1"/>
            <p:nvPr/>
          </p:nvSpPr>
          <p:spPr>
            <a:xfrm>
              <a:off x="6845757" y="1780355"/>
              <a:ext cx="1242648" cy="338554"/>
            </a:xfrm>
            <a:prstGeom prst="rect">
              <a:avLst/>
            </a:prstGeom>
            <a:noFill/>
          </p:spPr>
          <p:txBody>
            <a:bodyPr wrap="none" rtlCol="0">
              <a:spAutoFit/>
            </a:bodyPr>
            <a:lstStyle/>
            <a:p>
              <a:r>
                <a:rPr lang="en-GB" sz="1600" dirty="0">
                  <a:latin typeface="Montserrat" panose="02000505000000020004" pitchFamily="2" charset="77"/>
                </a:rPr>
                <a:t>Follow-up</a:t>
              </a:r>
            </a:p>
          </p:txBody>
        </p:sp>
        <p:sp>
          <p:nvSpPr>
            <p:cNvPr id="37" name="Oval 36">
              <a:extLst>
                <a:ext uri="{FF2B5EF4-FFF2-40B4-BE49-F238E27FC236}">
                  <a16:creationId xmlns:a16="http://schemas.microsoft.com/office/drawing/2014/main" id="{3969B1CE-771C-6149-BDE1-4F5A07F083EF}"/>
                </a:ext>
              </a:extLst>
            </p:cNvPr>
            <p:cNvSpPr/>
            <p:nvPr/>
          </p:nvSpPr>
          <p:spPr>
            <a:xfrm>
              <a:off x="7001044" y="731881"/>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5531DF1D-3602-F343-AA4D-CB365ADEEF52}"/>
                </a:ext>
              </a:extLst>
            </p:cNvPr>
            <p:cNvPicPr>
              <a:picLocks/>
            </p:cNvPicPr>
            <p:nvPr/>
          </p:nvPicPr>
          <p:blipFill>
            <a:blip r:embed="rId5"/>
            <a:stretch>
              <a:fillRect/>
            </a:stretch>
          </p:blipFill>
          <p:spPr>
            <a:xfrm>
              <a:off x="7178604" y="888521"/>
              <a:ext cx="618795" cy="618795"/>
            </a:xfrm>
            <a:prstGeom prst="rect">
              <a:avLst/>
            </a:prstGeom>
          </p:spPr>
        </p:pic>
      </p:grpSp>
      <p:grpSp>
        <p:nvGrpSpPr>
          <p:cNvPr id="12" name="Group 11">
            <a:extLst>
              <a:ext uri="{FF2B5EF4-FFF2-40B4-BE49-F238E27FC236}">
                <a16:creationId xmlns:a16="http://schemas.microsoft.com/office/drawing/2014/main" id="{D9A35C2F-575A-9544-84F9-32F2DA5B56F0}"/>
              </a:ext>
            </a:extLst>
          </p:cNvPr>
          <p:cNvGrpSpPr/>
          <p:nvPr/>
        </p:nvGrpSpPr>
        <p:grpSpPr>
          <a:xfrm>
            <a:off x="715187" y="2854188"/>
            <a:ext cx="1882891" cy="1254326"/>
            <a:chOff x="715187" y="2853593"/>
            <a:chExt cx="1882891" cy="1254326"/>
          </a:xfrm>
        </p:grpSpPr>
        <p:sp>
          <p:nvSpPr>
            <p:cNvPr id="21" name="TextBox 20">
              <a:extLst>
                <a:ext uri="{FF2B5EF4-FFF2-40B4-BE49-F238E27FC236}">
                  <a16:creationId xmlns:a16="http://schemas.microsoft.com/office/drawing/2014/main" id="{C3276D2A-D687-784D-8E81-5B8C3E71F2C6}"/>
                </a:ext>
              </a:extLst>
            </p:cNvPr>
            <p:cNvSpPr txBox="1"/>
            <p:nvPr/>
          </p:nvSpPr>
          <p:spPr>
            <a:xfrm>
              <a:off x="715187" y="3523144"/>
              <a:ext cx="1882891"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Escalation &amp; hand-over system</a:t>
              </a:r>
            </a:p>
          </p:txBody>
        </p:sp>
        <p:sp>
          <p:nvSpPr>
            <p:cNvPr id="25" name="Oval 24">
              <a:extLst>
                <a:ext uri="{FF2B5EF4-FFF2-40B4-BE49-F238E27FC236}">
                  <a16:creationId xmlns:a16="http://schemas.microsoft.com/office/drawing/2014/main" id="{86EE7136-230E-0C49-A218-DD0DE8C080E0}"/>
                </a:ext>
              </a:extLst>
            </p:cNvPr>
            <p:cNvSpPr/>
            <p:nvPr/>
          </p:nvSpPr>
          <p:spPr>
            <a:xfrm>
              <a:off x="1388090" y="2853593"/>
              <a:ext cx="540235" cy="5402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67003A9-B08C-D84D-9F40-90C44E6805A7}"/>
                </a:ext>
              </a:extLst>
            </p:cNvPr>
            <p:cNvPicPr>
              <a:picLocks/>
            </p:cNvPicPr>
            <p:nvPr/>
          </p:nvPicPr>
          <p:blipFill>
            <a:blip r:embed="rId6"/>
            <a:stretch>
              <a:fillRect/>
            </a:stretch>
          </p:blipFill>
          <p:spPr>
            <a:xfrm>
              <a:off x="1452797" y="2918260"/>
              <a:ext cx="376003" cy="376003"/>
            </a:xfrm>
            <a:prstGeom prst="rect">
              <a:avLst/>
            </a:prstGeom>
          </p:spPr>
        </p:pic>
      </p:grpSp>
      <p:grpSp>
        <p:nvGrpSpPr>
          <p:cNvPr id="13" name="Group 12">
            <a:extLst>
              <a:ext uri="{FF2B5EF4-FFF2-40B4-BE49-F238E27FC236}">
                <a16:creationId xmlns:a16="http://schemas.microsoft.com/office/drawing/2014/main" id="{1047A82D-1213-4140-B615-E939F0ED4EA9}"/>
              </a:ext>
            </a:extLst>
          </p:cNvPr>
          <p:cNvGrpSpPr/>
          <p:nvPr/>
        </p:nvGrpSpPr>
        <p:grpSpPr>
          <a:xfrm>
            <a:off x="3484738" y="2854188"/>
            <a:ext cx="2364530" cy="1254326"/>
            <a:chOff x="3484738" y="2853593"/>
            <a:chExt cx="2364530" cy="1254326"/>
          </a:xfrm>
        </p:grpSpPr>
        <p:sp>
          <p:nvSpPr>
            <p:cNvPr id="22" name="TextBox 21">
              <a:extLst>
                <a:ext uri="{FF2B5EF4-FFF2-40B4-BE49-F238E27FC236}">
                  <a16:creationId xmlns:a16="http://schemas.microsoft.com/office/drawing/2014/main" id="{CD230834-5B0F-DE47-AB79-5898ED04DB1E}"/>
                </a:ext>
              </a:extLst>
            </p:cNvPr>
            <p:cNvSpPr txBox="1"/>
            <p:nvPr/>
          </p:nvSpPr>
          <p:spPr>
            <a:xfrm>
              <a:off x="3484738" y="3523144"/>
              <a:ext cx="2364530"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Action management dashboards</a:t>
              </a:r>
            </a:p>
          </p:txBody>
        </p:sp>
        <p:sp>
          <p:nvSpPr>
            <p:cNvPr id="24" name="Oval 23">
              <a:extLst>
                <a:ext uri="{FF2B5EF4-FFF2-40B4-BE49-F238E27FC236}">
                  <a16:creationId xmlns:a16="http://schemas.microsoft.com/office/drawing/2014/main" id="{8EF4FA6C-489E-064F-8799-348C8C9C17F5}"/>
                </a:ext>
              </a:extLst>
            </p:cNvPr>
            <p:cNvSpPr/>
            <p:nvPr/>
          </p:nvSpPr>
          <p:spPr>
            <a:xfrm>
              <a:off x="4396885" y="2853593"/>
              <a:ext cx="540235" cy="5402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03ECB4F-0A59-6E4B-B0DB-7CC16E50B251}"/>
                </a:ext>
              </a:extLst>
            </p:cNvPr>
            <p:cNvPicPr>
              <a:picLocks/>
            </p:cNvPicPr>
            <p:nvPr/>
          </p:nvPicPr>
          <p:blipFill>
            <a:blip r:embed="rId7"/>
            <a:stretch>
              <a:fillRect/>
            </a:stretch>
          </p:blipFill>
          <p:spPr>
            <a:xfrm>
              <a:off x="4436497" y="2894608"/>
              <a:ext cx="461010" cy="461010"/>
            </a:xfrm>
            <a:prstGeom prst="rect">
              <a:avLst/>
            </a:prstGeom>
          </p:spPr>
        </p:pic>
      </p:grpSp>
      <p:grpSp>
        <p:nvGrpSpPr>
          <p:cNvPr id="14" name="Group 13">
            <a:extLst>
              <a:ext uri="{FF2B5EF4-FFF2-40B4-BE49-F238E27FC236}">
                <a16:creationId xmlns:a16="http://schemas.microsoft.com/office/drawing/2014/main" id="{BDFFDEE4-4B9E-1544-80A2-BF684FAD6293}"/>
              </a:ext>
            </a:extLst>
          </p:cNvPr>
          <p:cNvGrpSpPr/>
          <p:nvPr/>
        </p:nvGrpSpPr>
        <p:grpSpPr>
          <a:xfrm>
            <a:off x="6319505" y="2854188"/>
            <a:ext cx="2295151" cy="1254326"/>
            <a:chOff x="6319505" y="2853593"/>
            <a:chExt cx="2295151" cy="1254326"/>
          </a:xfrm>
        </p:grpSpPr>
        <p:sp>
          <p:nvSpPr>
            <p:cNvPr id="23" name="TextBox 22">
              <a:extLst>
                <a:ext uri="{FF2B5EF4-FFF2-40B4-BE49-F238E27FC236}">
                  <a16:creationId xmlns:a16="http://schemas.microsoft.com/office/drawing/2014/main" id="{A65A6047-3336-4046-8570-F9F6D9B5B082}"/>
                </a:ext>
              </a:extLst>
            </p:cNvPr>
            <p:cNvSpPr txBox="1"/>
            <p:nvPr/>
          </p:nvSpPr>
          <p:spPr>
            <a:xfrm>
              <a:off x="6319505" y="3523144"/>
              <a:ext cx="2295151"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Knowledge management tools</a:t>
              </a:r>
            </a:p>
          </p:txBody>
        </p:sp>
        <p:sp>
          <p:nvSpPr>
            <p:cNvPr id="26" name="Oval 25">
              <a:extLst>
                <a:ext uri="{FF2B5EF4-FFF2-40B4-BE49-F238E27FC236}">
                  <a16:creationId xmlns:a16="http://schemas.microsoft.com/office/drawing/2014/main" id="{CB41FC4A-8083-BF42-ACAF-1CADAE0A9F8E}"/>
                </a:ext>
              </a:extLst>
            </p:cNvPr>
            <p:cNvSpPr/>
            <p:nvPr/>
          </p:nvSpPr>
          <p:spPr>
            <a:xfrm>
              <a:off x="7196962" y="2853593"/>
              <a:ext cx="540235" cy="5402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3ACED85-EAEF-1046-BD97-D98EBE33DDC1}"/>
                </a:ext>
              </a:extLst>
            </p:cNvPr>
            <p:cNvPicPr>
              <a:picLocks/>
            </p:cNvPicPr>
            <p:nvPr/>
          </p:nvPicPr>
          <p:blipFill>
            <a:blip r:embed="rId8"/>
            <a:stretch>
              <a:fillRect/>
            </a:stretch>
          </p:blipFill>
          <p:spPr>
            <a:xfrm>
              <a:off x="7279723" y="2918260"/>
              <a:ext cx="378377" cy="385024"/>
            </a:xfrm>
            <a:prstGeom prst="rect">
              <a:avLst/>
            </a:prstGeom>
          </p:spPr>
        </p:pic>
      </p:grpSp>
    </p:spTree>
    <p:extLst>
      <p:ext uri="{BB962C8B-B14F-4D97-AF65-F5344CB8AC3E}">
        <p14:creationId xmlns:p14="http://schemas.microsoft.com/office/powerpoint/2010/main" val="15129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Two key rules for system selection</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D08DA78-3960-894B-8A4C-60FCA4D13C09}"/>
              </a:ext>
            </a:extLst>
          </p:cNvPr>
          <p:cNvPicPr>
            <a:picLocks/>
          </p:cNvPicPr>
          <p:nvPr/>
        </p:nvPicPr>
        <p:blipFill>
          <a:blip r:embed="rId2"/>
          <a:stretch>
            <a:fillRect/>
          </a:stretch>
        </p:blipFill>
        <p:spPr>
          <a:xfrm>
            <a:off x="3969917" y="1545921"/>
            <a:ext cx="1215245" cy="1215245"/>
          </a:xfrm>
          <a:prstGeom prst="rect">
            <a:avLst/>
          </a:prstGeom>
        </p:spPr>
      </p:pic>
    </p:spTree>
    <p:extLst>
      <p:ext uri="{BB962C8B-B14F-4D97-AF65-F5344CB8AC3E}">
        <p14:creationId xmlns:p14="http://schemas.microsoft.com/office/powerpoint/2010/main" val="196382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019597"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Customer voice management system</a:t>
            </a:r>
          </a:p>
        </p:txBody>
      </p:sp>
      <p:grpSp>
        <p:nvGrpSpPr>
          <p:cNvPr id="10" name="Group 9">
            <a:extLst>
              <a:ext uri="{FF2B5EF4-FFF2-40B4-BE49-F238E27FC236}">
                <a16:creationId xmlns:a16="http://schemas.microsoft.com/office/drawing/2014/main" id="{BA9E117D-0F04-4A49-A11F-C83C3B8287E9}"/>
              </a:ext>
            </a:extLst>
          </p:cNvPr>
          <p:cNvGrpSpPr/>
          <p:nvPr/>
        </p:nvGrpSpPr>
        <p:grpSpPr>
          <a:xfrm>
            <a:off x="1522252" y="1455875"/>
            <a:ext cx="2430780" cy="1686589"/>
            <a:chOff x="1522252" y="1455875"/>
            <a:chExt cx="2430780" cy="1686589"/>
          </a:xfrm>
        </p:grpSpPr>
        <p:sp>
          <p:nvSpPr>
            <p:cNvPr id="27" name="TextBox 26">
              <a:extLst>
                <a:ext uri="{FF2B5EF4-FFF2-40B4-BE49-F238E27FC236}">
                  <a16:creationId xmlns:a16="http://schemas.microsoft.com/office/drawing/2014/main" id="{B188C854-B9A1-EE49-8545-68DCC1D76497}"/>
                </a:ext>
              </a:extLst>
            </p:cNvPr>
            <p:cNvSpPr txBox="1"/>
            <p:nvPr/>
          </p:nvSpPr>
          <p:spPr>
            <a:xfrm>
              <a:off x="1522252" y="2557689"/>
              <a:ext cx="2430780" cy="584775"/>
            </a:xfrm>
            <a:prstGeom prst="rect">
              <a:avLst/>
            </a:prstGeom>
            <a:noFill/>
          </p:spPr>
          <p:txBody>
            <a:bodyPr wrap="square" rtlCol="0">
              <a:spAutoFit/>
            </a:bodyPr>
            <a:lstStyle/>
            <a:p>
              <a:pPr algn="ctr"/>
              <a:r>
                <a:rPr lang="en-GB" sz="1600" dirty="0">
                  <a:latin typeface="Montserrat" panose="02000505000000020004" pitchFamily="2" charset="77"/>
                </a:rPr>
                <a:t>Process drives system selection</a:t>
              </a:r>
            </a:p>
          </p:txBody>
        </p:sp>
        <p:sp>
          <p:nvSpPr>
            <p:cNvPr id="28" name="Oval 27">
              <a:extLst>
                <a:ext uri="{FF2B5EF4-FFF2-40B4-BE49-F238E27FC236}">
                  <a16:creationId xmlns:a16="http://schemas.microsoft.com/office/drawing/2014/main" id="{79A71099-BA8B-E349-A523-ED33838EFE9A}"/>
                </a:ext>
              </a:extLst>
            </p:cNvPr>
            <p:cNvSpPr/>
            <p:nvPr/>
          </p:nvSpPr>
          <p:spPr>
            <a:xfrm>
              <a:off x="2271605" y="1455875"/>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EB4AC1F-063E-104A-8974-828FA62F61F2}"/>
                </a:ext>
              </a:extLst>
            </p:cNvPr>
            <p:cNvPicPr>
              <a:picLocks/>
            </p:cNvPicPr>
            <p:nvPr/>
          </p:nvPicPr>
          <p:blipFill>
            <a:blip r:embed="rId3"/>
            <a:stretch>
              <a:fillRect/>
            </a:stretch>
          </p:blipFill>
          <p:spPr>
            <a:xfrm>
              <a:off x="2420115" y="1596765"/>
              <a:ext cx="635053" cy="635053"/>
            </a:xfrm>
            <a:prstGeom prst="rect">
              <a:avLst/>
            </a:prstGeom>
          </p:spPr>
        </p:pic>
      </p:grpSp>
      <p:grpSp>
        <p:nvGrpSpPr>
          <p:cNvPr id="11" name="Group 10">
            <a:extLst>
              <a:ext uri="{FF2B5EF4-FFF2-40B4-BE49-F238E27FC236}">
                <a16:creationId xmlns:a16="http://schemas.microsoft.com/office/drawing/2014/main" id="{3065F4E3-E2F2-144E-A301-B4C3F5276CEE}"/>
              </a:ext>
            </a:extLst>
          </p:cNvPr>
          <p:cNvGrpSpPr/>
          <p:nvPr/>
        </p:nvGrpSpPr>
        <p:grpSpPr>
          <a:xfrm>
            <a:off x="4897912" y="1455875"/>
            <a:ext cx="2415540" cy="1686589"/>
            <a:chOff x="4897912" y="1455875"/>
            <a:chExt cx="2415540" cy="1686589"/>
          </a:xfrm>
        </p:grpSpPr>
        <p:sp>
          <p:nvSpPr>
            <p:cNvPr id="31" name="TextBox 30">
              <a:extLst>
                <a:ext uri="{FF2B5EF4-FFF2-40B4-BE49-F238E27FC236}">
                  <a16:creationId xmlns:a16="http://schemas.microsoft.com/office/drawing/2014/main" id="{EBCBFCD8-7836-BC44-89C3-19DDE5FAD4A0}"/>
                </a:ext>
              </a:extLst>
            </p:cNvPr>
            <p:cNvSpPr txBox="1"/>
            <p:nvPr/>
          </p:nvSpPr>
          <p:spPr>
            <a:xfrm>
              <a:off x="4897912" y="2557689"/>
              <a:ext cx="2415540" cy="584775"/>
            </a:xfrm>
            <a:prstGeom prst="rect">
              <a:avLst/>
            </a:prstGeom>
            <a:noFill/>
          </p:spPr>
          <p:txBody>
            <a:bodyPr wrap="square" rtlCol="0">
              <a:spAutoFit/>
            </a:bodyPr>
            <a:lstStyle/>
            <a:p>
              <a:pPr algn="ctr"/>
              <a:r>
                <a:rPr lang="en-GB" sz="1600" dirty="0">
                  <a:latin typeface="Montserrat" panose="02000505000000020004" pitchFamily="2" charset="77"/>
                </a:rPr>
                <a:t>Systems must be open and flexible</a:t>
              </a:r>
            </a:p>
          </p:txBody>
        </p:sp>
        <p:sp>
          <p:nvSpPr>
            <p:cNvPr id="32" name="Oval 31">
              <a:extLst>
                <a:ext uri="{FF2B5EF4-FFF2-40B4-BE49-F238E27FC236}">
                  <a16:creationId xmlns:a16="http://schemas.microsoft.com/office/drawing/2014/main" id="{C16BFC82-9DD8-B849-B892-54501244BCFE}"/>
                </a:ext>
              </a:extLst>
            </p:cNvPr>
            <p:cNvSpPr/>
            <p:nvPr/>
          </p:nvSpPr>
          <p:spPr>
            <a:xfrm>
              <a:off x="5639645" y="1455875"/>
              <a:ext cx="932074" cy="9320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BFBB975-C866-2C45-81FF-E02C1D1F4E59}"/>
                </a:ext>
              </a:extLst>
            </p:cNvPr>
            <p:cNvPicPr>
              <a:picLocks/>
            </p:cNvPicPr>
            <p:nvPr/>
          </p:nvPicPr>
          <p:blipFill>
            <a:blip r:embed="rId4"/>
            <a:stretch>
              <a:fillRect/>
            </a:stretch>
          </p:blipFill>
          <p:spPr>
            <a:xfrm>
              <a:off x="5861841" y="1684468"/>
              <a:ext cx="485579" cy="485579"/>
            </a:xfrm>
            <a:prstGeom prst="rect">
              <a:avLst/>
            </a:prstGeom>
          </p:spPr>
        </p:pic>
      </p:grpSp>
    </p:spTree>
    <p:extLst>
      <p:ext uri="{BB962C8B-B14F-4D97-AF65-F5344CB8AC3E}">
        <p14:creationId xmlns:p14="http://schemas.microsoft.com/office/powerpoint/2010/main" val="31806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494</TotalTime>
  <Words>452</Words>
  <Application>Microsoft Macintosh PowerPoint</Application>
  <PresentationFormat>On-screen Show (16:9)</PresentationFormat>
  <Paragraphs>54</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105</cp:revision>
  <cp:lastPrinted>2018-05-25T09:22:27Z</cp:lastPrinted>
  <dcterms:created xsi:type="dcterms:W3CDTF">2018-05-24T07:33:18Z</dcterms:created>
  <dcterms:modified xsi:type="dcterms:W3CDTF">2021-10-14T09:06:55Z</dcterms:modified>
</cp:coreProperties>
</file>