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webextensions/taskpanes.xml" ContentType="application/vnd.ms-office.webextensiontaskpanes+xml"/>
  <Override PartName="/ppt/webextensions/webextension1.xml" ContentType="application/vnd.ms-office.webextens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thumbnail" Target="docProps/thumbnail.jpeg"/><Relationship Id="rId2" Type="http://schemas.openxmlformats.org/officeDocument/2006/relationships/officeDocument" Target="ppt/presentation.xml"/><Relationship Id="rId1" Type="http://schemas.microsoft.com/office/2011/relationships/webextensiontaskpanes" Target="ppt/webextensions/taskpanes.xml"/><Relationship Id="rId5" Type="http://schemas.openxmlformats.org/officeDocument/2006/relationships/extended-properties" Target="docProps/app.xml"/><Relationship Id="rId4" Type="http://schemas.openxmlformats.org/package/2006/relationships/metadata/core-properties" Target="docProps/core.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5"/>
  </p:notesMasterIdLst>
  <p:sldIdLst>
    <p:sldId id="276" r:id="rId2"/>
    <p:sldId id="289" r:id="rId3"/>
    <p:sldId id="342" r:id="rId4"/>
  </p:sldIdLst>
  <p:sldSz cx="9144000" cy="5143500" type="screen16x9"/>
  <p:notesSz cx="6858000" cy="9144000"/>
  <p:defaultTex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4EDFE"/>
    <a:srgbClr val="D7E1F2"/>
    <a:srgbClr val="0089BD"/>
    <a:srgbClr val="009ED9"/>
    <a:srgbClr val="F2FAFF"/>
    <a:srgbClr val="BE1C12"/>
    <a:srgbClr val="F3A23F"/>
    <a:srgbClr val="E1B3FF"/>
    <a:srgbClr val="6F359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0815"/>
    <p:restoredTop sz="80660"/>
  </p:normalViewPr>
  <p:slideViewPr>
    <p:cSldViewPr snapToGrid="0" snapToObjects="1">
      <p:cViewPr varScale="1">
        <p:scale>
          <a:sx n="110" d="100"/>
          <a:sy n="110" d="100"/>
        </p:scale>
        <p:origin x="1152" y="176"/>
      </p:cViewPr>
      <p:guideLst/>
    </p:cSldViewPr>
  </p:slideViewPr>
  <p:notesTextViewPr>
    <p:cViewPr>
      <p:scale>
        <a:sx n="1" d="1"/>
        <a:sy n="1" d="1"/>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presProps" Target="presProps.xml"/><Relationship Id="rId5"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9331E92-DDCD-BA4D-BFEB-109AEE9A56D5}" type="datetimeFigureOut">
              <a:rPr lang="en-GB" smtClean="0"/>
              <a:t>14/10/2021</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A1BCCB0-9E4E-1C4C-9B6F-47579D60BFA3}" type="slidenum">
              <a:rPr lang="en-GB" smtClean="0"/>
              <a:t>‹#›</a:t>
            </a:fld>
            <a:endParaRPr lang="en-GB"/>
          </a:p>
        </p:txBody>
      </p:sp>
    </p:spTree>
    <p:extLst>
      <p:ext uri="{BB962C8B-B14F-4D97-AF65-F5344CB8AC3E}">
        <p14:creationId xmlns:p14="http://schemas.microsoft.com/office/powerpoint/2010/main" val="110173800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s://creativecommons.org/licenses/by-sa/3.0/deed.en" TargetMode="External"/><Relationship Id="rId2" Type="http://schemas.openxmlformats.org/officeDocument/2006/relationships/slide" Target="../slides/slide1.xml"/><Relationship Id="rId1" Type="http://schemas.openxmlformats.org/officeDocument/2006/relationships/notesMaster" Target="../notesMasters/notesMaster1.xml"/><Relationship Id="rId4" Type="http://schemas.openxmlformats.org/officeDocument/2006/relationships/hyperlink" Target="https://thenounproject.com/" TargetMode="Externa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USABILITY</a:t>
            </a:r>
            <a:endParaRPr lang="en-GB" dirty="0"/>
          </a:p>
          <a:p>
            <a:pPr marL="171450" indent="-171450">
              <a:buFont typeface="Arial" panose="020B0604020202020204" pitchFamily="34" charset="0"/>
              <a:buChar char="•"/>
            </a:pPr>
            <a:r>
              <a:rPr lang="en-GB" dirty="0"/>
              <a:t>This document uses MONTSERRAT and OPEN SANS fonts. If you do not have these on your computer, you can download them for free on https://</a:t>
            </a:r>
            <a:r>
              <a:rPr lang="en-GB" dirty="0" err="1"/>
              <a:t>fonts.google.com</a:t>
            </a:r>
            <a:r>
              <a:rPr lang="en-GB" dirty="0"/>
              <a:t>.</a:t>
            </a:r>
          </a:p>
          <a:p>
            <a:pPr marL="171450" indent="-171450">
              <a:buFont typeface="Arial" panose="020B0604020202020204" pitchFamily="34" charset="0"/>
              <a:buChar char="•"/>
            </a:pPr>
            <a:endParaRPr lang="en-GB" dirty="0"/>
          </a:p>
          <a:p>
            <a:pPr marL="0" indent="0">
              <a:buFont typeface="Arial" panose="020B0604020202020204" pitchFamily="34" charset="0"/>
              <a:buNone/>
            </a:pPr>
            <a:r>
              <a:rPr lang="en-GB" b="1" u="sng" dirty="0"/>
              <a:t>TERMS OF USE </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GB" sz="1200" b="1" i="0" u="none" strike="noStrike"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1200" b="1" i="0" u="none" strike="noStrike" kern="1200" dirty="0">
                <a:solidFill>
                  <a:schemeClr val="tx1"/>
                </a:solidFill>
                <a:effectLst/>
                <a:latin typeface="+mn-lt"/>
                <a:ea typeface="+mn-ea"/>
                <a:cs typeface="+mn-cs"/>
              </a:rPr>
              <a:t>Non-photographic content</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1200" b="0" i="0" u="none" strike="noStrike" kern="1200" dirty="0">
                <a:solidFill>
                  <a:schemeClr val="tx1"/>
                </a:solidFill>
                <a:effectLst/>
                <a:latin typeface="+mn-lt"/>
                <a:ea typeface="+mn-ea"/>
                <a:cs typeface="+mn-cs"/>
              </a:rPr>
              <a:t>Except where otherwise noted, the </a:t>
            </a:r>
            <a:r>
              <a:rPr lang="en-GB" sz="1200" b="0" i="1" u="sng" strike="noStrike" kern="1200" dirty="0">
                <a:solidFill>
                  <a:schemeClr val="tx1"/>
                </a:solidFill>
                <a:effectLst/>
                <a:latin typeface="+mn-lt"/>
                <a:ea typeface="+mn-ea"/>
                <a:cs typeface="+mn-cs"/>
              </a:rPr>
              <a:t>non-photographic </a:t>
            </a:r>
            <a:r>
              <a:rPr lang="en-GB" sz="1200" b="0" i="0" u="none" strike="noStrike" kern="1200" dirty="0">
                <a:solidFill>
                  <a:schemeClr val="tx1"/>
                </a:solidFill>
                <a:effectLst/>
                <a:latin typeface="+mn-lt"/>
                <a:ea typeface="+mn-ea"/>
                <a:cs typeface="+mn-cs"/>
              </a:rPr>
              <a:t>content in this document is licensed under a </a:t>
            </a:r>
            <a:r>
              <a:rPr lang="en-GB" dirty="0">
                <a:hlinkClick r:id="rId3"/>
              </a:rPr>
              <a:t>Creative Commons Attribution-ShareAlike 3.0 Unported</a:t>
            </a:r>
            <a:r>
              <a:rPr lang="en-GB" sz="1200" b="0" i="0" u="none" strike="noStrike" kern="1200" dirty="0">
                <a:solidFill>
                  <a:schemeClr val="tx1"/>
                </a:solidFill>
                <a:effectLst/>
                <a:latin typeface="+mn-lt"/>
                <a:ea typeface="+mn-ea"/>
                <a:cs typeface="+mn-cs"/>
              </a:rPr>
              <a:t> license. In human language this means that you can freely copy and redistribute the material and remix, transform and build upon it as long as you:</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GB" sz="1200" b="0" i="0" u="none" strike="noStrike" kern="1200" dirty="0">
              <a:solidFill>
                <a:schemeClr val="tx1"/>
              </a:solidFill>
              <a:effectLst/>
              <a:latin typeface="+mn-lt"/>
              <a:ea typeface="+mn-ea"/>
              <a:cs typeface="+mn-cs"/>
            </a:endParaRPr>
          </a:p>
          <a:p>
            <a:pPr marL="228600" marR="0" lvl="0" indent="-2286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b="0" i="0" u="none" strike="noStrike" kern="1200" dirty="0">
                <a:solidFill>
                  <a:schemeClr val="tx1"/>
                </a:solidFill>
                <a:effectLst/>
                <a:latin typeface="+mn-lt"/>
                <a:ea typeface="+mn-ea"/>
                <a:cs typeface="+mn-cs"/>
              </a:rPr>
              <a:t>Give appropriate credit by mentioning the author. In this case: (cc) Alain Thys/</a:t>
            </a:r>
            <a:r>
              <a:rPr lang="en-GB" sz="1200" b="0" i="0" u="none" strike="noStrike" kern="1200" dirty="0" err="1">
                <a:solidFill>
                  <a:schemeClr val="tx1"/>
                </a:solidFill>
                <a:effectLst/>
                <a:latin typeface="+mn-lt"/>
                <a:ea typeface="+mn-ea"/>
                <a:cs typeface="+mn-cs"/>
              </a:rPr>
              <a:t>Customerfit</a:t>
            </a:r>
            <a:endParaRPr lang="en-GB" sz="1200" b="0" i="0" u="none" strike="noStrike" kern="1200" dirty="0">
              <a:solidFill>
                <a:schemeClr val="tx1"/>
              </a:solidFill>
              <a:effectLst/>
              <a:latin typeface="+mn-lt"/>
              <a:ea typeface="+mn-ea"/>
              <a:cs typeface="+mn-cs"/>
            </a:endParaRPr>
          </a:p>
          <a:p>
            <a:pPr marL="228600" marR="0" lvl="0" indent="-2286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b="0" i="0" u="none" strike="noStrike" kern="1200" dirty="0">
                <a:solidFill>
                  <a:schemeClr val="tx1"/>
                </a:solidFill>
                <a:effectLst/>
                <a:latin typeface="+mn-lt"/>
                <a:ea typeface="+mn-ea"/>
                <a:cs typeface="+mn-cs"/>
              </a:rPr>
              <a:t>Provide a link to the creative commons license</a:t>
            </a:r>
          </a:p>
          <a:p>
            <a:pPr marL="228600" marR="0" lvl="0" indent="-2286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b="0" i="0" u="none" strike="noStrike" kern="1200" dirty="0">
                <a:solidFill>
                  <a:schemeClr val="tx1"/>
                </a:solidFill>
                <a:effectLst/>
                <a:latin typeface="+mn-lt"/>
                <a:ea typeface="+mn-ea"/>
                <a:cs typeface="+mn-cs"/>
              </a:rPr>
              <a:t>Indicate any changes that were made to the original material</a:t>
            </a:r>
          </a:p>
          <a:p>
            <a:pPr marL="228600" marR="0" lvl="0" indent="-2286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b="0" i="0" u="none" strike="noStrike" kern="1200" dirty="0">
                <a:solidFill>
                  <a:schemeClr val="tx1"/>
                </a:solidFill>
                <a:effectLst/>
                <a:latin typeface="+mn-lt"/>
                <a:ea typeface="+mn-ea"/>
                <a:cs typeface="+mn-cs"/>
              </a:rPr>
              <a:t>Do not pretend that any changes you made are endorsed by </a:t>
            </a:r>
            <a:r>
              <a:rPr lang="en-GB" sz="1200" b="0" i="0" u="none" strike="noStrike" kern="1200" dirty="0" err="1">
                <a:solidFill>
                  <a:schemeClr val="tx1"/>
                </a:solidFill>
                <a:effectLst/>
                <a:latin typeface="+mn-lt"/>
                <a:ea typeface="+mn-ea"/>
                <a:cs typeface="+mn-cs"/>
              </a:rPr>
              <a:t>Customerfit</a:t>
            </a:r>
            <a:r>
              <a:rPr lang="en-GB" sz="1200" b="0" i="0" u="none" strike="noStrike" kern="1200" dirty="0">
                <a:solidFill>
                  <a:schemeClr val="tx1"/>
                </a:solidFill>
                <a:effectLst/>
                <a:latin typeface="+mn-lt"/>
                <a:ea typeface="+mn-ea"/>
                <a:cs typeface="+mn-cs"/>
              </a:rPr>
              <a:t> or Alain Thys if you haven’t discussed this with us first</a:t>
            </a:r>
          </a:p>
          <a:p>
            <a:pPr marL="228600" marR="0" lvl="0" indent="-2286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b="0" i="0" u="none" strike="noStrike" kern="1200" dirty="0">
                <a:solidFill>
                  <a:schemeClr val="tx1"/>
                </a:solidFill>
                <a:effectLst/>
                <a:latin typeface="+mn-lt"/>
                <a:ea typeface="+mn-ea"/>
                <a:cs typeface="+mn-cs"/>
              </a:rPr>
              <a:t>If you remix, transform, or build upon the material, you must distribute your contributions under the same license as the original</a:t>
            </a:r>
          </a:p>
          <a:p>
            <a:pPr marL="228600" marR="0" lvl="0" indent="-2286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b="0" i="0" u="none" strike="noStrike" kern="1200" dirty="0">
                <a:solidFill>
                  <a:schemeClr val="tx1"/>
                </a:solidFill>
                <a:effectLst/>
                <a:latin typeface="+mn-lt"/>
                <a:ea typeface="+mn-ea"/>
                <a:cs typeface="+mn-cs"/>
              </a:rPr>
              <a:t>You may not apply legal terms or technological measures that legally restrict others from doing anything the license permits.</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GB" sz="1200" b="0" i="0" u="none" strike="noStrike"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1200" b="1" i="0" u="none" strike="noStrike" kern="1200" dirty="0">
                <a:solidFill>
                  <a:schemeClr val="tx1"/>
                </a:solidFill>
                <a:effectLst/>
                <a:latin typeface="+mn-lt"/>
                <a:ea typeface="+mn-ea"/>
                <a:cs typeface="+mn-cs"/>
              </a:rPr>
              <a:t>Photography</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1200" b="0" i="0" u="none" strike="noStrike" kern="1200" dirty="0">
                <a:solidFill>
                  <a:schemeClr val="tx1"/>
                </a:solidFill>
                <a:effectLst/>
                <a:latin typeface="+mn-lt"/>
                <a:ea typeface="+mn-ea"/>
                <a:cs typeface="+mn-cs"/>
              </a:rPr>
              <a:t>Unless otherwise noted, photographic (and occasionally video) imagery remains the property of its respective rights owners and has only been licensed by </a:t>
            </a:r>
            <a:r>
              <a:rPr lang="en-GB" sz="1200" b="0" i="0" u="none" strike="noStrike" kern="1200" dirty="0" err="1">
                <a:solidFill>
                  <a:schemeClr val="tx1"/>
                </a:solidFill>
                <a:effectLst/>
                <a:latin typeface="+mn-lt"/>
                <a:ea typeface="+mn-ea"/>
                <a:cs typeface="+mn-cs"/>
              </a:rPr>
              <a:t>Customerfit</a:t>
            </a:r>
            <a:r>
              <a:rPr lang="en-GB" sz="1200" b="0" i="0" u="none" strike="noStrike" kern="1200" dirty="0">
                <a:solidFill>
                  <a:schemeClr val="tx1"/>
                </a:solidFill>
                <a:effectLst/>
                <a:latin typeface="+mn-lt"/>
                <a:ea typeface="+mn-ea"/>
                <a:cs typeface="+mn-cs"/>
              </a:rPr>
              <a:t> for use </a:t>
            </a:r>
            <a:r>
              <a:rPr lang="en-GB" sz="1200" b="0" i="0" u="sng" strike="noStrike" kern="1200" dirty="0">
                <a:solidFill>
                  <a:schemeClr val="tx1"/>
                </a:solidFill>
                <a:effectLst/>
                <a:latin typeface="+mn-lt"/>
                <a:ea typeface="+mn-ea"/>
                <a:cs typeface="+mn-cs"/>
              </a:rPr>
              <a:t>in this presentation</a:t>
            </a:r>
            <a:r>
              <a:rPr lang="en-GB" sz="1200" b="0" i="0" u="none" strike="noStrike" kern="1200" dirty="0">
                <a:solidFill>
                  <a:schemeClr val="tx1"/>
                </a:solidFill>
                <a:effectLst/>
                <a:latin typeface="+mn-lt"/>
                <a:ea typeface="+mn-ea"/>
                <a:cs typeface="+mn-cs"/>
              </a:rPr>
              <a:t>. Without additional permissions you cannot modify them, copy them into other presentations or otherwise publish them (e.g. on websites or elsewhere). If you decide to to this, the original rights holder may ask for indemnities.</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GB" sz="1200" b="0" i="0" u="none" strike="noStrike"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1200" b="1" i="0" u="none" strike="noStrike" kern="1200" dirty="0">
                <a:solidFill>
                  <a:schemeClr val="tx1"/>
                </a:solidFill>
                <a:effectLst/>
                <a:latin typeface="+mn-lt"/>
                <a:ea typeface="+mn-ea"/>
                <a:cs typeface="+mn-cs"/>
              </a:rPr>
              <a:t>Icons</a:t>
            </a:r>
            <a:endParaRPr lang="en-GB" sz="1200" b="0" i="0" u="none" strike="noStrike"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1200" b="0" i="0" u="none" strike="noStrike" kern="1200" dirty="0">
                <a:solidFill>
                  <a:schemeClr val="tx1"/>
                </a:solidFill>
                <a:effectLst/>
                <a:latin typeface="+mn-lt"/>
                <a:ea typeface="+mn-ea"/>
                <a:cs typeface="+mn-cs"/>
              </a:rPr>
              <a:t>Icons have been sourced from </a:t>
            </a:r>
            <a:r>
              <a:rPr lang="en-GB" dirty="0">
                <a:hlinkClick r:id="rId4"/>
              </a:rPr>
              <a:t>The Noun Project</a:t>
            </a:r>
            <a:r>
              <a:rPr lang="en-GB" b="1" dirty="0"/>
              <a:t>. </a:t>
            </a:r>
            <a:r>
              <a:rPr lang="en-GB" b="0" dirty="0"/>
              <a:t>Licensing terms apply, but their lowest price subscription starts at $0 (for non-commercial use). So if you want to use them, just head over there and do the right thing.</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GB" b="0" dirty="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b="1" dirty="0"/>
              <a:t>Trademarks</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nl-BE" altLang="x-none" sz="1200" dirty="0">
                <a:solidFill>
                  <a:srgbClr val="7F7F7F"/>
                </a:solidFill>
                <a:latin typeface="+mn-lt"/>
                <a:ea typeface="Open Sans" charset="0"/>
                <a:cs typeface="Open Sans" charset="0"/>
              </a:rPr>
              <a:t>The </a:t>
            </a:r>
            <a:r>
              <a:rPr lang="en-GB" altLang="x-none" sz="1200" dirty="0" err="1">
                <a:solidFill>
                  <a:srgbClr val="7F7F7F"/>
                </a:solidFill>
                <a:latin typeface="+mn-lt"/>
                <a:ea typeface="Open Sans" charset="0"/>
                <a:cs typeface="Open Sans" charset="0"/>
              </a:rPr>
              <a:t>Customerfit</a:t>
            </a:r>
            <a:r>
              <a:rPr lang="en-GB" altLang="x-none" sz="1200" dirty="0">
                <a:solidFill>
                  <a:srgbClr val="7F7F7F"/>
                </a:solidFill>
                <a:latin typeface="+mn-lt"/>
                <a:ea typeface="Open Sans" charset="0"/>
                <a:cs typeface="Open Sans" charset="0"/>
              </a:rPr>
              <a:t> trademark is the property of Shalima BV. All other trademarks are the property of their respective owners.</a:t>
            </a:r>
            <a:endParaRPr lang="en-BE" b="0"/>
          </a:p>
          <a:p>
            <a:endParaRPr lang="en-US" dirty="0"/>
          </a:p>
        </p:txBody>
      </p:sp>
      <p:sp>
        <p:nvSpPr>
          <p:cNvPr id="4" name="Slide Number Placeholder 3"/>
          <p:cNvSpPr>
            <a:spLocks noGrp="1"/>
          </p:cNvSpPr>
          <p:nvPr>
            <p:ph type="sldNum" sz="quarter" idx="10"/>
          </p:nvPr>
        </p:nvSpPr>
        <p:spPr/>
        <p:txBody>
          <a:bodyPr/>
          <a:lstStyle/>
          <a:p>
            <a:fld id="{B32E9F75-3FEB-E14D-B8F6-E09509AE61B6}" type="slidenum">
              <a:rPr lang="en-GB" smtClean="0"/>
              <a:t>1</a:t>
            </a:fld>
            <a:endParaRPr lang="en-GB"/>
          </a:p>
        </p:txBody>
      </p:sp>
    </p:spTree>
    <p:extLst>
      <p:ext uri="{BB962C8B-B14F-4D97-AF65-F5344CB8AC3E}">
        <p14:creationId xmlns:p14="http://schemas.microsoft.com/office/powerpoint/2010/main" val="57162584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841772"/>
            <a:ext cx="6858000" cy="1790700"/>
          </a:xfrm>
        </p:spPr>
        <p:txBody>
          <a:bodyPr anchor="b"/>
          <a:lstStyle>
            <a:lvl1pPr algn="ctr">
              <a:defRPr sz="4500"/>
            </a:lvl1pPr>
          </a:lstStyle>
          <a:p>
            <a:r>
              <a:rPr lang="en-US"/>
              <a:t>Click to edit Master title style</a:t>
            </a:r>
            <a:endParaRPr lang="en-US" dirty="0"/>
          </a:p>
        </p:txBody>
      </p:sp>
      <p:sp>
        <p:nvSpPr>
          <p:cNvPr id="3" name="Subtitle 2"/>
          <p:cNvSpPr>
            <a:spLocks noGrp="1"/>
          </p:cNvSpPr>
          <p:nvPr>
            <p:ph type="subTitle" idx="1"/>
          </p:nvPr>
        </p:nvSpPr>
        <p:spPr>
          <a:xfrm>
            <a:off x="1143000" y="2701528"/>
            <a:ext cx="6858000" cy="124182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66A06F08-9585-354D-B086-0AF3A07EA2DC}" type="datetimeFigureOut">
              <a:rPr lang="en-GB" smtClean="0"/>
              <a:t>14/10/2021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9C98A02-FBFA-A045-BA02-3275E26A7EB5}" type="slidenum">
              <a:rPr lang="en-GB" smtClean="0"/>
              <a:t>‹#›</a:t>
            </a:fld>
            <a:endParaRPr lang="en-GB"/>
          </a:p>
        </p:txBody>
      </p:sp>
    </p:spTree>
    <p:extLst>
      <p:ext uri="{BB962C8B-B14F-4D97-AF65-F5344CB8AC3E}">
        <p14:creationId xmlns:p14="http://schemas.microsoft.com/office/powerpoint/2010/main" val="382213656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6A06F08-9585-354D-B086-0AF3A07EA2DC}" type="datetimeFigureOut">
              <a:rPr lang="en-GB" smtClean="0"/>
              <a:t>14/10/2021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9C98A02-FBFA-A045-BA02-3275E26A7EB5}" type="slidenum">
              <a:rPr lang="en-GB" smtClean="0"/>
              <a:t>‹#›</a:t>
            </a:fld>
            <a:endParaRPr lang="en-GB"/>
          </a:p>
        </p:txBody>
      </p:sp>
    </p:spTree>
    <p:extLst>
      <p:ext uri="{BB962C8B-B14F-4D97-AF65-F5344CB8AC3E}">
        <p14:creationId xmlns:p14="http://schemas.microsoft.com/office/powerpoint/2010/main" val="62923843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273844"/>
            <a:ext cx="1971675" cy="4358879"/>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273844"/>
            <a:ext cx="5800725" cy="4358879"/>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6A06F08-9585-354D-B086-0AF3A07EA2DC}" type="datetimeFigureOut">
              <a:rPr lang="en-GB" smtClean="0"/>
              <a:t>14/10/2021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9C98A02-FBFA-A045-BA02-3275E26A7EB5}" type="slidenum">
              <a:rPr lang="en-GB" smtClean="0"/>
              <a:t>‹#›</a:t>
            </a:fld>
            <a:endParaRPr lang="en-GB"/>
          </a:p>
        </p:txBody>
      </p:sp>
    </p:spTree>
    <p:extLst>
      <p:ext uri="{BB962C8B-B14F-4D97-AF65-F5344CB8AC3E}">
        <p14:creationId xmlns:p14="http://schemas.microsoft.com/office/powerpoint/2010/main" val="54445158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6A06F08-9585-354D-B086-0AF3A07EA2DC}" type="datetimeFigureOut">
              <a:rPr lang="en-GB" smtClean="0"/>
              <a:t>14/10/2021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9C98A02-FBFA-A045-BA02-3275E26A7EB5}" type="slidenum">
              <a:rPr lang="en-GB" smtClean="0"/>
              <a:t>‹#›</a:t>
            </a:fld>
            <a:endParaRPr lang="en-GB"/>
          </a:p>
        </p:txBody>
      </p:sp>
    </p:spTree>
    <p:extLst>
      <p:ext uri="{BB962C8B-B14F-4D97-AF65-F5344CB8AC3E}">
        <p14:creationId xmlns:p14="http://schemas.microsoft.com/office/powerpoint/2010/main" val="337081265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282304"/>
            <a:ext cx="7886700" cy="2139553"/>
          </a:xfrm>
        </p:spPr>
        <p:txBody>
          <a:bodyPr anchor="b"/>
          <a:lstStyle>
            <a:lvl1pPr>
              <a:defRPr sz="4500"/>
            </a:lvl1pPr>
          </a:lstStyle>
          <a:p>
            <a:r>
              <a:rPr lang="en-US"/>
              <a:t>Click to edit Master title style</a:t>
            </a:r>
            <a:endParaRPr lang="en-US" dirty="0"/>
          </a:p>
        </p:txBody>
      </p:sp>
      <p:sp>
        <p:nvSpPr>
          <p:cNvPr id="3" name="Text Placeholder 2"/>
          <p:cNvSpPr>
            <a:spLocks noGrp="1"/>
          </p:cNvSpPr>
          <p:nvPr>
            <p:ph type="body" idx="1"/>
          </p:nvPr>
        </p:nvSpPr>
        <p:spPr>
          <a:xfrm>
            <a:off x="623888" y="3442098"/>
            <a:ext cx="7886700" cy="1125140"/>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66A06F08-9585-354D-B086-0AF3A07EA2DC}" type="datetimeFigureOut">
              <a:rPr lang="en-GB" smtClean="0"/>
              <a:t>14/10/2021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9C98A02-FBFA-A045-BA02-3275E26A7EB5}" type="slidenum">
              <a:rPr lang="en-GB" smtClean="0"/>
              <a:t>‹#›</a:t>
            </a:fld>
            <a:endParaRPr lang="en-GB"/>
          </a:p>
        </p:txBody>
      </p:sp>
    </p:spTree>
    <p:extLst>
      <p:ext uri="{BB962C8B-B14F-4D97-AF65-F5344CB8AC3E}">
        <p14:creationId xmlns:p14="http://schemas.microsoft.com/office/powerpoint/2010/main" val="115096509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369219"/>
            <a:ext cx="3886200" cy="326350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369219"/>
            <a:ext cx="3886200" cy="326350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66A06F08-9585-354D-B086-0AF3A07EA2DC}" type="datetimeFigureOut">
              <a:rPr lang="en-GB" smtClean="0"/>
              <a:t>14/10/2021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E9C98A02-FBFA-A045-BA02-3275E26A7EB5}" type="slidenum">
              <a:rPr lang="en-GB" smtClean="0"/>
              <a:t>‹#›</a:t>
            </a:fld>
            <a:endParaRPr lang="en-GB"/>
          </a:p>
        </p:txBody>
      </p:sp>
    </p:spTree>
    <p:extLst>
      <p:ext uri="{BB962C8B-B14F-4D97-AF65-F5344CB8AC3E}">
        <p14:creationId xmlns:p14="http://schemas.microsoft.com/office/powerpoint/2010/main" val="345878332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273844"/>
            <a:ext cx="7886700" cy="994172"/>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260872"/>
            <a:ext cx="3868340"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4" name="Content Placeholder 3"/>
          <p:cNvSpPr>
            <a:spLocks noGrp="1"/>
          </p:cNvSpPr>
          <p:nvPr>
            <p:ph sz="half" idx="2"/>
          </p:nvPr>
        </p:nvSpPr>
        <p:spPr>
          <a:xfrm>
            <a:off x="629842" y="1878806"/>
            <a:ext cx="3868340" cy="276344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260872"/>
            <a:ext cx="3887391"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6" name="Content Placeholder 5"/>
          <p:cNvSpPr>
            <a:spLocks noGrp="1"/>
          </p:cNvSpPr>
          <p:nvPr>
            <p:ph sz="quarter" idx="4"/>
          </p:nvPr>
        </p:nvSpPr>
        <p:spPr>
          <a:xfrm>
            <a:off x="4629150" y="1878806"/>
            <a:ext cx="3887391" cy="276344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66A06F08-9585-354D-B086-0AF3A07EA2DC}" type="datetimeFigureOut">
              <a:rPr lang="en-GB" smtClean="0"/>
              <a:t>14/10/2021</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E9C98A02-FBFA-A045-BA02-3275E26A7EB5}" type="slidenum">
              <a:rPr lang="en-GB" smtClean="0"/>
              <a:t>‹#›</a:t>
            </a:fld>
            <a:endParaRPr lang="en-GB"/>
          </a:p>
        </p:txBody>
      </p:sp>
    </p:spTree>
    <p:extLst>
      <p:ext uri="{BB962C8B-B14F-4D97-AF65-F5344CB8AC3E}">
        <p14:creationId xmlns:p14="http://schemas.microsoft.com/office/powerpoint/2010/main" val="324787928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66A06F08-9585-354D-B086-0AF3A07EA2DC}" type="datetimeFigureOut">
              <a:rPr lang="en-GB" smtClean="0"/>
              <a:t>14/10/2021</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E9C98A02-FBFA-A045-BA02-3275E26A7EB5}" type="slidenum">
              <a:rPr lang="en-GB" smtClean="0"/>
              <a:t>‹#›</a:t>
            </a:fld>
            <a:endParaRPr lang="en-GB"/>
          </a:p>
        </p:txBody>
      </p:sp>
    </p:spTree>
    <p:extLst>
      <p:ext uri="{BB962C8B-B14F-4D97-AF65-F5344CB8AC3E}">
        <p14:creationId xmlns:p14="http://schemas.microsoft.com/office/powerpoint/2010/main" val="269835221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6A06F08-9585-354D-B086-0AF3A07EA2DC}" type="datetimeFigureOut">
              <a:rPr lang="en-GB" smtClean="0"/>
              <a:t>14/10/2021</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E9C98A02-FBFA-A045-BA02-3275E26A7EB5}" type="slidenum">
              <a:rPr lang="en-GB" smtClean="0"/>
              <a:t>‹#›</a:t>
            </a:fld>
            <a:endParaRPr lang="en-GB"/>
          </a:p>
        </p:txBody>
      </p:sp>
    </p:spTree>
    <p:extLst>
      <p:ext uri="{BB962C8B-B14F-4D97-AF65-F5344CB8AC3E}">
        <p14:creationId xmlns:p14="http://schemas.microsoft.com/office/powerpoint/2010/main" val="200101185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2400"/>
            </a:lvl1pPr>
          </a:lstStyle>
          <a:p>
            <a:r>
              <a:rPr lang="en-US"/>
              <a:t>Click to edit Master title style</a:t>
            </a:r>
            <a:endParaRPr lang="en-US" dirty="0"/>
          </a:p>
        </p:txBody>
      </p:sp>
      <p:sp>
        <p:nvSpPr>
          <p:cNvPr id="3" name="Content Placeholder 2"/>
          <p:cNvSpPr>
            <a:spLocks noGrp="1"/>
          </p:cNvSpPr>
          <p:nvPr>
            <p:ph idx="1"/>
          </p:nvPr>
        </p:nvSpPr>
        <p:spPr>
          <a:xfrm>
            <a:off x="3887391" y="740569"/>
            <a:ext cx="4629150" cy="3655219"/>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fld id="{66A06F08-9585-354D-B086-0AF3A07EA2DC}" type="datetimeFigureOut">
              <a:rPr lang="en-GB" smtClean="0"/>
              <a:t>14/10/2021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E9C98A02-FBFA-A045-BA02-3275E26A7EB5}" type="slidenum">
              <a:rPr lang="en-GB" smtClean="0"/>
              <a:t>‹#›</a:t>
            </a:fld>
            <a:endParaRPr lang="en-GB"/>
          </a:p>
        </p:txBody>
      </p:sp>
    </p:spTree>
    <p:extLst>
      <p:ext uri="{BB962C8B-B14F-4D97-AF65-F5344CB8AC3E}">
        <p14:creationId xmlns:p14="http://schemas.microsoft.com/office/powerpoint/2010/main" val="274123989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24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740569"/>
            <a:ext cx="4629150" cy="3655219"/>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US" dirty="0"/>
          </a:p>
        </p:txBody>
      </p:sp>
      <p:sp>
        <p:nvSpPr>
          <p:cNvPr id="4" name="Text Placeholder 3"/>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fld id="{66A06F08-9585-354D-B086-0AF3A07EA2DC}" type="datetimeFigureOut">
              <a:rPr lang="en-GB" smtClean="0"/>
              <a:t>14/10/2021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E9C98A02-FBFA-A045-BA02-3275E26A7EB5}" type="slidenum">
              <a:rPr lang="en-GB" smtClean="0"/>
              <a:t>‹#›</a:t>
            </a:fld>
            <a:endParaRPr lang="en-GB"/>
          </a:p>
        </p:txBody>
      </p:sp>
    </p:spTree>
    <p:extLst>
      <p:ext uri="{BB962C8B-B14F-4D97-AF65-F5344CB8AC3E}">
        <p14:creationId xmlns:p14="http://schemas.microsoft.com/office/powerpoint/2010/main" val="42926960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273844"/>
            <a:ext cx="7886700" cy="994172"/>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369219"/>
            <a:ext cx="7886700" cy="3263504"/>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4767263"/>
            <a:ext cx="2057400" cy="273844"/>
          </a:xfrm>
          <a:prstGeom prst="rect">
            <a:avLst/>
          </a:prstGeom>
        </p:spPr>
        <p:txBody>
          <a:bodyPr vert="horz" lIns="91440" tIns="45720" rIns="91440" bIns="45720" rtlCol="0" anchor="ctr"/>
          <a:lstStyle>
            <a:lvl1pPr algn="l">
              <a:defRPr sz="900">
                <a:solidFill>
                  <a:schemeClr val="tx1">
                    <a:tint val="75000"/>
                  </a:schemeClr>
                </a:solidFill>
              </a:defRPr>
            </a:lvl1pPr>
          </a:lstStyle>
          <a:p>
            <a:fld id="{66A06F08-9585-354D-B086-0AF3A07EA2DC}" type="datetimeFigureOut">
              <a:rPr lang="en-GB" smtClean="0"/>
              <a:t>14/10/2021</a:t>
            </a:fld>
            <a:endParaRPr lang="en-GB"/>
          </a:p>
        </p:txBody>
      </p:sp>
      <p:sp>
        <p:nvSpPr>
          <p:cNvPr id="5" name="Footer Placeholder 4"/>
          <p:cNvSpPr>
            <a:spLocks noGrp="1"/>
          </p:cNvSpPr>
          <p:nvPr>
            <p:ph type="ftr" sz="quarter" idx="3"/>
          </p:nvPr>
        </p:nvSpPr>
        <p:spPr>
          <a:xfrm>
            <a:off x="3028950" y="4767263"/>
            <a:ext cx="3086100" cy="273844"/>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457950" y="4767263"/>
            <a:ext cx="2057400" cy="273844"/>
          </a:xfrm>
          <a:prstGeom prst="rect">
            <a:avLst/>
          </a:prstGeom>
        </p:spPr>
        <p:txBody>
          <a:bodyPr vert="horz" lIns="91440" tIns="45720" rIns="91440" bIns="45720" rtlCol="0" anchor="ctr"/>
          <a:lstStyle>
            <a:lvl1pPr algn="r">
              <a:defRPr sz="900">
                <a:solidFill>
                  <a:schemeClr val="tx1">
                    <a:tint val="75000"/>
                  </a:schemeClr>
                </a:solidFill>
              </a:defRPr>
            </a:lvl1pPr>
          </a:lstStyle>
          <a:p>
            <a:fld id="{E9C98A02-FBFA-A045-BA02-3275E26A7EB5}" type="slidenum">
              <a:rPr lang="en-GB" smtClean="0"/>
              <a:t>‹#›</a:t>
            </a:fld>
            <a:endParaRPr lang="en-GB"/>
          </a:p>
        </p:txBody>
      </p:sp>
    </p:spTree>
    <p:extLst>
      <p:ext uri="{BB962C8B-B14F-4D97-AF65-F5344CB8AC3E}">
        <p14:creationId xmlns:p14="http://schemas.microsoft.com/office/powerpoint/2010/main" val="348804057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6.png"/><Relationship Id="rId4"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6DBB76B0-5D72-6F42-8E76-EC45F0C1B685}"/>
              </a:ext>
            </a:extLst>
          </p:cNvPr>
          <p:cNvSpPr/>
          <p:nvPr/>
        </p:nvSpPr>
        <p:spPr>
          <a:xfrm>
            <a:off x="0" y="4341706"/>
            <a:ext cx="9144000" cy="801793"/>
          </a:xfrm>
          <a:prstGeom prst="rect">
            <a:avLst/>
          </a:prstGeom>
          <a:solidFill>
            <a:srgbClr val="6F359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5" name="Picture 4">
            <a:extLst>
              <a:ext uri="{FF2B5EF4-FFF2-40B4-BE49-F238E27FC236}">
                <a16:creationId xmlns:a16="http://schemas.microsoft.com/office/drawing/2014/main" id="{9EEDCD6C-A091-B045-AE46-E3BBF9923F14}"/>
              </a:ext>
            </a:extLst>
          </p:cNvPr>
          <p:cNvPicPr>
            <a:picLocks noChangeAspect="1"/>
          </p:cNvPicPr>
          <p:nvPr/>
        </p:nvPicPr>
        <p:blipFill>
          <a:blip r:embed="rId3"/>
          <a:stretch>
            <a:fillRect/>
          </a:stretch>
        </p:blipFill>
        <p:spPr>
          <a:xfrm>
            <a:off x="372534" y="4903893"/>
            <a:ext cx="1149718" cy="332935"/>
          </a:xfrm>
          <a:prstGeom prst="rect">
            <a:avLst/>
          </a:prstGeom>
        </p:spPr>
      </p:pic>
      <p:sp>
        <p:nvSpPr>
          <p:cNvPr id="6" name="TextBox 5">
            <a:extLst>
              <a:ext uri="{FF2B5EF4-FFF2-40B4-BE49-F238E27FC236}">
                <a16:creationId xmlns:a16="http://schemas.microsoft.com/office/drawing/2014/main" id="{DB95211B-2F67-5A4B-BBE1-2E5976E07C81}"/>
              </a:ext>
            </a:extLst>
          </p:cNvPr>
          <p:cNvSpPr txBox="1"/>
          <p:nvPr/>
        </p:nvSpPr>
        <p:spPr>
          <a:xfrm>
            <a:off x="372534" y="4405334"/>
            <a:ext cx="3748142" cy="523220"/>
          </a:xfrm>
          <a:prstGeom prst="rect">
            <a:avLst/>
          </a:prstGeom>
          <a:noFill/>
        </p:spPr>
        <p:txBody>
          <a:bodyPr wrap="none" rtlCol="0">
            <a:spAutoFit/>
          </a:bodyPr>
          <a:lstStyle/>
          <a:p>
            <a:r>
              <a:rPr lang="en-GB" sz="2800" dirty="0">
                <a:solidFill>
                  <a:schemeClr val="bg1"/>
                </a:solidFill>
                <a:latin typeface="Montserrat" panose="02000505000000020004" pitchFamily="2" charset="77"/>
              </a:rPr>
              <a:t>The customer voice</a:t>
            </a:r>
          </a:p>
        </p:txBody>
      </p:sp>
      <p:sp>
        <p:nvSpPr>
          <p:cNvPr id="7" name="TextBox 6">
            <a:extLst>
              <a:ext uri="{FF2B5EF4-FFF2-40B4-BE49-F238E27FC236}">
                <a16:creationId xmlns:a16="http://schemas.microsoft.com/office/drawing/2014/main" id="{F6A5C212-4DBC-8544-A92D-ED679701ADA3}"/>
              </a:ext>
            </a:extLst>
          </p:cNvPr>
          <p:cNvSpPr txBox="1"/>
          <p:nvPr/>
        </p:nvSpPr>
        <p:spPr>
          <a:xfrm>
            <a:off x="586201" y="735214"/>
            <a:ext cx="3381054" cy="338554"/>
          </a:xfrm>
          <a:prstGeom prst="rect">
            <a:avLst/>
          </a:prstGeom>
          <a:solidFill>
            <a:srgbClr val="C00000"/>
          </a:solidFill>
        </p:spPr>
        <p:txBody>
          <a:bodyPr wrap="none" rtlCol="0">
            <a:spAutoFit/>
          </a:bodyPr>
          <a:lstStyle/>
          <a:p>
            <a:r>
              <a:rPr lang="en-GB" sz="1600" dirty="0">
                <a:solidFill>
                  <a:schemeClr val="bg1"/>
                </a:solidFill>
                <a:latin typeface="Montserrat" panose="02000505000000020004" pitchFamily="2" charset="77"/>
              </a:rPr>
              <a:t>PART 3: The action mechanism</a:t>
            </a:r>
          </a:p>
        </p:txBody>
      </p:sp>
      <p:sp>
        <p:nvSpPr>
          <p:cNvPr id="8" name="TextBox 7">
            <a:extLst>
              <a:ext uri="{FF2B5EF4-FFF2-40B4-BE49-F238E27FC236}">
                <a16:creationId xmlns:a16="http://schemas.microsoft.com/office/drawing/2014/main" id="{4ED379CD-4AAA-124B-92BF-CADC616AA395}"/>
              </a:ext>
            </a:extLst>
          </p:cNvPr>
          <p:cNvSpPr txBox="1"/>
          <p:nvPr/>
        </p:nvSpPr>
        <p:spPr>
          <a:xfrm>
            <a:off x="586202" y="1246909"/>
            <a:ext cx="8237164" cy="1569660"/>
          </a:xfrm>
          <a:prstGeom prst="rect">
            <a:avLst/>
          </a:prstGeom>
          <a:noFill/>
        </p:spPr>
        <p:txBody>
          <a:bodyPr wrap="square" rtlCol="0">
            <a:spAutoFit/>
          </a:bodyPr>
          <a:lstStyle/>
          <a:p>
            <a:r>
              <a:rPr lang="en-GB" sz="4800" dirty="0">
                <a:latin typeface="Montserrat" panose="02000505000000020004" pitchFamily="2" charset="77"/>
              </a:rPr>
              <a:t>The action measurements</a:t>
            </a:r>
          </a:p>
          <a:p>
            <a:endParaRPr lang="en-GB" sz="4800" dirty="0">
              <a:latin typeface="Montserrat" panose="02000505000000020004" pitchFamily="2" charset="77"/>
            </a:endParaRPr>
          </a:p>
        </p:txBody>
      </p:sp>
      <p:pic>
        <p:nvPicPr>
          <p:cNvPr id="9" name="Picture 8" descr="A person smiling for the camera&#10;&#10;Description automatically generated with medium confidence">
            <a:extLst>
              <a:ext uri="{FF2B5EF4-FFF2-40B4-BE49-F238E27FC236}">
                <a16:creationId xmlns:a16="http://schemas.microsoft.com/office/drawing/2014/main" id="{DC24CAA4-216E-0C43-B49B-BA7CB2E7454A}"/>
              </a:ext>
            </a:extLst>
          </p:cNvPr>
          <p:cNvPicPr>
            <a:picLocks noChangeAspect="1"/>
          </p:cNvPicPr>
          <p:nvPr/>
        </p:nvPicPr>
        <p:blipFill>
          <a:blip r:embed="rId4"/>
          <a:stretch>
            <a:fillRect/>
          </a:stretch>
        </p:blipFill>
        <p:spPr>
          <a:xfrm>
            <a:off x="4749062" y="3249445"/>
            <a:ext cx="995672" cy="962483"/>
          </a:xfrm>
          <a:prstGeom prst="rect">
            <a:avLst/>
          </a:prstGeom>
        </p:spPr>
      </p:pic>
      <p:sp>
        <p:nvSpPr>
          <p:cNvPr id="10" name="Rounded Rectangular Callout 9">
            <a:extLst>
              <a:ext uri="{FF2B5EF4-FFF2-40B4-BE49-F238E27FC236}">
                <a16:creationId xmlns:a16="http://schemas.microsoft.com/office/drawing/2014/main" id="{3250DADF-04E8-6043-B574-16A7078706F7}"/>
              </a:ext>
            </a:extLst>
          </p:cNvPr>
          <p:cNvSpPr/>
          <p:nvPr/>
        </p:nvSpPr>
        <p:spPr>
          <a:xfrm>
            <a:off x="5744735" y="3842962"/>
            <a:ext cx="3143251" cy="618610"/>
          </a:xfrm>
          <a:prstGeom prst="wedgeRoundRectCallout">
            <a:avLst>
              <a:gd name="adj1" fmla="val -57786"/>
              <a:gd name="adj2" fmla="val -40086"/>
              <a:gd name="adj3" fmla="val 16667"/>
            </a:avLst>
          </a:prstGeom>
          <a:solidFill>
            <a:srgbClr val="F6E8FF"/>
          </a:solidFill>
          <a:ln>
            <a:solidFill>
              <a:srgbClr val="6F359E"/>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BE"/>
          </a:p>
        </p:txBody>
      </p:sp>
      <p:sp>
        <p:nvSpPr>
          <p:cNvPr id="11" name="TextBox 10">
            <a:extLst>
              <a:ext uri="{FF2B5EF4-FFF2-40B4-BE49-F238E27FC236}">
                <a16:creationId xmlns:a16="http://schemas.microsoft.com/office/drawing/2014/main" id="{33F1BF9E-ADC7-8646-8040-2D2C367B3AE9}"/>
              </a:ext>
            </a:extLst>
          </p:cNvPr>
          <p:cNvSpPr txBox="1"/>
          <p:nvPr/>
        </p:nvSpPr>
        <p:spPr>
          <a:xfrm>
            <a:off x="5868902" y="3886046"/>
            <a:ext cx="2920992" cy="307777"/>
          </a:xfrm>
          <a:prstGeom prst="rect">
            <a:avLst/>
          </a:prstGeom>
          <a:noFill/>
        </p:spPr>
        <p:txBody>
          <a:bodyPr wrap="none" rtlCol="0">
            <a:spAutoFit/>
          </a:bodyPr>
          <a:lstStyle/>
          <a:p>
            <a:pPr algn="ctr"/>
            <a:r>
              <a:rPr lang="en-BE" sz="1400" dirty="0">
                <a:solidFill>
                  <a:srgbClr val="BE0001"/>
                </a:solidFill>
                <a:latin typeface="Montserrat" panose="02000505000000020004" pitchFamily="2" charset="77"/>
              </a:rPr>
              <a:t>Want us to do it for/with you?</a:t>
            </a:r>
          </a:p>
        </p:txBody>
      </p:sp>
      <p:sp>
        <p:nvSpPr>
          <p:cNvPr id="12" name="TextBox 11">
            <a:extLst>
              <a:ext uri="{FF2B5EF4-FFF2-40B4-BE49-F238E27FC236}">
                <a16:creationId xmlns:a16="http://schemas.microsoft.com/office/drawing/2014/main" id="{60C6630A-8A8D-FE4E-9688-AE3EAD8C2572}"/>
              </a:ext>
            </a:extLst>
          </p:cNvPr>
          <p:cNvSpPr txBox="1"/>
          <p:nvPr/>
        </p:nvSpPr>
        <p:spPr>
          <a:xfrm>
            <a:off x="5872846" y="4141490"/>
            <a:ext cx="2913105" cy="276999"/>
          </a:xfrm>
          <a:prstGeom prst="rect">
            <a:avLst/>
          </a:prstGeom>
          <a:noFill/>
        </p:spPr>
        <p:txBody>
          <a:bodyPr wrap="none" rtlCol="0">
            <a:spAutoFit/>
          </a:bodyPr>
          <a:lstStyle/>
          <a:p>
            <a:pPr algn="ctr"/>
            <a:r>
              <a:rPr lang="en-BE" sz="1200" dirty="0">
                <a:latin typeface="Open Sans" panose="020B0606030504020204" pitchFamily="34" charset="0"/>
                <a:ea typeface="Open Sans" panose="020B0606030504020204" pitchFamily="34" charset="0"/>
                <a:cs typeface="Open Sans" panose="020B0606030504020204" pitchFamily="34" charset="0"/>
              </a:rPr>
              <a:t>Drop me a line on info@alainthys.com</a:t>
            </a:r>
          </a:p>
        </p:txBody>
      </p:sp>
    </p:spTree>
    <p:extLst>
      <p:ext uri="{BB962C8B-B14F-4D97-AF65-F5344CB8AC3E}">
        <p14:creationId xmlns:p14="http://schemas.microsoft.com/office/powerpoint/2010/main" val="333496471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114F3E09-CD18-0845-8836-E7A261994AE3}"/>
              </a:ext>
            </a:extLst>
          </p:cNvPr>
          <p:cNvSpPr txBox="1"/>
          <p:nvPr/>
        </p:nvSpPr>
        <p:spPr>
          <a:xfrm>
            <a:off x="1716789" y="3109175"/>
            <a:ext cx="5721502" cy="461665"/>
          </a:xfrm>
          <a:prstGeom prst="rect">
            <a:avLst/>
          </a:prstGeom>
          <a:noFill/>
          <a:ln>
            <a:noFill/>
          </a:ln>
        </p:spPr>
        <p:txBody>
          <a:bodyPr wrap="square" rtlCol="0">
            <a:spAutoFit/>
          </a:bodyPr>
          <a:lstStyle/>
          <a:p>
            <a:pPr algn="ctr"/>
            <a:r>
              <a:rPr lang="en-GB" sz="2400" dirty="0">
                <a:solidFill>
                  <a:schemeClr val="bg1"/>
                </a:solidFill>
                <a:latin typeface="Montserrat" panose="02000505000000020004" pitchFamily="2" charset="77"/>
              </a:rPr>
              <a:t>Measurements</a:t>
            </a:r>
          </a:p>
        </p:txBody>
      </p:sp>
      <p:sp>
        <p:nvSpPr>
          <p:cNvPr id="5" name="Oval 4">
            <a:extLst>
              <a:ext uri="{FF2B5EF4-FFF2-40B4-BE49-F238E27FC236}">
                <a16:creationId xmlns:a16="http://schemas.microsoft.com/office/drawing/2014/main" id="{85254614-C967-6441-B716-A5DD398CA266}"/>
              </a:ext>
            </a:extLst>
          </p:cNvPr>
          <p:cNvSpPr/>
          <p:nvPr/>
        </p:nvSpPr>
        <p:spPr>
          <a:xfrm>
            <a:off x="3867123" y="1443126"/>
            <a:ext cx="1420837" cy="142083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3" name="Picture 2">
            <a:extLst>
              <a:ext uri="{FF2B5EF4-FFF2-40B4-BE49-F238E27FC236}">
                <a16:creationId xmlns:a16="http://schemas.microsoft.com/office/drawing/2014/main" id="{7CFBDE93-5518-5D41-B04A-DBBEF48B1681}"/>
              </a:ext>
            </a:extLst>
          </p:cNvPr>
          <p:cNvPicPr>
            <a:picLocks/>
          </p:cNvPicPr>
          <p:nvPr/>
        </p:nvPicPr>
        <p:blipFill>
          <a:blip r:embed="rId2"/>
          <a:stretch>
            <a:fillRect/>
          </a:stretch>
        </p:blipFill>
        <p:spPr>
          <a:xfrm>
            <a:off x="4093670" y="1611630"/>
            <a:ext cx="967740" cy="967740"/>
          </a:xfrm>
          <a:prstGeom prst="rect">
            <a:avLst/>
          </a:prstGeom>
        </p:spPr>
      </p:pic>
    </p:spTree>
    <p:extLst>
      <p:ext uri="{BB962C8B-B14F-4D97-AF65-F5344CB8AC3E}">
        <p14:creationId xmlns:p14="http://schemas.microsoft.com/office/powerpoint/2010/main" val="360323144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0F6E5028-5030-7541-8DC0-72B813184242}"/>
              </a:ext>
            </a:extLst>
          </p:cNvPr>
          <p:cNvSpPr/>
          <p:nvPr/>
        </p:nvSpPr>
        <p:spPr>
          <a:xfrm>
            <a:off x="0" y="4347884"/>
            <a:ext cx="9144000" cy="801793"/>
          </a:xfrm>
          <a:prstGeom prst="rect">
            <a:avLst/>
          </a:prstGeom>
          <a:solidFill>
            <a:srgbClr val="6F359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6" name="Picture 5">
            <a:extLst>
              <a:ext uri="{FF2B5EF4-FFF2-40B4-BE49-F238E27FC236}">
                <a16:creationId xmlns:a16="http://schemas.microsoft.com/office/drawing/2014/main" id="{91FEFBB9-8E1B-2449-89DE-0BA96524AC2B}"/>
              </a:ext>
            </a:extLst>
          </p:cNvPr>
          <p:cNvPicPr>
            <a:picLocks noChangeAspect="1"/>
          </p:cNvPicPr>
          <p:nvPr/>
        </p:nvPicPr>
        <p:blipFill>
          <a:blip r:embed="rId2"/>
          <a:stretch>
            <a:fillRect/>
          </a:stretch>
        </p:blipFill>
        <p:spPr>
          <a:xfrm>
            <a:off x="372534" y="4903893"/>
            <a:ext cx="1149718" cy="332935"/>
          </a:xfrm>
          <a:prstGeom prst="rect">
            <a:avLst/>
          </a:prstGeom>
        </p:spPr>
      </p:pic>
      <p:sp>
        <p:nvSpPr>
          <p:cNvPr id="45" name="TextBox 44">
            <a:extLst>
              <a:ext uri="{FF2B5EF4-FFF2-40B4-BE49-F238E27FC236}">
                <a16:creationId xmlns:a16="http://schemas.microsoft.com/office/drawing/2014/main" id="{DD1259FC-FA99-9A46-9FD5-FE771A560492}"/>
              </a:ext>
            </a:extLst>
          </p:cNvPr>
          <p:cNvSpPr txBox="1"/>
          <p:nvPr/>
        </p:nvSpPr>
        <p:spPr>
          <a:xfrm>
            <a:off x="367672" y="4420060"/>
            <a:ext cx="2512226" cy="461665"/>
          </a:xfrm>
          <a:prstGeom prst="rect">
            <a:avLst/>
          </a:prstGeom>
          <a:noFill/>
        </p:spPr>
        <p:txBody>
          <a:bodyPr wrap="none" rtlCol="0">
            <a:spAutoFit/>
          </a:bodyPr>
          <a:lstStyle/>
          <a:p>
            <a:r>
              <a:rPr lang="en-GB" sz="2400" dirty="0">
                <a:solidFill>
                  <a:schemeClr val="bg1"/>
                </a:solidFill>
                <a:latin typeface="Montserrat" panose="02000505000000020004" pitchFamily="2" charset="77"/>
              </a:rPr>
              <a:t>Measurements</a:t>
            </a:r>
          </a:p>
        </p:txBody>
      </p:sp>
      <p:sp>
        <p:nvSpPr>
          <p:cNvPr id="5" name="TextBox 4">
            <a:extLst>
              <a:ext uri="{FF2B5EF4-FFF2-40B4-BE49-F238E27FC236}">
                <a16:creationId xmlns:a16="http://schemas.microsoft.com/office/drawing/2014/main" id="{2E1BE717-451C-EA4C-8DE0-92916C31D081}"/>
              </a:ext>
            </a:extLst>
          </p:cNvPr>
          <p:cNvSpPr txBox="1"/>
          <p:nvPr/>
        </p:nvSpPr>
        <p:spPr>
          <a:xfrm>
            <a:off x="753943" y="2487774"/>
            <a:ext cx="1674754" cy="300082"/>
          </a:xfrm>
          <a:prstGeom prst="rect">
            <a:avLst/>
          </a:prstGeom>
          <a:noFill/>
        </p:spPr>
        <p:txBody>
          <a:bodyPr wrap="none" rtlCol="0">
            <a:spAutoFit/>
          </a:bodyPr>
          <a:lstStyle/>
          <a:p>
            <a:pPr algn="ctr"/>
            <a:r>
              <a:rPr lang="en-GB" dirty="0"/>
              <a:t>Time until real action</a:t>
            </a:r>
          </a:p>
        </p:txBody>
      </p:sp>
      <p:sp>
        <p:nvSpPr>
          <p:cNvPr id="7" name="TextBox 6">
            <a:extLst>
              <a:ext uri="{FF2B5EF4-FFF2-40B4-BE49-F238E27FC236}">
                <a16:creationId xmlns:a16="http://schemas.microsoft.com/office/drawing/2014/main" id="{8C364F4A-3EA3-0744-AA2E-6C270B2F9BEE}"/>
              </a:ext>
            </a:extLst>
          </p:cNvPr>
          <p:cNvSpPr txBox="1"/>
          <p:nvPr/>
        </p:nvSpPr>
        <p:spPr>
          <a:xfrm>
            <a:off x="1077268" y="2874046"/>
            <a:ext cx="1028103" cy="300082"/>
          </a:xfrm>
          <a:prstGeom prst="rect">
            <a:avLst/>
          </a:prstGeom>
          <a:noFill/>
        </p:spPr>
        <p:txBody>
          <a:bodyPr wrap="none" rtlCol="0">
            <a:spAutoFit/>
          </a:bodyPr>
          <a:lstStyle/>
          <a:p>
            <a:pPr algn="ctr"/>
            <a:r>
              <a:rPr lang="en-GB" dirty="0"/>
              <a:t>48-24 hours</a:t>
            </a:r>
          </a:p>
        </p:txBody>
      </p:sp>
      <p:sp>
        <p:nvSpPr>
          <p:cNvPr id="9" name="TextBox 8">
            <a:extLst>
              <a:ext uri="{FF2B5EF4-FFF2-40B4-BE49-F238E27FC236}">
                <a16:creationId xmlns:a16="http://schemas.microsoft.com/office/drawing/2014/main" id="{0A17B144-B8A7-BE4E-8CFB-5BCC33CC9025}"/>
              </a:ext>
            </a:extLst>
          </p:cNvPr>
          <p:cNvSpPr txBox="1"/>
          <p:nvPr/>
        </p:nvSpPr>
        <p:spPr>
          <a:xfrm>
            <a:off x="3766366" y="2487774"/>
            <a:ext cx="1670650" cy="300082"/>
          </a:xfrm>
          <a:prstGeom prst="rect">
            <a:avLst/>
          </a:prstGeom>
          <a:noFill/>
        </p:spPr>
        <p:txBody>
          <a:bodyPr wrap="none" rtlCol="0">
            <a:spAutoFit/>
          </a:bodyPr>
          <a:lstStyle/>
          <a:p>
            <a:pPr algn="ctr"/>
            <a:r>
              <a:rPr lang="en-GB" dirty="0"/>
              <a:t>Unhappy =&gt; resolved</a:t>
            </a:r>
          </a:p>
        </p:txBody>
      </p:sp>
      <p:sp>
        <p:nvSpPr>
          <p:cNvPr id="10" name="TextBox 9">
            <a:extLst>
              <a:ext uri="{FF2B5EF4-FFF2-40B4-BE49-F238E27FC236}">
                <a16:creationId xmlns:a16="http://schemas.microsoft.com/office/drawing/2014/main" id="{77B05BE9-9D5C-8944-A2BB-5B53B1EB3397}"/>
              </a:ext>
            </a:extLst>
          </p:cNvPr>
          <p:cNvSpPr txBox="1"/>
          <p:nvPr/>
        </p:nvSpPr>
        <p:spPr>
          <a:xfrm>
            <a:off x="3749473" y="2874046"/>
            <a:ext cx="1704442" cy="300082"/>
          </a:xfrm>
          <a:prstGeom prst="rect">
            <a:avLst/>
          </a:prstGeom>
          <a:noFill/>
        </p:spPr>
        <p:txBody>
          <a:bodyPr wrap="none" rtlCol="0">
            <a:spAutoFit/>
          </a:bodyPr>
          <a:lstStyle/>
          <a:p>
            <a:pPr algn="ctr"/>
            <a:r>
              <a:rPr lang="en-GB" dirty="0"/>
              <a:t>Satisfied =&gt; promoter</a:t>
            </a:r>
          </a:p>
        </p:txBody>
      </p:sp>
      <p:sp>
        <p:nvSpPr>
          <p:cNvPr id="11" name="TextBox 10">
            <a:extLst>
              <a:ext uri="{FF2B5EF4-FFF2-40B4-BE49-F238E27FC236}">
                <a16:creationId xmlns:a16="http://schemas.microsoft.com/office/drawing/2014/main" id="{B2BA7E08-5BC9-464B-B5AB-1423AE386586}"/>
              </a:ext>
            </a:extLst>
          </p:cNvPr>
          <p:cNvSpPr txBox="1"/>
          <p:nvPr/>
        </p:nvSpPr>
        <p:spPr>
          <a:xfrm>
            <a:off x="3835525" y="3305779"/>
            <a:ext cx="1532344" cy="300082"/>
          </a:xfrm>
          <a:prstGeom prst="rect">
            <a:avLst/>
          </a:prstGeom>
          <a:noFill/>
        </p:spPr>
        <p:txBody>
          <a:bodyPr wrap="none" rtlCol="0">
            <a:spAutoFit/>
          </a:bodyPr>
          <a:lstStyle/>
          <a:p>
            <a:pPr algn="ctr"/>
            <a:r>
              <a:rPr lang="en-GB" dirty="0"/>
              <a:t>Happy =&gt; activated</a:t>
            </a:r>
          </a:p>
        </p:txBody>
      </p:sp>
      <p:sp>
        <p:nvSpPr>
          <p:cNvPr id="12" name="TextBox 11">
            <a:extLst>
              <a:ext uri="{FF2B5EF4-FFF2-40B4-BE49-F238E27FC236}">
                <a16:creationId xmlns:a16="http://schemas.microsoft.com/office/drawing/2014/main" id="{D390761D-7254-C247-AA6F-4F833278E3BD}"/>
              </a:ext>
            </a:extLst>
          </p:cNvPr>
          <p:cNvSpPr txBox="1"/>
          <p:nvPr/>
        </p:nvSpPr>
        <p:spPr>
          <a:xfrm>
            <a:off x="6487865" y="2487774"/>
            <a:ext cx="1827809" cy="300082"/>
          </a:xfrm>
          <a:prstGeom prst="rect">
            <a:avLst/>
          </a:prstGeom>
          <a:noFill/>
        </p:spPr>
        <p:txBody>
          <a:bodyPr wrap="none" rtlCol="0">
            <a:spAutoFit/>
          </a:bodyPr>
          <a:lstStyle/>
          <a:p>
            <a:pPr algn="ctr"/>
            <a:r>
              <a:rPr lang="en-GB" dirty="0"/>
              <a:t>% that remain unhappy</a:t>
            </a:r>
          </a:p>
        </p:txBody>
      </p:sp>
      <p:sp>
        <p:nvSpPr>
          <p:cNvPr id="13" name="TextBox 12">
            <a:extLst>
              <a:ext uri="{FF2B5EF4-FFF2-40B4-BE49-F238E27FC236}">
                <a16:creationId xmlns:a16="http://schemas.microsoft.com/office/drawing/2014/main" id="{1D937AC6-56EB-5648-8057-6905BB395909}"/>
              </a:ext>
            </a:extLst>
          </p:cNvPr>
          <p:cNvSpPr txBox="1"/>
          <p:nvPr/>
        </p:nvSpPr>
        <p:spPr>
          <a:xfrm>
            <a:off x="6175954" y="2874046"/>
            <a:ext cx="2451633" cy="300082"/>
          </a:xfrm>
          <a:prstGeom prst="rect">
            <a:avLst/>
          </a:prstGeom>
          <a:noFill/>
        </p:spPr>
        <p:txBody>
          <a:bodyPr wrap="none" rtlCol="0">
            <a:spAutoFit/>
          </a:bodyPr>
          <a:lstStyle/>
          <a:p>
            <a:pPr algn="ctr"/>
            <a:r>
              <a:rPr lang="en-GB" dirty="0"/>
              <a:t>% that do not become promoter</a:t>
            </a:r>
          </a:p>
        </p:txBody>
      </p:sp>
      <p:sp>
        <p:nvSpPr>
          <p:cNvPr id="14" name="TextBox 13">
            <a:extLst>
              <a:ext uri="{FF2B5EF4-FFF2-40B4-BE49-F238E27FC236}">
                <a16:creationId xmlns:a16="http://schemas.microsoft.com/office/drawing/2014/main" id="{94ABBEC0-6BA2-594B-B98F-3CEA499955FD}"/>
              </a:ext>
            </a:extLst>
          </p:cNvPr>
          <p:cNvSpPr txBox="1"/>
          <p:nvPr/>
        </p:nvSpPr>
        <p:spPr>
          <a:xfrm>
            <a:off x="6737998" y="3299760"/>
            <a:ext cx="1271887" cy="300082"/>
          </a:xfrm>
          <a:prstGeom prst="rect">
            <a:avLst/>
          </a:prstGeom>
          <a:noFill/>
        </p:spPr>
        <p:txBody>
          <a:bodyPr wrap="none" rtlCol="0">
            <a:spAutoFit/>
          </a:bodyPr>
          <a:lstStyle/>
          <a:p>
            <a:pPr algn="ctr"/>
            <a:r>
              <a:rPr lang="en-GB" dirty="0"/>
              <a:t>% not activated</a:t>
            </a:r>
          </a:p>
        </p:txBody>
      </p:sp>
      <p:grpSp>
        <p:nvGrpSpPr>
          <p:cNvPr id="15" name="Group 14">
            <a:extLst>
              <a:ext uri="{FF2B5EF4-FFF2-40B4-BE49-F238E27FC236}">
                <a16:creationId xmlns:a16="http://schemas.microsoft.com/office/drawing/2014/main" id="{F24FE098-1D5C-FF44-B1F8-3E15F4EDBDAF}"/>
              </a:ext>
            </a:extLst>
          </p:cNvPr>
          <p:cNvGrpSpPr/>
          <p:nvPr/>
        </p:nvGrpSpPr>
        <p:grpSpPr>
          <a:xfrm>
            <a:off x="724737" y="731881"/>
            <a:ext cx="1733168" cy="1387028"/>
            <a:chOff x="790052" y="731881"/>
            <a:chExt cx="1733168" cy="1387028"/>
          </a:xfrm>
        </p:grpSpPr>
        <p:sp>
          <p:nvSpPr>
            <p:cNvPr id="16" name="TextBox 15">
              <a:extLst>
                <a:ext uri="{FF2B5EF4-FFF2-40B4-BE49-F238E27FC236}">
                  <a16:creationId xmlns:a16="http://schemas.microsoft.com/office/drawing/2014/main" id="{FAEF1F53-9B95-304A-907A-73BD1AD91556}"/>
                </a:ext>
              </a:extLst>
            </p:cNvPr>
            <p:cNvSpPr txBox="1"/>
            <p:nvPr/>
          </p:nvSpPr>
          <p:spPr>
            <a:xfrm>
              <a:off x="790052" y="1780355"/>
              <a:ext cx="1733168" cy="338554"/>
            </a:xfrm>
            <a:prstGeom prst="rect">
              <a:avLst/>
            </a:prstGeom>
            <a:noFill/>
          </p:spPr>
          <p:txBody>
            <a:bodyPr wrap="none" rtlCol="0">
              <a:spAutoFit/>
            </a:bodyPr>
            <a:lstStyle/>
            <a:p>
              <a:pPr algn="ctr"/>
              <a:r>
                <a:rPr lang="en-GB" sz="1600" dirty="0">
                  <a:latin typeface="Montserrat" panose="02000505000000020004" pitchFamily="2" charset="77"/>
                </a:rPr>
                <a:t>Response time</a:t>
              </a:r>
            </a:p>
          </p:txBody>
        </p:sp>
        <p:sp>
          <p:nvSpPr>
            <p:cNvPr id="17" name="Oval 16">
              <a:extLst>
                <a:ext uri="{FF2B5EF4-FFF2-40B4-BE49-F238E27FC236}">
                  <a16:creationId xmlns:a16="http://schemas.microsoft.com/office/drawing/2014/main" id="{69845423-21A4-9E44-8D2D-830F37443C4F}"/>
                </a:ext>
              </a:extLst>
            </p:cNvPr>
            <p:cNvSpPr/>
            <p:nvPr/>
          </p:nvSpPr>
          <p:spPr>
            <a:xfrm>
              <a:off x="1190596" y="731881"/>
              <a:ext cx="932074" cy="932074"/>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8" name="Picture 17">
              <a:extLst>
                <a:ext uri="{FF2B5EF4-FFF2-40B4-BE49-F238E27FC236}">
                  <a16:creationId xmlns:a16="http://schemas.microsoft.com/office/drawing/2014/main" id="{81FEF641-57D2-2545-AF65-A8809D38B751}"/>
                </a:ext>
              </a:extLst>
            </p:cNvPr>
            <p:cNvPicPr>
              <a:picLocks/>
            </p:cNvPicPr>
            <p:nvPr/>
          </p:nvPicPr>
          <p:blipFill>
            <a:blip r:embed="rId3"/>
            <a:stretch>
              <a:fillRect/>
            </a:stretch>
          </p:blipFill>
          <p:spPr>
            <a:xfrm rot="2700000">
              <a:off x="1320349" y="861634"/>
              <a:ext cx="672568" cy="672568"/>
            </a:xfrm>
            <a:prstGeom prst="rect">
              <a:avLst/>
            </a:prstGeom>
          </p:spPr>
        </p:pic>
      </p:grpSp>
      <p:grpSp>
        <p:nvGrpSpPr>
          <p:cNvPr id="19" name="Group 18">
            <a:extLst>
              <a:ext uri="{FF2B5EF4-FFF2-40B4-BE49-F238E27FC236}">
                <a16:creationId xmlns:a16="http://schemas.microsoft.com/office/drawing/2014/main" id="{B1730819-8F03-484F-BB6A-D8BC5E7D66BE}"/>
              </a:ext>
            </a:extLst>
          </p:cNvPr>
          <p:cNvGrpSpPr/>
          <p:nvPr/>
        </p:nvGrpSpPr>
        <p:grpSpPr>
          <a:xfrm>
            <a:off x="3631717" y="731881"/>
            <a:ext cx="1939955" cy="1387028"/>
            <a:chOff x="3697032" y="731881"/>
            <a:chExt cx="1939955" cy="1387028"/>
          </a:xfrm>
        </p:grpSpPr>
        <p:sp>
          <p:nvSpPr>
            <p:cNvPr id="20" name="TextBox 19">
              <a:extLst>
                <a:ext uri="{FF2B5EF4-FFF2-40B4-BE49-F238E27FC236}">
                  <a16:creationId xmlns:a16="http://schemas.microsoft.com/office/drawing/2014/main" id="{F221090A-6C12-3B4B-A58C-01657B9DC1C5}"/>
                </a:ext>
              </a:extLst>
            </p:cNvPr>
            <p:cNvSpPr txBox="1"/>
            <p:nvPr/>
          </p:nvSpPr>
          <p:spPr>
            <a:xfrm>
              <a:off x="3697032" y="1780355"/>
              <a:ext cx="1939955" cy="338554"/>
            </a:xfrm>
            <a:prstGeom prst="rect">
              <a:avLst/>
            </a:prstGeom>
            <a:noFill/>
          </p:spPr>
          <p:txBody>
            <a:bodyPr wrap="none" rtlCol="0">
              <a:spAutoFit/>
            </a:bodyPr>
            <a:lstStyle/>
            <a:p>
              <a:pPr algn="ctr"/>
              <a:r>
                <a:rPr lang="en-GB" sz="1600" dirty="0">
                  <a:latin typeface="Montserrat" panose="02000505000000020004" pitchFamily="2" charset="77"/>
                </a:rPr>
                <a:t>Completion time</a:t>
              </a:r>
            </a:p>
          </p:txBody>
        </p:sp>
        <p:sp>
          <p:nvSpPr>
            <p:cNvPr id="21" name="Oval 20">
              <a:extLst>
                <a:ext uri="{FF2B5EF4-FFF2-40B4-BE49-F238E27FC236}">
                  <a16:creationId xmlns:a16="http://schemas.microsoft.com/office/drawing/2014/main" id="{F5B116B5-EF06-5349-A804-33A89DBD7B49}"/>
                </a:ext>
              </a:extLst>
            </p:cNvPr>
            <p:cNvSpPr/>
            <p:nvPr/>
          </p:nvSpPr>
          <p:spPr>
            <a:xfrm>
              <a:off x="4200966" y="731881"/>
              <a:ext cx="932074" cy="932074"/>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2" name="Picture 21">
              <a:extLst>
                <a:ext uri="{FF2B5EF4-FFF2-40B4-BE49-F238E27FC236}">
                  <a16:creationId xmlns:a16="http://schemas.microsoft.com/office/drawing/2014/main" id="{D1EBCA72-E903-444B-A230-36298C8CC2EB}"/>
                </a:ext>
              </a:extLst>
            </p:cNvPr>
            <p:cNvPicPr>
              <a:picLocks/>
            </p:cNvPicPr>
            <p:nvPr/>
          </p:nvPicPr>
          <p:blipFill>
            <a:blip r:embed="rId4"/>
            <a:stretch>
              <a:fillRect/>
            </a:stretch>
          </p:blipFill>
          <p:spPr>
            <a:xfrm>
              <a:off x="4385042" y="915957"/>
              <a:ext cx="563922" cy="563922"/>
            </a:xfrm>
            <a:prstGeom prst="rect">
              <a:avLst/>
            </a:prstGeom>
          </p:spPr>
        </p:pic>
      </p:grpSp>
      <p:grpSp>
        <p:nvGrpSpPr>
          <p:cNvPr id="23" name="Group 22">
            <a:extLst>
              <a:ext uri="{FF2B5EF4-FFF2-40B4-BE49-F238E27FC236}">
                <a16:creationId xmlns:a16="http://schemas.microsoft.com/office/drawing/2014/main" id="{AA5E1E08-ED62-6B47-B563-F7C07BFB8686}"/>
              </a:ext>
            </a:extLst>
          </p:cNvPr>
          <p:cNvGrpSpPr/>
          <p:nvPr/>
        </p:nvGrpSpPr>
        <p:grpSpPr>
          <a:xfrm>
            <a:off x="6452632" y="731881"/>
            <a:ext cx="1898277" cy="1387028"/>
            <a:chOff x="6517947" y="731881"/>
            <a:chExt cx="1898277" cy="1387028"/>
          </a:xfrm>
        </p:grpSpPr>
        <p:sp>
          <p:nvSpPr>
            <p:cNvPr id="24" name="TextBox 23">
              <a:extLst>
                <a:ext uri="{FF2B5EF4-FFF2-40B4-BE49-F238E27FC236}">
                  <a16:creationId xmlns:a16="http://schemas.microsoft.com/office/drawing/2014/main" id="{C7AC9734-498E-9D4C-93A9-ED6C0632A7A8}"/>
                </a:ext>
              </a:extLst>
            </p:cNvPr>
            <p:cNvSpPr txBox="1"/>
            <p:nvPr/>
          </p:nvSpPr>
          <p:spPr>
            <a:xfrm>
              <a:off x="6517947" y="1780355"/>
              <a:ext cx="1898277" cy="338554"/>
            </a:xfrm>
            <a:prstGeom prst="rect">
              <a:avLst/>
            </a:prstGeom>
            <a:noFill/>
          </p:spPr>
          <p:txBody>
            <a:bodyPr wrap="none" rtlCol="0">
              <a:spAutoFit/>
            </a:bodyPr>
            <a:lstStyle/>
            <a:p>
              <a:pPr algn="ctr"/>
              <a:r>
                <a:rPr lang="en-GB" sz="1600" dirty="0">
                  <a:latin typeface="Montserrat" panose="02000505000000020004" pitchFamily="2" charset="77"/>
                </a:rPr>
                <a:t>Quality of action</a:t>
              </a:r>
            </a:p>
          </p:txBody>
        </p:sp>
        <p:sp>
          <p:nvSpPr>
            <p:cNvPr id="25" name="Oval 24">
              <a:extLst>
                <a:ext uri="{FF2B5EF4-FFF2-40B4-BE49-F238E27FC236}">
                  <a16:creationId xmlns:a16="http://schemas.microsoft.com/office/drawing/2014/main" id="{9DBAAE93-E385-CC45-A0A8-DD638E383610}"/>
                </a:ext>
              </a:extLst>
            </p:cNvPr>
            <p:cNvSpPr/>
            <p:nvPr/>
          </p:nvSpPr>
          <p:spPr>
            <a:xfrm>
              <a:off x="7001044" y="731881"/>
              <a:ext cx="932074" cy="932074"/>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6" name="Picture 25">
              <a:extLst>
                <a:ext uri="{FF2B5EF4-FFF2-40B4-BE49-F238E27FC236}">
                  <a16:creationId xmlns:a16="http://schemas.microsoft.com/office/drawing/2014/main" id="{E7B494C4-C39D-5C4E-8C31-4F48CBE1CD70}"/>
                </a:ext>
              </a:extLst>
            </p:cNvPr>
            <p:cNvPicPr>
              <a:picLocks/>
            </p:cNvPicPr>
            <p:nvPr/>
          </p:nvPicPr>
          <p:blipFill>
            <a:blip r:embed="rId5"/>
            <a:stretch>
              <a:fillRect/>
            </a:stretch>
          </p:blipFill>
          <p:spPr>
            <a:xfrm>
              <a:off x="7178604" y="888521"/>
              <a:ext cx="618795" cy="618795"/>
            </a:xfrm>
            <a:prstGeom prst="rect">
              <a:avLst/>
            </a:prstGeom>
          </p:spPr>
        </p:pic>
      </p:grpSp>
    </p:spTree>
    <p:extLst>
      <p:ext uri="{BB962C8B-B14F-4D97-AF65-F5344CB8AC3E}">
        <p14:creationId xmlns:p14="http://schemas.microsoft.com/office/powerpoint/2010/main" val="33048067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500"/>
                                        <p:tgtEl>
                                          <p:spTgt spid="15"/>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fade">
                                      <p:cBhvr>
                                        <p:cTn id="15" dur="500"/>
                                        <p:tgtEl>
                                          <p:spTgt spid="7"/>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19"/>
                                        </p:tgtEl>
                                        <p:attrNameLst>
                                          <p:attrName>style.visibility</p:attrName>
                                        </p:attrNameLst>
                                      </p:cBhvr>
                                      <p:to>
                                        <p:strVal val="visible"/>
                                      </p:to>
                                    </p:set>
                                    <p:animEffect transition="in" filter="fade">
                                      <p:cBhvr>
                                        <p:cTn id="20" dur="500"/>
                                        <p:tgtEl>
                                          <p:spTgt spid="19"/>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fade">
                                      <p:cBhvr>
                                        <p:cTn id="23" dur="500"/>
                                        <p:tgtEl>
                                          <p:spTgt spid="9"/>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fade">
                                      <p:cBhvr>
                                        <p:cTn id="28" dur="500"/>
                                        <p:tgtEl>
                                          <p:spTgt spid="10"/>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grpId="0" nodeType="clickEffect">
                                  <p:stCondLst>
                                    <p:cond delay="0"/>
                                  </p:stCondLst>
                                  <p:childTnLst>
                                    <p:set>
                                      <p:cBhvr>
                                        <p:cTn id="32" dur="1" fill="hold">
                                          <p:stCondLst>
                                            <p:cond delay="0"/>
                                          </p:stCondLst>
                                        </p:cTn>
                                        <p:tgtEl>
                                          <p:spTgt spid="11"/>
                                        </p:tgtEl>
                                        <p:attrNameLst>
                                          <p:attrName>style.visibility</p:attrName>
                                        </p:attrNameLst>
                                      </p:cBhvr>
                                      <p:to>
                                        <p:strVal val="visible"/>
                                      </p:to>
                                    </p:set>
                                    <p:animEffect transition="in" filter="fade">
                                      <p:cBhvr>
                                        <p:cTn id="33" dur="500"/>
                                        <p:tgtEl>
                                          <p:spTgt spid="11"/>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nodeType="clickEffect">
                                  <p:stCondLst>
                                    <p:cond delay="0"/>
                                  </p:stCondLst>
                                  <p:childTnLst>
                                    <p:set>
                                      <p:cBhvr>
                                        <p:cTn id="37" dur="1" fill="hold">
                                          <p:stCondLst>
                                            <p:cond delay="0"/>
                                          </p:stCondLst>
                                        </p:cTn>
                                        <p:tgtEl>
                                          <p:spTgt spid="23"/>
                                        </p:tgtEl>
                                        <p:attrNameLst>
                                          <p:attrName>style.visibility</p:attrName>
                                        </p:attrNameLst>
                                      </p:cBhvr>
                                      <p:to>
                                        <p:strVal val="visible"/>
                                      </p:to>
                                    </p:set>
                                    <p:animEffect transition="in" filter="fade">
                                      <p:cBhvr>
                                        <p:cTn id="38" dur="500"/>
                                        <p:tgtEl>
                                          <p:spTgt spid="23"/>
                                        </p:tgtEl>
                                      </p:cBhvr>
                                    </p:animEffect>
                                  </p:childTnLst>
                                </p:cTn>
                              </p:par>
                              <p:par>
                                <p:cTn id="39" presetID="10" presetClass="entr" presetSubtype="0" fill="hold" grpId="0" nodeType="withEffect">
                                  <p:stCondLst>
                                    <p:cond delay="0"/>
                                  </p:stCondLst>
                                  <p:childTnLst>
                                    <p:set>
                                      <p:cBhvr>
                                        <p:cTn id="40" dur="1" fill="hold">
                                          <p:stCondLst>
                                            <p:cond delay="0"/>
                                          </p:stCondLst>
                                        </p:cTn>
                                        <p:tgtEl>
                                          <p:spTgt spid="12"/>
                                        </p:tgtEl>
                                        <p:attrNameLst>
                                          <p:attrName>style.visibility</p:attrName>
                                        </p:attrNameLst>
                                      </p:cBhvr>
                                      <p:to>
                                        <p:strVal val="visible"/>
                                      </p:to>
                                    </p:set>
                                    <p:animEffect transition="in" filter="fade">
                                      <p:cBhvr>
                                        <p:cTn id="41" dur="500"/>
                                        <p:tgtEl>
                                          <p:spTgt spid="12"/>
                                        </p:tgtEl>
                                      </p:cBhvr>
                                    </p:animEffect>
                                  </p:childTnLst>
                                </p:cTn>
                              </p:par>
                            </p:childTnLst>
                          </p:cTn>
                        </p:par>
                      </p:childTnLst>
                    </p:cTn>
                  </p:par>
                  <p:par>
                    <p:cTn id="42" fill="hold">
                      <p:stCondLst>
                        <p:cond delay="indefinite"/>
                      </p:stCondLst>
                      <p:childTnLst>
                        <p:par>
                          <p:cTn id="43" fill="hold">
                            <p:stCondLst>
                              <p:cond delay="0"/>
                            </p:stCondLst>
                            <p:childTnLst>
                              <p:par>
                                <p:cTn id="44" presetID="10" presetClass="entr" presetSubtype="0" fill="hold" grpId="0" nodeType="clickEffect">
                                  <p:stCondLst>
                                    <p:cond delay="0"/>
                                  </p:stCondLst>
                                  <p:childTnLst>
                                    <p:set>
                                      <p:cBhvr>
                                        <p:cTn id="45" dur="1" fill="hold">
                                          <p:stCondLst>
                                            <p:cond delay="0"/>
                                          </p:stCondLst>
                                        </p:cTn>
                                        <p:tgtEl>
                                          <p:spTgt spid="13"/>
                                        </p:tgtEl>
                                        <p:attrNameLst>
                                          <p:attrName>style.visibility</p:attrName>
                                        </p:attrNameLst>
                                      </p:cBhvr>
                                      <p:to>
                                        <p:strVal val="visible"/>
                                      </p:to>
                                    </p:set>
                                    <p:animEffect transition="in" filter="fade">
                                      <p:cBhvr>
                                        <p:cTn id="46" dur="500"/>
                                        <p:tgtEl>
                                          <p:spTgt spid="13"/>
                                        </p:tgtEl>
                                      </p:cBhvr>
                                    </p:animEffect>
                                  </p:childTnLst>
                                </p:cTn>
                              </p:par>
                            </p:childTnLst>
                          </p:cTn>
                        </p:par>
                      </p:childTnLst>
                    </p:cTn>
                  </p:par>
                  <p:par>
                    <p:cTn id="47" fill="hold">
                      <p:stCondLst>
                        <p:cond delay="indefinite"/>
                      </p:stCondLst>
                      <p:childTnLst>
                        <p:par>
                          <p:cTn id="48" fill="hold">
                            <p:stCondLst>
                              <p:cond delay="0"/>
                            </p:stCondLst>
                            <p:childTnLst>
                              <p:par>
                                <p:cTn id="49" presetID="10" presetClass="entr" presetSubtype="0" fill="hold" grpId="0" nodeType="clickEffect">
                                  <p:stCondLst>
                                    <p:cond delay="0"/>
                                  </p:stCondLst>
                                  <p:childTnLst>
                                    <p:set>
                                      <p:cBhvr>
                                        <p:cTn id="50" dur="1" fill="hold">
                                          <p:stCondLst>
                                            <p:cond delay="0"/>
                                          </p:stCondLst>
                                        </p:cTn>
                                        <p:tgtEl>
                                          <p:spTgt spid="14"/>
                                        </p:tgtEl>
                                        <p:attrNameLst>
                                          <p:attrName>style.visibility</p:attrName>
                                        </p:attrNameLst>
                                      </p:cBhvr>
                                      <p:to>
                                        <p:strVal val="visible"/>
                                      </p:to>
                                    </p:set>
                                    <p:animEffect transition="in" filter="fade">
                                      <p:cBhvr>
                                        <p:cTn id="51"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p:bldP spid="9" grpId="0"/>
      <p:bldP spid="10" grpId="0"/>
      <p:bldP spid="11" grpId="0"/>
      <p:bldP spid="12" grpId="0"/>
      <p:bldP spid="13" grpId="0"/>
      <p:bldP spid="14" grpId="0"/>
    </p:bld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webextensions/_rels/taskpanes.xml.rels><?xml version="1.0" encoding="UTF-8" standalone="yes"?>
<Relationships xmlns="http://schemas.openxmlformats.org/package/2006/relationships"><Relationship Id="rId1" Type="http://schemas.microsoft.com/office/2011/relationships/webextension" Target="webextension1.xml"/></Relationships>
</file>

<file path=ppt/webextensions/taskpanes.xml><?xml version="1.0" encoding="utf-8"?>
<wetp:taskpanes xmlns:wetp="http://schemas.microsoft.com/office/webextensions/taskpanes/2010/11">
  <wetp:taskpane dockstate="right" visibility="0" width="350" row="0">
    <wetp:webextensionref xmlns:r="http://schemas.openxmlformats.org/officeDocument/2006/relationships" r:id="rId1"/>
  </wetp:taskpane>
</wetp:taskpanes>
</file>

<file path=ppt/webextensions/webextension1.xml><?xml version="1.0" encoding="utf-8"?>
<we:webextension xmlns:we="http://schemas.microsoft.com/office/webextensions/webextension/2010/11" id="{17F571D6-B244-5345-8E7C-861B365EA4A1}">
  <we:reference id="wa104381063" version="1.0.0.0" store="en-US" storeType="OMEX"/>
  <we:alternateReferences>
    <we:reference id="wa104381063" version="1.0.0.0" store="" storeType="OMEX"/>
  </we:alternateReferences>
  <we:properties/>
  <we:bindings/>
  <we:snapshot xmlns:r="http://schemas.openxmlformats.org/officeDocument/2006/relationships"/>
</we:webextension>
</file>

<file path=docProps/app.xml><?xml version="1.0" encoding="utf-8"?>
<Properties xmlns="http://schemas.openxmlformats.org/officeDocument/2006/extended-properties" xmlns:vt="http://schemas.openxmlformats.org/officeDocument/2006/docPropsVTypes">
  <Template>Office Theme</Template>
  <TotalTime>523</TotalTime>
  <Words>407</Words>
  <Application>Microsoft Macintosh PowerPoint</Application>
  <PresentationFormat>On-screen Show (16:9)</PresentationFormat>
  <Paragraphs>42</Paragraphs>
  <Slides>3</Slides>
  <Notes>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vt:i4>
      </vt:variant>
    </vt:vector>
  </HeadingPairs>
  <TitlesOfParts>
    <vt:vector size="9" baseType="lpstr">
      <vt:lpstr>Arial</vt:lpstr>
      <vt:lpstr>Calibri</vt:lpstr>
      <vt:lpstr>Calibri Light</vt:lpstr>
      <vt:lpstr>Montserrat</vt:lpstr>
      <vt:lpstr>Open Sans</vt:lpstr>
      <vt:lpstr>Office Theme</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Alain Thys</dc:creator>
  <cp:lastModifiedBy>Alain Thys</cp:lastModifiedBy>
  <cp:revision>112</cp:revision>
  <cp:lastPrinted>2018-05-25T09:22:27Z</cp:lastPrinted>
  <dcterms:created xsi:type="dcterms:W3CDTF">2018-05-24T07:33:18Z</dcterms:created>
  <dcterms:modified xsi:type="dcterms:W3CDTF">2021-10-14T09:07:24Z</dcterms:modified>
</cp:coreProperties>
</file>