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276" r:id="rId2"/>
    <p:sldId id="289" r:id="rId3"/>
    <p:sldId id="293" r:id="rId4"/>
    <p:sldId id="308" r:id="rId5"/>
    <p:sldId id="307" r:id="rId6"/>
    <p:sldId id="309" r:id="rId7"/>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2D9"/>
    <a:srgbClr val="E4EDFE"/>
    <a:srgbClr val="64C427"/>
    <a:srgbClr val="FD9F4D"/>
    <a:srgbClr val="6F359E"/>
    <a:srgbClr val="BE1C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21"/>
    <p:restoredTop sz="77358"/>
  </p:normalViewPr>
  <p:slideViewPr>
    <p:cSldViewPr snapToGrid="0" snapToObjects="1">
      <p:cViewPr varScale="1">
        <p:scale>
          <a:sx n="105" d="100"/>
          <a:sy n="105" d="100"/>
        </p:scale>
        <p:origin x="1960" y="184"/>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ED692-DEF0-E246-97B5-70F5146F3D2B}" type="datetimeFigureOut">
              <a:rPr lang="en-GB" smtClean="0"/>
              <a:t>14/10/2021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67822-B020-9446-8264-3FC544E4242B}" type="slidenum">
              <a:rPr lang="en-GB" smtClean="0"/>
              <a:t>‹#›</a:t>
            </a:fld>
            <a:endParaRPr lang="en-GB"/>
          </a:p>
        </p:txBody>
      </p:sp>
    </p:spTree>
    <p:extLst>
      <p:ext uri="{BB962C8B-B14F-4D97-AF65-F5344CB8AC3E}">
        <p14:creationId xmlns:p14="http://schemas.microsoft.com/office/powerpoint/2010/main" val="2465542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sa/3.0/deed.e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henounproject.co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USABILITY</a:t>
            </a:r>
            <a:endParaRPr lang="en-GB" dirty="0"/>
          </a:p>
          <a:p>
            <a:pPr marL="171450" indent="-171450">
              <a:buFont typeface="Arial" panose="020B0604020202020204" pitchFamily="34" charset="0"/>
              <a:buChar char="•"/>
            </a:pPr>
            <a:r>
              <a:rPr lang="en-GB" dirty="0"/>
              <a:t>This document uses MONTSERRAT and OPEN SANS fonts. If you do not have these on your computer, you can download them for free on https://</a:t>
            </a:r>
            <a:r>
              <a:rPr lang="en-GB" dirty="0" err="1"/>
              <a:t>fonts.google.com</a:t>
            </a:r>
            <a:r>
              <a:rPr lang="en-GB" dirty="0"/>
              <a:t>.</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u="sng" dirty="0"/>
              <a:t>TERMS OF USE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Non-photographic content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Except where otherwise noted, the </a:t>
            </a:r>
            <a:r>
              <a:rPr lang="en-GB" sz="1200" b="0" i="1" u="sng" strike="noStrike" kern="1200" dirty="0">
                <a:solidFill>
                  <a:schemeClr val="tx1"/>
                </a:solidFill>
                <a:effectLst/>
                <a:latin typeface="+mn-lt"/>
                <a:ea typeface="+mn-ea"/>
                <a:cs typeface="+mn-cs"/>
              </a:rPr>
              <a:t>non-photographic </a:t>
            </a:r>
            <a:r>
              <a:rPr lang="en-GB" sz="1200" b="0" i="0" u="none" strike="noStrike" kern="1200" dirty="0">
                <a:solidFill>
                  <a:schemeClr val="tx1"/>
                </a:solidFill>
                <a:effectLst/>
                <a:latin typeface="+mn-lt"/>
                <a:ea typeface="+mn-ea"/>
                <a:cs typeface="+mn-cs"/>
              </a:rPr>
              <a:t>content in this document is licensed under a </a:t>
            </a:r>
            <a:r>
              <a:rPr lang="en-GB" dirty="0">
                <a:hlinkClick r:id="rId3"/>
              </a:rPr>
              <a:t>Creative Commons Attribution-ShareAlike 3.0 Unported</a:t>
            </a:r>
            <a:r>
              <a:rPr lang="en-GB" sz="1200" b="0" i="0" u="none" strike="noStrike" kern="1200" dirty="0">
                <a:solidFill>
                  <a:schemeClr val="tx1"/>
                </a:solidFill>
                <a:effectLst/>
                <a:latin typeface="+mn-lt"/>
                <a:ea typeface="+mn-ea"/>
                <a:cs typeface="+mn-cs"/>
              </a:rPr>
              <a:t> license. In human language this means that you can freely copy and redistribute the material and remix, transform and build upon it as long as you: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Give appropriate credit by mentioning the author. In this case: (cc) Alain Thys/</a:t>
            </a:r>
            <a:r>
              <a:rPr lang="en-GB" sz="1200" b="0" i="0" u="none" strike="noStrike" kern="1200" dirty="0" err="1">
                <a:solidFill>
                  <a:schemeClr val="tx1"/>
                </a:solidFill>
                <a:effectLst/>
                <a:latin typeface="+mn-lt"/>
                <a:ea typeface="+mn-ea"/>
                <a:cs typeface="+mn-cs"/>
              </a:rPr>
              <a:t>Customerfit</a:t>
            </a:r>
            <a:endParaRPr lang="en-GB"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Provide a link to the creative commons license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Indicate any changes that were made to the original material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Do not pretend that any changes you made are endorsed by </a:t>
            </a:r>
            <a:r>
              <a:rPr lang="en-GB" sz="1200" b="0" i="0" u="none" strike="noStrike" kern="1200" dirty="0" err="1">
                <a:solidFill>
                  <a:schemeClr val="tx1"/>
                </a:solidFill>
                <a:effectLst/>
                <a:latin typeface="+mn-lt"/>
                <a:ea typeface="+mn-ea"/>
                <a:cs typeface="+mn-cs"/>
              </a:rPr>
              <a:t>Customerfit</a:t>
            </a:r>
            <a:r>
              <a:rPr lang="en-GB" sz="1200" b="0" i="0" u="none" strike="noStrike" kern="1200" dirty="0">
                <a:solidFill>
                  <a:schemeClr val="tx1"/>
                </a:solidFill>
                <a:effectLst/>
                <a:latin typeface="+mn-lt"/>
                <a:ea typeface="+mn-ea"/>
                <a:cs typeface="+mn-cs"/>
              </a:rPr>
              <a:t> or Alain Thys if you haven’t discussed this with us first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If you remix, transform, or build upon the material, you must distribute your contributions under the same license as the original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You may not apply legal terms or technological measures that legally restrict others from doing anything the license permits.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Photography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Unless otherwise noted, photographic (and occasionally video) imagery remains the property of its respective rights owners and has only been licensed by </a:t>
            </a:r>
            <a:r>
              <a:rPr lang="en-GB" sz="1200" b="0" i="0" u="none" strike="noStrike" kern="1200" dirty="0" err="1">
                <a:solidFill>
                  <a:schemeClr val="tx1"/>
                </a:solidFill>
                <a:effectLst/>
                <a:latin typeface="+mn-lt"/>
                <a:ea typeface="+mn-ea"/>
                <a:cs typeface="+mn-cs"/>
              </a:rPr>
              <a:t>Customerfit</a:t>
            </a:r>
            <a:r>
              <a:rPr lang="en-GB" sz="1200" b="0" i="0" u="none" strike="noStrike" kern="1200" dirty="0">
                <a:solidFill>
                  <a:schemeClr val="tx1"/>
                </a:solidFill>
                <a:effectLst/>
                <a:latin typeface="+mn-lt"/>
                <a:ea typeface="+mn-ea"/>
                <a:cs typeface="+mn-cs"/>
              </a:rPr>
              <a:t> for use </a:t>
            </a:r>
            <a:r>
              <a:rPr lang="en-GB" sz="1200" b="0" i="0" u="sng" strike="noStrike" kern="1200" dirty="0">
                <a:solidFill>
                  <a:schemeClr val="tx1"/>
                </a:solidFill>
                <a:effectLst/>
                <a:latin typeface="+mn-lt"/>
                <a:ea typeface="+mn-ea"/>
                <a:cs typeface="+mn-cs"/>
              </a:rPr>
              <a:t>in this presentation</a:t>
            </a:r>
            <a:r>
              <a:rPr lang="en-GB" sz="1200" b="0" i="0" u="none" strike="noStrike" kern="1200" dirty="0">
                <a:solidFill>
                  <a:schemeClr val="tx1"/>
                </a:solidFill>
                <a:effectLst/>
                <a:latin typeface="+mn-lt"/>
                <a:ea typeface="+mn-ea"/>
                <a:cs typeface="+mn-cs"/>
              </a:rPr>
              <a:t>. Without additional permissions you cannot modify them, copy them into other presentations or otherwise publish them (e.g. on websites or elsewhere). If you decide to to this, the original rights holder may ask for indemnities.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Icons</a:t>
            </a: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Icons have been sourced from </a:t>
            </a:r>
            <a:r>
              <a:rPr lang="en-GB" dirty="0">
                <a:hlinkClick r:id="rId4"/>
              </a:rPr>
              <a:t>The Noun Project</a:t>
            </a:r>
            <a:r>
              <a:rPr lang="en-GB" b="1" dirty="0"/>
              <a:t>. </a:t>
            </a:r>
            <a:r>
              <a:rPr lang="en-GB" b="0" dirty="0"/>
              <a:t>Licensing terms apply, but their lowest price subscription starts at $0 (for non-commercial use). So if you want to use them, just head over there and do the right thing.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Trademarks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altLang="x-none" sz="1200" dirty="0">
                <a:solidFill>
                  <a:srgbClr val="7F7F7F"/>
                </a:solidFill>
                <a:latin typeface="+mn-lt"/>
                <a:ea typeface="Open Sans" charset="0"/>
                <a:cs typeface="Open Sans" charset="0"/>
              </a:rPr>
              <a:t>The </a:t>
            </a:r>
            <a:r>
              <a:rPr lang="en-GB" altLang="x-none" sz="1200" dirty="0" err="1">
                <a:solidFill>
                  <a:srgbClr val="7F7F7F"/>
                </a:solidFill>
                <a:latin typeface="+mn-lt"/>
                <a:ea typeface="Open Sans" charset="0"/>
                <a:cs typeface="Open Sans" charset="0"/>
              </a:rPr>
              <a:t>Customerfit</a:t>
            </a:r>
            <a:r>
              <a:rPr lang="en-GB" altLang="x-none" sz="1200" dirty="0">
                <a:solidFill>
                  <a:srgbClr val="7F7F7F"/>
                </a:solidFill>
                <a:latin typeface="+mn-lt"/>
                <a:ea typeface="Open Sans" charset="0"/>
                <a:cs typeface="Open Sans" charset="0"/>
              </a:rPr>
              <a:t> trademark is the property of Shalima BV. All other trademarks are the property of their respective owners.</a:t>
            </a:r>
            <a:endParaRPr lang="en-BE" b="0"/>
          </a:p>
          <a:p>
            <a:endParaRPr lang="en-US" dirty="0"/>
          </a:p>
        </p:txBody>
      </p:sp>
      <p:sp>
        <p:nvSpPr>
          <p:cNvPr id="4" name="Slide Number Placeholder 3"/>
          <p:cNvSpPr>
            <a:spLocks noGrp="1"/>
          </p:cNvSpPr>
          <p:nvPr>
            <p:ph type="sldNum" sz="quarter" idx="10"/>
          </p:nvPr>
        </p:nvSpPr>
        <p:spPr/>
        <p:txBody>
          <a:bodyPr/>
          <a:lstStyle/>
          <a:p>
            <a:fld id="{B32E9F75-3FEB-E14D-B8F6-E09509AE61B6}" type="slidenum">
              <a:rPr lang="en-GB" smtClean="0"/>
              <a:t>1</a:t>
            </a:fld>
            <a:endParaRPr lang="en-GB"/>
          </a:p>
        </p:txBody>
      </p:sp>
    </p:spTree>
    <p:extLst>
      <p:ext uri="{BB962C8B-B14F-4D97-AF65-F5344CB8AC3E}">
        <p14:creationId xmlns:p14="http://schemas.microsoft.com/office/powerpoint/2010/main" val="3973448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a better understanding of this slide, please refer to the video of this module.</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53D67822-B020-9446-8264-3FC544E4242B}" type="slidenum">
              <a:rPr lang="en-GB" smtClean="0"/>
              <a:t>3</a:t>
            </a:fld>
            <a:endParaRPr lang="en-GB"/>
          </a:p>
        </p:txBody>
      </p:sp>
    </p:spTree>
    <p:extLst>
      <p:ext uri="{BB962C8B-B14F-4D97-AF65-F5344CB8AC3E}">
        <p14:creationId xmlns:p14="http://schemas.microsoft.com/office/powerpoint/2010/main" val="2446553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a better understanding of this slide, please refer to the video of this module.</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53D67822-B020-9446-8264-3FC544E4242B}" type="slidenum">
              <a:rPr lang="en-GB" smtClean="0"/>
              <a:t>5</a:t>
            </a:fld>
            <a:endParaRPr lang="en-GB"/>
          </a:p>
        </p:txBody>
      </p:sp>
    </p:spTree>
    <p:extLst>
      <p:ext uri="{BB962C8B-B14F-4D97-AF65-F5344CB8AC3E}">
        <p14:creationId xmlns:p14="http://schemas.microsoft.com/office/powerpoint/2010/main" val="3220311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a better understanding of this slide, please refer to the video of this module.</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53D67822-B020-9446-8264-3FC544E4242B}" type="slidenum">
              <a:rPr lang="en-GB" smtClean="0"/>
              <a:t>6</a:t>
            </a:fld>
            <a:endParaRPr lang="en-GB"/>
          </a:p>
        </p:txBody>
      </p:sp>
    </p:spTree>
    <p:extLst>
      <p:ext uri="{BB962C8B-B14F-4D97-AF65-F5344CB8AC3E}">
        <p14:creationId xmlns:p14="http://schemas.microsoft.com/office/powerpoint/2010/main" val="4031733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82213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62923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54445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37081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115096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45878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A06F08-9585-354D-B086-0AF3A07EA2DC}" type="datetimeFigureOut">
              <a:rPr lang="en-GB" smtClean="0"/>
              <a:t>14/10/2021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247879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A06F08-9585-354D-B086-0AF3A07EA2DC}" type="datetimeFigureOut">
              <a:rPr lang="en-GB" smtClean="0"/>
              <a:t>14/10/2021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69835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06F08-9585-354D-B086-0AF3A07EA2DC}" type="datetimeFigureOut">
              <a:rPr lang="en-GB" smtClean="0"/>
              <a:t>14/10/2021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001011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741239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429269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6A06F08-9585-354D-B086-0AF3A07EA2DC}" type="datetimeFigureOut">
              <a:rPr lang="en-GB" smtClean="0"/>
              <a:t>14/10/2021</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9C98A02-FBFA-A045-BA02-3275E26A7EB5}" type="slidenum">
              <a:rPr lang="en-GB" smtClean="0"/>
              <a:t>‹#›</a:t>
            </a:fld>
            <a:endParaRPr lang="en-GB"/>
          </a:p>
        </p:txBody>
      </p:sp>
    </p:spTree>
    <p:extLst>
      <p:ext uri="{BB962C8B-B14F-4D97-AF65-F5344CB8AC3E}">
        <p14:creationId xmlns:p14="http://schemas.microsoft.com/office/powerpoint/2010/main" val="3488040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BB76B0-5D72-6F42-8E76-EC45F0C1B685}"/>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EEDCD6C-A091-B045-AE46-E3BBF9923F14}"/>
              </a:ext>
            </a:extLst>
          </p:cNvPr>
          <p:cNvPicPr>
            <a:picLocks noChangeAspect="1"/>
          </p:cNvPicPr>
          <p:nvPr/>
        </p:nvPicPr>
        <p:blipFill>
          <a:blip r:embed="rId3"/>
          <a:stretch>
            <a:fillRect/>
          </a:stretch>
        </p:blipFill>
        <p:spPr>
          <a:xfrm>
            <a:off x="372534" y="4903893"/>
            <a:ext cx="1149718" cy="332935"/>
          </a:xfrm>
          <a:prstGeom prst="rect">
            <a:avLst/>
          </a:prstGeom>
        </p:spPr>
      </p:pic>
      <p:sp>
        <p:nvSpPr>
          <p:cNvPr id="6" name="TextBox 5">
            <a:extLst>
              <a:ext uri="{FF2B5EF4-FFF2-40B4-BE49-F238E27FC236}">
                <a16:creationId xmlns:a16="http://schemas.microsoft.com/office/drawing/2014/main" id="{DB95211B-2F67-5A4B-BBE1-2E5976E07C81}"/>
              </a:ext>
            </a:extLst>
          </p:cNvPr>
          <p:cNvSpPr txBox="1"/>
          <p:nvPr/>
        </p:nvSpPr>
        <p:spPr>
          <a:xfrm>
            <a:off x="372534" y="4405334"/>
            <a:ext cx="3748142" cy="523220"/>
          </a:xfrm>
          <a:prstGeom prst="rect">
            <a:avLst/>
          </a:prstGeom>
          <a:noFill/>
        </p:spPr>
        <p:txBody>
          <a:bodyPr wrap="none" rtlCol="0">
            <a:spAutoFit/>
          </a:bodyPr>
          <a:lstStyle/>
          <a:p>
            <a:r>
              <a:rPr lang="en-GB" sz="2800" dirty="0">
                <a:solidFill>
                  <a:schemeClr val="bg1"/>
                </a:solidFill>
                <a:latin typeface="Montserrat" panose="02000505000000020004" pitchFamily="2" charset="77"/>
              </a:rPr>
              <a:t>The customer voice</a:t>
            </a:r>
          </a:p>
        </p:txBody>
      </p:sp>
      <p:sp>
        <p:nvSpPr>
          <p:cNvPr id="7" name="TextBox 6">
            <a:extLst>
              <a:ext uri="{FF2B5EF4-FFF2-40B4-BE49-F238E27FC236}">
                <a16:creationId xmlns:a16="http://schemas.microsoft.com/office/drawing/2014/main" id="{F6A5C212-4DBC-8544-A92D-ED679701ADA3}"/>
              </a:ext>
            </a:extLst>
          </p:cNvPr>
          <p:cNvSpPr txBox="1"/>
          <p:nvPr/>
        </p:nvSpPr>
        <p:spPr>
          <a:xfrm>
            <a:off x="586201" y="735214"/>
            <a:ext cx="4240263" cy="338554"/>
          </a:xfrm>
          <a:prstGeom prst="rect">
            <a:avLst/>
          </a:prstGeom>
          <a:solidFill>
            <a:srgbClr val="C00000"/>
          </a:solidFill>
        </p:spPr>
        <p:txBody>
          <a:bodyPr wrap="none" rtlCol="0">
            <a:spAutoFit/>
          </a:bodyPr>
          <a:lstStyle/>
          <a:p>
            <a:r>
              <a:rPr lang="en-GB" sz="1600" dirty="0">
                <a:solidFill>
                  <a:schemeClr val="bg1"/>
                </a:solidFill>
                <a:latin typeface="Montserrat" panose="02000505000000020004" pitchFamily="2" charset="77"/>
              </a:rPr>
              <a:t>PART 4: Act on customer voice insights</a:t>
            </a:r>
          </a:p>
        </p:txBody>
      </p:sp>
      <p:sp>
        <p:nvSpPr>
          <p:cNvPr id="8" name="TextBox 7">
            <a:extLst>
              <a:ext uri="{FF2B5EF4-FFF2-40B4-BE49-F238E27FC236}">
                <a16:creationId xmlns:a16="http://schemas.microsoft.com/office/drawing/2014/main" id="{4ED379CD-4AAA-124B-92BF-CADC616AA395}"/>
              </a:ext>
            </a:extLst>
          </p:cNvPr>
          <p:cNvSpPr txBox="1"/>
          <p:nvPr/>
        </p:nvSpPr>
        <p:spPr>
          <a:xfrm>
            <a:off x="586201" y="1246909"/>
            <a:ext cx="6265861" cy="1569660"/>
          </a:xfrm>
          <a:prstGeom prst="rect">
            <a:avLst/>
          </a:prstGeom>
          <a:noFill/>
        </p:spPr>
        <p:txBody>
          <a:bodyPr wrap="square" rtlCol="0">
            <a:spAutoFit/>
          </a:bodyPr>
          <a:lstStyle/>
          <a:p>
            <a:r>
              <a:rPr lang="en-GB" sz="4800" dirty="0">
                <a:latin typeface="Montserrat" panose="02000505000000020004" pitchFamily="2" charset="77"/>
              </a:rPr>
              <a:t>Understand the root causes</a:t>
            </a:r>
          </a:p>
        </p:txBody>
      </p:sp>
      <p:pic>
        <p:nvPicPr>
          <p:cNvPr id="9" name="Picture 8" descr="A person smiling for the camera&#10;&#10;Description automatically generated with medium confidence">
            <a:extLst>
              <a:ext uri="{FF2B5EF4-FFF2-40B4-BE49-F238E27FC236}">
                <a16:creationId xmlns:a16="http://schemas.microsoft.com/office/drawing/2014/main" id="{55A4129E-5BB4-A84C-8834-BF4E76620268}"/>
              </a:ext>
            </a:extLst>
          </p:cNvPr>
          <p:cNvPicPr>
            <a:picLocks noChangeAspect="1"/>
          </p:cNvPicPr>
          <p:nvPr/>
        </p:nvPicPr>
        <p:blipFill>
          <a:blip r:embed="rId4"/>
          <a:stretch>
            <a:fillRect/>
          </a:stretch>
        </p:blipFill>
        <p:spPr>
          <a:xfrm>
            <a:off x="4749062" y="3249445"/>
            <a:ext cx="995672" cy="962483"/>
          </a:xfrm>
          <a:prstGeom prst="rect">
            <a:avLst/>
          </a:prstGeom>
        </p:spPr>
      </p:pic>
      <p:sp>
        <p:nvSpPr>
          <p:cNvPr id="10" name="Rounded Rectangular Callout 9">
            <a:extLst>
              <a:ext uri="{FF2B5EF4-FFF2-40B4-BE49-F238E27FC236}">
                <a16:creationId xmlns:a16="http://schemas.microsoft.com/office/drawing/2014/main" id="{709CFD23-1B41-194B-B938-2ED47179E1FA}"/>
              </a:ext>
            </a:extLst>
          </p:cNvPr>
          <p:cNvSpPr/>
          <p:nvPr/>
        </p:nvSpPr>
        <p:spPr>
          <a:xfrm>
            <a:off x="5744735" y="3842962"/>
            <a:ext cx="3143251" cy="618610"/>
          </a:xfrm>
          <a:prstGeom prst="wedgeRoundRectCallout">
            <a:avLst>
              <a:gd name="adj1" fmla="val -57786"/>
              <a:gd name="adj2" fmla="val -40086"/>
              <a:gd name="adj3" fmla="val 16667"/>
            </a:avLst>
          </a:prstGeom>
          <a:solidFill>
            <a:srgbClr val="F6E8FF"/>
          </a:solidFill>
          <a:ln>
            <a:solidFill>
              <a:srgbClr val="6F35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TextBox 10">
            <a:extLst>
              <a:ext uri="{FF2B5EF4-FFF2-40B4-BE49-F238E27FC236}">
                <a16:creationId xmlns:a16="http://schemas.microsoft.com/office/drawing/2014/main" id="{9B77EE19-D763-9745-8650-EF83AACF4604}"/>
              </a:ext>
            </a:extLst>
          </p:cNvPr>
          <p:cNvSpPr txBox="1"/>
          <p:nvPr/>
        </p:nvSpPr>
        <p:spPr>
          <a:xfrm>
            <a:off x="5868902" y="3886046"/>
            <a:ext cx="2920992" cy="307777"/>
          </a:xfrm>
          <a:prstGeom prst="rect">
            <a:avLst/>
          </a:prstGeom>
          <a:noFill/>
        </p:spPr>
        <p:txBody>
          <a:bodyPr wrap="none" rtlCol="0">
            <a:spAutoFit/>
          </a:bodyPr>
          <a:lstStyle/>
          <a:p>
            <a:pPr algn="ctr"/>
            <a:r>
              <a:rPr lang="en-BE" sz="1400" dirty="0">
                <a:solidFill>
                  <a:srgbClr val="BE0001"/>
                </a:solidFill>
                <a:latin typeface="Montserrat" panose="02000505000000020004" pitchFamily="2" charset="77"/>
              </a:rPr>
              <a:t>Want us to do it for/with you?</a:t>
            </a:r>
          </a:p>
        </p:txBody>
      </p:sp>
      <p:sp>
        <p:nvSpPr>
          <p:cNvPr id="12" name="TextBox 11">
            <a:extLst>
              <a:ext uri="{FF2B5EF4-FFF2-40B4-BE49-F238E27FC236}">
                <a16:creationId xmlns:a16="http://schemas.microsoft.com/office/drawing/2014/main" id="{6521CF1E-1F5A-E544-B31E-DEA5A815AC0D}"/>
              </a:ext>
            </a:extLst>
          </p:cNvPr>
          <p:cNvSpPr txBox="1"/>
          <p:nvPr/>
        </p:nvSpPr>
        <p:spPr>
          <a:xfrm>
            <a:off x="5872846" y="4141490"/>
            <a:ext cx="2913105" cy="276999"/>
          </a:xfrm>
          <a:prstGeom prst="rect">
            <a:avLst/>
          </a:prstGeom>
          <a:noFill/>
        </p:spPr>
        <p:txBody>
          <a:bodyPr wrap="none" rtlCol="0">
            <a:spAutoFit/>
          </a:bodyPr>
          <a:lstStyle/>
          <a:p>
            <a:pPr algn="ctr"/>
            <a:r>
              <a:rPr lang="en-BE" sz="1200" dirty="0">
                <a:latin typeface="Open Sans" panose="020B0606030504020204" pitchFamily="34" charset="0"/>
                <a:ea typeface="Open Sans" panose="020B0606030504020204" pitchFamily="34" charset="0"/>
                <a:cs typeface="Open Sans" panose="020B0606030504020204" pitchFamily="34" charset="0"/>
              </a:rPr>
              <a:t>Drop me a line on info@alainthys.com</a:t>
            </a:r>
          </a:p>
        </p:txBody>
      </p:sp>
    </p:spTree>
    <p:extLst>
      <p:ext uri="{BB962C8B-B14F-4D97-AF65-F5344CB8AC3E}">
        <p14:creationId xmlns:p14="http://schemas.microsoft.com/office/powerpoint/2010/main" val="2372233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4F3E09-CD18-0845-8836-E7A261994AE3}"/>
              </a:ext>
            </a:extLst>
          </p:cNvPr>
          <p:cNvSpPr txBox="1"/>
          <p:nvPr/>
        </p:nvSpPr>
        <p:spPr>
          <a:xfrm>
            <a:off x="1716789" y="3109175"/>
            <a:ext cx="5721502" cy="461665"/>
          </a:xfrm>
          <a:prstGeom prst="rect">
            <a:avLst/>
          </a:prstGeom>
          <a:noFill/>
          <a:ln>
            <a:noFill/>
          </a:ln>
        </p:spPr>
        <p:txBody>
          <a:bodyPr wrap="square" rtlCol="0">
            <a:spAutoFit/>
          </a:bodyPr>
          <a:lstStyle/>
          <a:p>
            <a:pPr algn="ctr"/>
            <a:r>
              <a:rPr lang="en-GB" sz="2400" dirty="0">
                <a:solidFill>
                  <a:schemeClr val="bg1"/>
                </a:solidFill>
                <a:latin typeface="Montserrat" panose="02000505000000020004" pitchFamily="2" charset="77"/>
              </a:rPr>
              <a:t>The ‘five why’ technique</a:t>
            </a:r>
          </a:p>
        </p:txBody>
      </p:sp>
      <p:sp>
        <p:nvSpPr>
          <p:cNvPr id="5" name="Oval 4">
            <a:extLst>
              <a:ext uri="{FF2B5EF4-FFF2-40B4-BE49-F238E27FC236}">
                <a16:creationId xmlns:a16="http://schemas.microsoft.com/office/drawing/2014/main" id="{85254614-C967-6441-B716-A5DD398CA266}"/>
              </a:ext>
            </a:extLst>
          </p:cNvPr>
          <p:cNvSpPr/>
          <p:nvPr/>
        </p:nvSpPr>
        <p:spPr>
          <a:xfrm>
            <a:off x="3867123" y="1443126"/>
            <a:ext cx="1420837" cy="14208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9A7FB258-BB9B-834E-8048-25B8F8742D29}"/>
              </a:ext>
            </a:extLst>
          </p:cNvPr>
          <p:cNvPicPr>
            <a:picLocks/>
          </p:cNvPicPr>
          <p:nvPr/>
        </p:nvPicPr>
        <p:blipFill>
          <a:blip r:embed="rId2"/>
          <a:stretch>
            <a:fillRect/>
          </a:stretch>
        </p:blipFill>
        <p:spPr>
          <a:xfrm>
            <a:off x="4057143" y="1597522"/>
            <a:ext cx="1040793" cy="1040793"/>
          </a:xfrm>
          <a:prstGeom prst="rect">
            <a:avLst/>
          </a:prstGeom>
        </p:spPr>
      </p:pic>
    </p:spTree>
    <p:extLst>
      <p:ext uri="{BB962C8B-B14F-4D97-AF65-F5344CB8AC3E}">
        <p14:creationId xmlns:p14="http://schemas.microsoft.com/office/powerpoint/2010/main" val="3264922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6E5028-5030-7541-8DC0-72B813184242}"/>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1FEFBB9-8E1B-2449-89DE-0BA96524AC2B}"/>
              </a:ext>
            </a:extLst>
          </p:cNvPr>
          <p:cNvPicPr>
            <a:picLocks noChangeAspect="1"/>
          </p:cNvPicPr>
          <p:nvPr/>
        </p:nvPicPr>
        <p:blipFill>
          <a:blip r:embed="rId3"/>
          <a:stretch>
            <a:fillRect/>
          </a:stretch>
        </p:blipFill>
        <p:spPr>
          <a:xfrm>
            <a:off x="372534" y="4903893"/>
            <a:ext cx="1149718" cy="332935"/>
          </a:xfrm>
          <a:prstGeom prst="rect">
            <a:avLst/>
          </a:prstGeom>
        </p:spPr>
      </p:pic>
      <p:sp>
        <p:nvSpPr>
          <p:cNvPr id="45" name="TextBox 44">
            <a:extLst>
              <a:ext uri="{FF2B5EF4-FFF2-40B4-BE49-F238E27FC236}">
                <a16:creationId xmlns:a16="http://schemas.microsoft.com/office/drawing/2014/main" id="{DD1259FC-FA99-9A46-9FD5-FE771A560492}"/>
              </a:ext>
            </a:extLst>
          </p:cNvPr>
          <p:cNvSpPr txBox="1"/>
          <p:nvPr/>
        </p:nvSpPr>
        <p:spPr>
          <a:xfrm>
            <a:off x="367672" y="4442228"/>
            <a:ext cx="3950120" cy="461665"/>
          </a:xfrm>
          <a:prstGeom prst="rect">
            <a:avLst/>
          </a:prstGeom>
          <a:noFill/>
        </p:spPr>
        <p:txBody>
          <a:bodyPr wrap="none" rtlCol="0">
            <a:spAutoFit/>
          </a:bodyPr>
          <a:lstStyle/>
          <a:p>
            <a:r>
              <a:rPr lang="en-GB" sz="2400" dirty="0">
                <a:solidFill>
                  <a:schemeClr val="bg1"/>
                </a:solidFill>
                <a:latin typeface="Montserrat" panose="02000505000000020004" pitchFamily="2" charset="77"/>
              </a:rPr>
              <a:t>The ‘five why’ technique</a:t>
            </a:r>
          </a:p>
        </p:txBody>
      </p:sp>
      <p:sp>
        <p:nvSpPr>
          <p:cNvPr id="2" name="TextBox 1">
            <a:extLst>
              <a:ext uri="{FF2B5EF4-FFF2-40B4-BE49-F238E27FC236}">
                <a16:creationId xmlns:a16="http://schemas.microsoft.com/office/drawing/2014/main" id="{EC93C729-CC36-0441-818C-CC38485B1DCB}"/>
              </a:ext>
            </a:extLst>
          </p:cNvPr>
          <p:cNvSpPr txBox="1"/>
          <p:nvPr/>
        </p:nvSpPr>
        <p:spPr>
          <a:xfrm>
            <a:off x="5391397" y="1472540"/>
            <a:ext cx="896399" cy="400110"/>
          </a:xfrm>
          <a:prstGeom prst="rect">
            <a:avLst/>
          </a:prstGeom>
          <a:solidFill>
            <a:srgbClr val="00B0F0"/>
          </a:solidFill>
        </p:spPr>
        <p:txBody>
          <a:bodyPr wrap="none" rtlCol="0">
            <a:spAutoFit/>
          </a:bodyPr>
          <a:lstStyle/>
          <a:p>
            <a:r>
              <a:rPr lang="en-GB" sz="2000" dirty="0">
                <a:solidFill>
                  <a:schemeClr val="bg1"/>
                </a:solidFill>
                <a:latin typeface="Montserrat" panose="02000505000000020004" pitchFamily="2" charset="77"/>
              </a:rPr>
              <a:t>Why?</a:t>
            </a:r>
          </a:p>
        </p:txBody>
      </p:sp>
      <p:sp>
        <p:nvSpPr>
          <p:cNvPr id="25" name="TextBox 24">
            <a:extLst>
              <a:ext uri="{FF2B5EF4-FFF2-40B4-BE49-F238E27FC236}">
                <a16:creationId xmlns:a16="http://schemas.microsoft.com/office/drawing/2014/main" id="{556E15DD-1A18-1B41-876D-AB0645D3C4EC}"/>
              </a:ext>
            </a:extLst>
          </p:cNvPr>
          <p:cNvSpPr txBox="1"/>
          <p:nvPr/>
        </p:nvSpPr>
        <p:spPr>
          <a:xfrm>
            <a:off x="6735995" y="1638471"/>
            <a:ext cx="896399" cy="400110"/>
          </a:xfrm>
          <a:prstGeom prst="rect">
            <a:avLst/>
          </a:prstGeom>
          <a:solidFill>
            <a:srgbClr val="00B0F0"/>
          </a:solidFill>
        </p:spPr>
        <p:txBody>
          <a:bodyPr wrap="none" rtlCol="0">
            <a:spAutoFit/>
          </a:bodyPr>
          <a:lstStyle/>
          <a:p>
            <a:r>
              <a:rPr lang="en-GB" sz="2000" dirty="0">
                <a:solidFill>
                  <a:schemeClr val="bg1"/>
                </a:solidFill>
                <a:latin typeface="Montserrat" panose="02000505000000020004" pitchFamily="2" charset="77"/>
              </a:rPr>
              <a:t>Why?</a:t>
            </a:r>
          </a:p>
        </p:txBody>
      </p:sp>
      <p:sp>
        <p:nvSpPr>
          <p:cNvPr id="28" name="TextBox 27">
            <a:extLst>
              <a:ext uri="{FF2B5EF4-FFF2-40B4-BE49-F238E27FC236}">
                <a16:creationId xmlns:a16="http://schemas.microsoft.com/office/drawing/2014/main" id="{90CC2884-D5A5-DF49-8B0E-72873E8889FC}"/>
              </a:ext>
            </a:extLst>
          </p:cNvPr>
          <p:cNvSpPr txBox="1"/>
          <p:nvPr/>
        </p:nvSpPr>
        <p:spPr>
          <a:xfrm>
            <a:off x="5839596" y="2104273"/>
            <a:ext cx="896399" cy="400110"/>
          </a:xfrm>
          <a:prstGeom prst="rect">
            <a:avLst/>
          </a:prstGeom>
          <a:solidFill>
            <a:srgbClr val="00B0F0"/>
          </a:solidFill>
        </p:spPr>
        <p:txBody>
          <a:bodyPr wrap="none" rtlCol="0">
            <a:spAutoFit/>
          </a:bodyPr>
          <a:lstStyle/>
          <a:p>
            <a:r>
              <a:rPr lang="en-GB" sz="2000" dirty="0">
                <a:solidFill>
                  <a:schemeClr val="bg1"/>
                </a:solidFill>
                <a:latin typeface="Montserrat" panose="02000505000000020004" pitchFamily="2" charset="77"/>
              </a:rPr>
              <a:t>Why?</a:t>
            </a:r>
          </a:p>
        </p:txBody>
      </p:sp>
      <p:sp>
        <p:nvSpPr>
          <p:cNvPr id="30" name="TextBox 29">
            <a:extLst>
              <a:ext uri="{FF2B5EF4-FFF2-40B4-BE49-F238E27FC236}">
                <a16:creationId xmlns:a16="http://schemas.microsoft.com/office/drawing/2014/main" id="{F5F36944-B179-DE4D-8BB0-453481DC17D1}"/>
              </a:ext>
            </a:extLst>
          </p:cNvPr>
          <p:cNvSpPr txBox="1"/>
          <p:nvPr/>
        </p:nvSpPr>
        <p:spPr>
          <a:xfrm>
            <a:off x="6934758" y="2465287"/>
            <a:ext cx="896399" cy="400110"/>
          </a:xfrm>
          <a:prstGeom prst="rect">
            <a:avLst/>
          </a:prstGeom>
          <a:solidFill>
            <a:srgbClr val="00B0F0"/>
          </a:solidFill>
        </p:spPr>
        <p:txBody>
          <a:bodyPr wrap="none" rtlCol="0">
            <a:spAutoFit/>
          </a:bodyPr>
          <a:lstStyle/>
          <a:p>
            <a:r>
              <a:rPr lang="en-GB" sz="2000" dirty="0">
                <a:solidFill>
                  <a:schemeClr val="bg1"/>
                </a:solidFill>
                <a:latin typeface="Montserrat" panose="02000505000000020004" pitchFamily="2" charset="77"/>
              </a:rPr>
              <a:t>Why?</a:t>
            </a:r>
          </a:p>
        </p:txBody>
      </p:sp>
      <p:sp>
        <p:nvSpPr>
          <p:cNvPr id="31" name="TextBox 30">
            <a:extLst>
              <a:ext uri="{FF2B5EF4-FFF2-40B4-BE49-F238E27FC236}">
                <a16:creationId xmlns:a16="http://schemas.microsoft.com/office/drawing/2014/main" id="{3F081B08-FE16-0243-9471-0369D9D509DC}"/>
              </a:ext>
            </a:extLst>
          </p:cNvPr>
          <p:cNvSpPr txBox="1"/>
          <p:nvPr/>
        </p:nvSpPr>
        <p:spPr>
          <a:xfrm>
            <a:off x="5008975" y="2656903"/>
            <a:ext cx="896399" cy="400110"/>
          </a:xfrm>
          <a:prstGeom prst="rect">
            <a:avLst/>
          </a:prstGeom>
          <a:solidFill>
            <a:srgbClr val="00B0F0"/>
          </a:solidFill>
        </p:spPr>
        <p:txBody>
          <a:bodyPr wrap="none" rtlCol="0">
            <a:spAutoFit/>
          </a:bodyPr>
          <a:lstStyle/>
          <a:p>
            <a:r>
              <a:rPr lang="en-GB" sz="2000" dirty="0">
                <a:solidFill>
                  <a:schemeClr val="bg1"/>
                </a:solidFill>
                <a:latin typeface="Montserrat" panose="02000505000000020004" pitchFamily="2" charset="77"/>
              </a:rPr>
              <a:t>Why?</a:t>
            </a:r>
          </a:p>
        </p:txBody>
      </p:sp>
      <p:pic>
        <p:nvPicPr>
          <p:cNvPr id="4" name="Picture 3">
            <a:extLst>
              <a:ext uri="{FF2B5EF4-FFF2-40B4-BE49-F238E27FC236}">
                <a16:creationId xmlns:a16="http://schemas.microsoft.com/office/drawing/2014/main" id="{0A019C24-48C3-7A4A-8196-C80D6C198D18}"/>
              </a:ext>
            </a:extLst>
          </p:cNvPr>
          <p:cNvPicPr>
            <a:picLocks noChangeAspect="1"/>
          </p:cNvPicPr>
          <p:nvPr/>
        </p:nvPicPr>
        <p:blipFill>
          <a:blip r:embed="rId4"/>
          <a:stretch>
            <a:fillRect/>
          </a:stretch>
        </p:blipFill>
        <p:spPr>
          <a:xfrm>
            <a:off x="1522252" y="1271125"/>
            <a:ext cx="2049237" cy="2049237"/>
          </a:xfrm>
          <a:prstGeom prst="rect">
            <a:avLst/>
          </a:prstGeom>
        </p:spPr>
      </p:pic>
    </p:spTree>
    <p:extLst>
      <p:ext uri="{BB962C8B-B14F-4D97-AF65-F5344CB8AC3E}">
        <p14:creationId xmlns:p14="http://schemas.microsoft.com/office/powerpoint/2010/main" val="143572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28" grpId="0" animBg="1"/>
      <p:bldP spid="30"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4F3E09-CD18-0845-8836-E7A261994AE3}"/>
              </a:ext>
            </a:extLst>
          </p:cNvPr>
          <p:cNvSpPr txBox="1"/>
          <p:nvPr/>
        </p:nvSpPr>
        <p:spPr>
          <a:xfrm>
            <a:off x="1716789" y="3109175"/>
            <a:ext cx="5721502" cy="461665"/>
          </a:xfrm>
          <a:prstGeom prst="rect">
            <a:avLst/>
          </a:prstGeom>
          <a:noFill/>
          <a:ln>
            <a:noFill/>
          </a:ln>
        </p:spPr>
        <p:txBody>
          <a:bodyPr wrap="square" rtlCol="0">
            <a:spAutoFit/>
          </a:bodyPr>
          <a:lstStyle/>
          <a:p>
            <a:pPr algn="ctr"/>
            <a:r>
              <a:rPr lang="en-GB" sz="2400" dirty="0">
                <a:solidFill>
                  <a:schemeClr val="bg1"/>
                </a:solidFill>
                <a:latin typeface="Montserrat" panose="02000505000000020004" pitchFamily="2" charset="77"/>
              </a:rPr>
              <a:t>The ‘five why’ technique - internal</a:t>
            </a:r>
          </a:p>
        </p:txBody>
      </p:sp>
      <p:sp>
        <p:nvSpPr>
          <p:cNvPr id="5" name="Oval 4">
            <a:extLst>
              <a:ext uri="{FF2B5EF4-FFF2-40B4-BE49-F238E27FC236}">
                <a16:creationId xmlns:a16="http://schemas.microsoft.com/office/drawing/2014/main" id="{85254614-C967-6441-B716-A5DD398CA266}"/>
              </a:ext>
            </a:extLst>
          </p:cNvPr>
          <p:cNvSpPr/>
          <p:nvPr/>
        </p:nvSpPr>
        <p:spPr>
          <a:xfrm>
            <a:off x="3867123" y="1443126"/>
            <a:ext cx="1420837" cy="14208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9A7FB258-BB9B-834E-8048-25B8F8742D29}"/>
              </a:ext>
            </a:extLst>
          </p:cNvPr>
          <p:cNvPicPr>
            <a:picLocks/>
          </p:cNvPicPr>
          <p:nvPr/>
        </p:nvPicPr>
        <p:blipFill>
          <a:blip r:embed="rId2"/>
          <a:stretch>
            <a:fillRect/>
          </a:stretch>
        </p:blipFill>
        <p:spPr>
          <a:xfrm>
            <a:off x="4057143" y="1597522"/>
            <a:ext cx="1040793" cy="1040793"/>
          </a:xfrm>
          <a:prstGeom prst="rect">
            <a:avLst/>
          </a:prstGeom>
        </p:spPr>
      </p:pic>
    </p:spTree>
    <p:extLst>
      <p:ext uri="{BB962C8B-B14F-4D97-AF65-F5344CB8AC3E}">
        <p14:creationId xmlns:p14="http://schemas.microsoft.com/office/powerpoint/2010/main" val="2424923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6E5028-5030-7541-8DC0-72B813184242}"/>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1FEFBB9-8E1B-2449-89DE-0BA96524AC2B}"/>
              </a:ext>
            </a:extLst>
          </p:cNvPr>
          <p:cNvPicPr>
            <a:picLocks noChangeAspect="1"/>
          </p:cNvPicPr>
          <p:nvPr/>
        </p:nvPicPr>
        <p:blipFill>
          <a:blip r:embed="rId3"/>
          <a:stretch>
            <a:fillRect/>
          </a:stretch>
        </p:blipFill>
        <p:spPr>
          <a:xfrm>
            <a:off x="372534" y="4903893"/>
            <a:ext cx="1149718" cy="332935"/>
          </a:xfrm>
          <a:prstGeom prst="rect">
            <a:avLst/>
          </a:prstGeom>
        </p:spPr>
      </p:pic>
      <p:sp>
        <p:nvSpPr>
          <p:cNvPr id="45" name="TextBox 44">
            <a:extLst>
              <a:ext uri="{FF2B5EF4-FFF2-40B4-BE49-F238E27FC236}">
                <a16:creationId xmlns:a16="http://schemas.microsoft.com/office/drawing/2014/main" id="{DD1259FC-FA99-9A46-9FD5-FE771A560492}"/>
              </a:ext>
            </a:extLst>
          </p:cNvPr>
          <p:cNvSpPr txBox="1"/>
          <p:nvPr/>
        </p:nvSpPr>
        <p:spPr>
          <a:xfrm>
            <a:off x="367672" y="4442228"/>
            <a:ext cx="3950120" cy="461665"/>
          </a:xfrm>
          <a:prstGeom prst="rect">
            <a:avLst/>
          </a:prstGeom>
          <a:noFill/>
        </p:spPr>
        <p:txBody>
          <a:bodyPr wrap="none" rtlCol="0">
            <a:spAutoFit/>
          </a:bodyPr>
          <a:lstStyle/>
          <a:p>
            <a:r>
              <a:rPr lang="en-GB" sz="2400" dirty="0">
                <a:solidFill>
                  <a:schemeClr val="bg1"/>
                </a:solidFill>
                <a:latin typeface="Montserrat" panose="02000505000000020004" pitchFamily="2" charset="77"/>
              </a:rPr>
              <a:t>The ‘five why’ technique</a:t>
            </a:r>
          </a:p>
        </p:txBody>
      </p:sp>
      <p:sp>
        <p:nvSpPr>
          <p:cNvPr id="5" name="TextBox 4">
            <a:extLst>
              <a:ext uri="{FF2B5EF4-FFF2-40B4-BE49-F238E27FC236}">
                <a16:creationId xmlns:a16="http://schemas.microsoft.com/office/drawing/2014/main" id="{E619DE2D-7D76-214C-A2E8-560FEF5C631D}"/>
              </a:ext>
            </a:extLst>
          </p:cNvPr>
          <p:cNvSpPr txBox="1"/>
          <p:nvPr/>
        </p:nvSpPr>
        <p:spPr>
          <a:xfrm>
            <a:off x="738918" y="1084520"/>
            <a:ext cx="3102131" cy="300082"/>
          </a:xfrm>
          <a:prstGeom prst="rect">
            <a:avLst/>
          </a:prstGeom>
          <a:solidFill>
            <a:srgbClr val="C00000"/>
          </a:solidFill>
        </p:spPr>
        <p:txBody>
          <a:bodyPr wrap="none" rtlCol="0">
            <a:spAutoFit/>
          </a:bodyPr>
          <a:lstStyle/>
          <a:p>
            <a:pPr algn="ctr"/>
            <a:r>
              <a:rPr lang="en-GB" dirty="0">
                <a:solidFill>
                  <a:schemeClr val="bg1"/>
                </a:solidFill>
                <a:latin typeface="Montserrat" panose="02000505000000020004" pitchFamily="2" charset="77"/>
              </a:rPr>
              <a:t>Why would you not recommend?</a:t>
            </a:r>
          </a:p>
        </p:txBody>
      </p:sp>
      <p:grpSp>
        <p:nvGrpSpPr>
          <p:cNvPr id="39" name="Group 38">
            <a:extLst>
              <a:ext uri="{FF2B5EF4-FFF2-40B4-BE49-F238E27FC236}">
                <a16:creationId xmlns:a16="http://schemas.microsoft.com/office/drawing/2014/main" id="{EEEED971-34CC-A740-AA01-4D97820F12E7}"/>
              </a:ext>
            </a:extLst>
          </p:cNvPr>
          <p:cNvGrpSpPr/>
          <p:nvPr/>
        </p:nvGrpSpPr>
        <p:grpSpPr>
          <a:xfrm>
            <a:off x="3840620" y="1084520"/>
            <a:ext cx="4545390" cy="300082"/>
            <a:chOff x="3864684" y="759666"/>
            <a:chExt cx="4545390" cy="300082"/>
          </a:xfrm>
        </p:grpSpPr>
        <p:sp>
          <p:nvSpPr>
            <p:cNvPr id="26" name="Rectangle 25">
              <a:extLst>
                <a:ext uri="{FF2B5EF4-FFF2-40B4-BE49-F238E27FC236}">
                  <a16:creationId xmlns:a16="http://schemas.microsoft.com/office/drawing/2014/main" id="{484F0682-4044-044E-BA00-DD085F8E53D9}"/>
                </a:ext>
              </a:extLst>
            </p:cNvPr>
            <p:cNvSpPr/>
            <p:nvPr/>
          </p:nvSpPr>
          <p:spPr>
            <a:xfrm>
              <a:off x="3864684" y="759666"/>
              <a:ext cx="4545389" cy="300082"/>
            </a:xfrm>
            <a:prstGeom prst="rect">
              <a:avLst/>
            </a:prstGeom>
            <a:solidFill>
              <a:srgbClr val="FED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32B2C35-D0A5-964B-8501-896AF3DAAE19}"/>
                </a:ext>
              </a:extLst>
            </p:cNvPr>
            <p:cNvSpPr txBox="1"/>
            <p:nvPr/>
          </p:nvSpPr>
          <p:spPr>
            <a:xfrm>
              <a:off x="4109790" y="759666"/>
              <a:ext cx="4300284" cy="300082"/>
            </a:xfrm>
            <a:prstGeom prst="rect">
              <a:avLst/>
            </a:prstGeom>
            <a:noFill/>
          </p:spPr>
          <p:txBody>
            <a:bodyPr wrap="square" rtlCol="0">
              <a:spAutoFit/>
            </a:bodyPr>
            <a:lstStyle/>
            <a:p>
              <a:r>
                <a:rPr lang="en-GB" dirty="0"/>
                <a:t>“I don’t feel comfortable buying from you over television”</a:t>
              </a:r>
            </a:p>
          </p:txBody>
        </p:sp>
      </p:grpSp>
      <p:sp>
        <p:nvSpPr>
          <p:cNvPr id="13" name="TextBox 12">
            <a:extLst>
              <a:ext uri="{FF2B5EF4-FFF2-40B4-BE49-F238E27FC236}">
                <a16:creationId xmlns:a16="http://schemas.microsoft.com/office/drawing/2014/main" id="{CE99FA16-E755-1549-838C-31C85FC3E248}"/>
              </a:ext>
            </a:extLst>
          </p:cNvPr>
          <p:cNvSpPr txBox="1"/>
          <p:nvPr/>
        </p:nvSpPr>
        <p:spPr>
          <a:xfrm>
            <a:off x="1790153" y="1624988"/>
            <a:ext cx="713657" cy="300082"/>
          </a:xfrm>
          <a:prstGeom prst="rect">
            <a:avLst/>
          </a:prstGeom>
          <a:solidFill>
            <a:srgbClr val="00B0F0"/>
          </a:solidFill>
        </p:spPr>
        <p:txBody>
          <a:bodyPr wrap="none" rtlCol="0">
            <a:spAutoFit/>
          </a:bodyPr>
          <a:lstStyle/>
          <a:p>
            <a:pPr algn="ctr"/>
            <a:r>
              <a:rPr lang="en-GB" dirty="0">
                <a:solidFill>
                  <a:schemeClr val="bg1"/>
                </a:solidFill>
                <a:latin typeface="Montserrat" panose="02000505000000020004" pitchFamily="2" charset="77"/>
              </a:rPr>
              <a:t>Why ?</a:t>
            </a:r>
          </a:p>
        </p:txBody>
      </p:sp>
      <p:grpSp>
        <p:nvGrpSpPr>
          <p:cNvPr id="40" name="Group 39">
            <a:extLst>
              <a:ext uri="{FF2B5EF4-FFF2-40B4-BE49-F238E27FC236}">
                <a16:creationId xmlns:a16="http://schemas.microsoft.com/office/drawing/2014/main" id="{D2497BCC-7D39-084F-8CDD-B6D25CA0D62B}"/>
              </a:ext>
            </a:extLst>
          </p:cNvPr>
          <p:cNvGrpSpPr/>
          <p:nvPr/>
        </p:nvGrpSpPr>
        <p:grpSpPr>
          <a:xfrm>
            <a:off x="2503810" y="1624988"/>
            <a:ext cx="4975313" cy="300082"/>
            <a:chOff x="2407555" y="1300134"/>
            <a:chExt cx="4975313" cy="300082"/>
          </a:xfrm>
        </p:grpSpPr>
        <p:sp>
          <p:nvSpPr>
            <p:cNvPr id="12" name="Rectangle 11">
              <a:extLst>
                <a:ext uri="{FF2B5EF4-FFF2-40B4-BE49-F238E27FC236}">
                  <a16:creationId xmlns:a16="http://schemas.microsoft.com/office/drawing/2014/main" id="{3CBCFD6F-3DFA-A345-8FD1-994FACB12C0C}"/>
                </a:ext>
              </a:extLst>
            </p:cNvPr>
            <p:cNvSpPr/>
            <p:nvPr/>
          </p:nvSpPr>
          <p:spPr>
            <a:xfrm>
              <a:off x="2407555" y="1300134"/>
              <a:ext cx="4975313" cy="300082"/>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677406DE-D8F7-4745-8899-B1896B84F253}"/>
                </a:ext>
              </a:extLst>
            </p:cNvPr>
            <p:cNvSpPr txBox="1"/>
            <p:nvPr/>
          </p:nvSpPr>
          <p:spPr>
            <a:xfrm>
              <a:off x="2742701" y="1300134"/>
              <a:ext cx="2252604" cy="300082"/>
            </a:xfrm>
            <a:prstGeom prst="rect">
              <a:avLst/>
            </a:prstGeom>
            <a:noFill/>
          </p:spPr>
          <p:txBody>
            <a:bodyPr wrap="none" rtlCol="0">
              <a:spAutoFit/>
            </a:bodyPr>
            <a:lstStyle/>
            <a:p>
              <a:r>
                <a:rPr lang="en-GB" dirty="0"/>
                <a:t>We never buy from television</a:t>
              </a:r>
            </a:p>
          </p:txBody>
        </p:sp>
      </p:grpSp>
      <p:sp>
        <p:nvSpPr>
          <p:cNvPr id="14" name="TextBox 13">
            <a:extLst>
              <a:ext uri="{FF2B5EF4-FFF2-40B4-BE49-F238E27FC236}">
                <a16:creationId xmlns:a16="http://schemas.microsoft.com/office/drawing/2014/main" id="{EDBDB05C-E13E-EF49-B270-902E612A3C4A}"/>
              </a:ext>
            </a:extLst>
          </p:cNvPr>
          <p:cNvSpPr txBox="1"/>
          <p:nvPr/>
        </p:nvSpPr>
        <p:spPr>
          <a:xfrm>
            <a:off x="1790154" y="2165456"/>
            <a:ext cx="713657" cy="300082"/>
          </a:xfrm>
          <a:prstGeom prst="rect">
            <a:avLst/>
          </a:prstGeom>
          <a:solidFill>
            <a:srgbClr val="00B0F0"/>
          </a:solidFill>
        </p:spPr>
        <p:txBody>
          <a:bodyPr wrap="none" rtlCol="0">
            <a:spAutoFit/>
          </a:bodyPr>
          <a:lstStyle/>
          <a:p>
            <a:pPr algn="ctr"/>
            <a:r>
              <a:rPr lang="en-GB" dirty="0">
                <a:solidFill>
                  <a:schemeClr val="bg1"/>
                </a:solidFill>
                <a:latin typeface="Montserrat" panose="02000505000000020004" pitchFamily="2" charset="77"/>
              </a:rPr>
              <a:t>Why ?</a:t>
            </a:r>
          </a:p>
        </p:txBody>
      </p:sp>
      <p:grpSp>
        <p:nvGrpSpPr>
          <p:cNvPr id="41" name="Group 40">
            <a:extLst>
              <a:ext uri="{FF2B5EF4-FFF2-40B4-BE49-F238E27FC236}">
                <a16:creationId xmlns:a16="http://schemas.microsoft.com/office/drawing/2014/main" id="{F47F14F5-67EC-B843-A430-E94B0F196ABC}"/>
              </a:ext>
            </a:extLst>
          </p:cNvPr>
          <p:cNvGrpSpPr/>
          <p:nvPr/>
        </p:nvGrpSpPr>
        <p:grpSpPr>
          <a:xfrm>
            <a:off x="2503810" y="2165456"/>
            <a:ext cx="4975313" cy="300082"/>
            <a:chOff x="2407555" y="1840602"/>
            <a:chExt cx="4975313" cy="300082"/>
          </a:xfrm>
        </p:grpSpPr>
        <p:sp>
          <p:nvSpPr>
            <p:cNvPr id="27" name="Rectangle 26">
              <a:extLst>
                <a:ext uri="{FF2B5EF4-FFF2-40B4-BE49-F238E27FC236}">
                  <a16:creationId xmlns:a16="http://schemas.microsoft.com/office/drawing/2014/main" id="{0828E0D7-5756-284D-A50A-9A7BFCC9942F}"/>
                </a:ext>
              </a:extLst>
            </p:cNvPr>
            <p:cNvSpPr/>
            <p:nvPr/>
          </p:nvSpPr>
          <p:spPr>
            <a:xfrm>
              <a:off x="2407555" y="1840602"/>
              <a:ext cx="4975313" cy="300082"/>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7B584B14-D870-F54C-8DC4-AA041D5C79CA}"/>
                </a:ext>
              </a:extLst>
            </p:cNvPr>
            <p:cNvSpPr txBox="1"/>
            <p:nvPr/>
          </p:nvSpPr>
          <p:spPr>
            <a:xfrm>
              <a:off x="2742702" y="1840602"/>
              <a:ext cx="2805255" cy="300082"/>
            </a:xfrm>
            <a:prstGeom prst="rect">
              <a:avLst/>
            </a:prstGeom>
            <a:noFill/>
          </p:spPr>
          <p:txBody>
            <a:bodyPr wrap="none" rtlCol="0">
              <a:spAutoFit/>
            </a:bodyPr>
            <a:lstStyle/>
            <a:p>
              <a:r>
                <a:rPr lang="en-GB" dirty="0"/>
                <a:t>TV sales channels look untrustworthy</a:t>
              </a:r>
            </a:p>
          </p:txBody>
        </p:sp>
      </p:grpSp>
      <p:sp>
        <p:nvSpPr>
          <p:cNvPr id="15" name="TextBox 14">
            <a:extLst>
              <a:ext uri="{FF2B5EF4-FFF2-40B4-BE49-F238E27FC236}">
                <a16:creationId xmlns:a16="http://schemas.microsoft.com/office/drawing/2014/main" id="{08CD72F9-9A03-1E43-827E-09725B683723}"/>
              </a:ext>
            </a:extLst>
          </p:cNvPr>
          <p:cNvSpPr txBox="1"/>
          <p:nvPr/>
        </p:nvSpPr>
        <p:spPr>
          <a:xfrm>
            <a:off x="1790154" y="2705924"/>
            <a:ext cx="713657" cy="300082"/>
          </a:xfrm>
          <a:prstGeom prst="rect">
            <a:avLst/>
          </a:prstGeom>
          <a:solidFill>
            <a:srgbClr val="00B0F0"/>
          </a:solidFill>
        </p:spPr>
        <p:txBody>
          <a:bodyPr wrap="none" rtlCol="0">
            <a:spAutoFit/>
          </a:bodyPr>
          <a:lstStyle/>
          <a:p>
            <a:pPr algn="ctr"/>
            <a:r>
              <a:rPr lang="en-GB" dirty="0">
                <a:solidFill>
                  <a:schemeClr val="bg1"/>
                </a:solidFill>
                <a:latin typeface="Montserrat" panose="02000505000000020004" pitchFamily="2" charset="77"/>
              </a:rPr>
              <a:t>Why ?</a:t>
            </a:r>
          </a:p>
        </p:txBody>
      </p:sp>
      <p:grpSp>
        <p:nvGrpSpPr>
          <p:cNvPr id="42" name="Group 41">
            <a:extLst>
              <a:ext uri="{FF2B5EF4-FFF2-40B4-BE49-F238E27FC236}">
                <a16:creationId xmlns:a16="http://schemas.microsoft.com/office/drawing/2014/main" id="{9B972569-057D-A14C-BC43-F1D3D48E9D49}"/>
              </a:ext>
            </a:extLst>
          </p:cNvPr>
          <p:cNvGrpSpPr/>
          <p:nvPr/>
        </p:nvGrpSpPr>
        <p:grpSpPr>
          <a:xfrm>
            <a:off x="2503809" y="2705924"/>
            <a:ext cx="4975313" cy="300082"/>
            <a:chOff x="2407554" y="2381070"/>
            <a:chExt cx="4975313" cy="300082"/>
          </a:xfrm>
        </p:grpSpPr>
        <p:sp>
          <p:nvSpPr>
            <p:cNvPr id="29" name="Rectangle 28">
              <a:extLst>
                <a:ext uri="{FF2B5EF4-FFF2-40B4-BE49-F238E27FC236}">
                  <a16:creationId xmlns:a16="http://schemas.microsoft.com/office/drawing/2014/main" id="{48E860F2-900F-784E-A9B5-D1D30C0F1820}"/>
                </a:ext>
              </a:extLst>
            </p:cNvPr>
            <p:cNvSpPr/>
            <p:nvPr/>
          </p:nvSpPr>
          <p:spPr>
            <a:xfrm>
              <a:off x="2407554" y="2381070"/>
              <a:ext cx="4975313" cy="300082"/>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317F6FA9-9AD4-5B49-B457-BC3CF870F770}"/>
                </a:ext>
              </a:extLst>
            </p:cNvPr>
            <p:cNvSpPr txBox="1"/>
            <p:nvPr/>
          </p:nvSpPr>
          <p:spPr>
            <a:xfrm>
              <a:off x="2742702" y="2381070"/>
              <a:ext cx="4150495" cy="300082"/>
            </a:xfrm>
            <a:prstGeom prst="rect">
              <a:avLst/>
            </a:prstGeom>
            <a:noFill/>
          </p:spPr>
          <p:txBody>
            <a:bodyPr wrap="none" rtlCol="0">
              <a:spAutoFit/>
            </a:bodyPr>
            <a:lstStyle/>
            <a:p>
              <a:r>
                <a:rPr lang="en-GB" dirty="0"/>
                <a:t>I will never give my credit card to someone I don’t know</a:t>
              </a:r>
            </a:p>
          </p:txBody>
        </p:sp>
      </p:grpSp>
      <p:sp>
        <p:nvSpPr>
          <p:cNvPr id="16" name="TextBox 15">
            <a:extLst>
              <a:ext uri="{FF2B5EF4-FFF2-40B4-BE49-F238E27FC236}">
                <a16:creationId xmlns:a16="http://schemas.microsoft.com/office/drawing/2014/main" id="{901976DD-BE4A-7847-A40F-812A2AC8A5BF}"/>
              </a:ext>
            </a:extLst>
          </p:cNvPr>
          <p:cNvSpPr txBox="1"/>
          <p:nvPr/>
        </p:nvSpPr>
        <p:spPr>
          <a:xfrm>
            <a:off x="1790155" y="3246392"/>
            <a:ext cx="713657" cy="300082"/>
          </a:xfrm>
          <a:prstGeom prst="rect">
            <a:avLst/>
          </a:prstGeom>
          <a:solidFill>
            <a:srgbClr val="00B0F0"/>
          </a:solidFill>
        </p:spPr>
        <p:txBody>
          <a:bodyPr wrap="none" rtlCol="0">
            <a:spAutoFit/>
          </a:bodyPr>
          <a:lstStyle/>
          <a:p>
            <a:pPr algn="ctr"/>
            <a:r>
              <a:rPr lang="en-GB" dirty="0">
                <a:solidFill>
                  <a:schemeClr val="bg1"/>
                </a:solidFill>
                <a:latin typeface="Montserrat" panose="02000505000000020004" pitchFamily="2" charset="77"/>
              </a:rPr>
              <a:t>Why ?</a:t>
            </a:r>
          </a:p>
        </p:txBody>
      </p:sp>
      <p:grpSp>
        <p:nvGrpSpPr>
          <p:cNvPr id="43" name="Group 42">
            <a:extLst>
              <a:ext uri="{FF2B5EF4-FFF2-40B4-BE49-F238E27FC236}">
                <a16:creationId xmlns:a16="http://schemas.microsoft.com/office/drawing/2014/main" id="{51A5BB9A-AF7E-B143-9395-621C7EC93644}"/>
              </a:ext>
            </a:extLst>
          </p:cNvPr>
          <p:cNvGrpSpPr/>
          <p:nvPr/>
        </p:nvGrpSpPr>
        <p:grpSpPr>
          <a:xfrm>
            <a:off x="2503809" y="3246392"/>
            <a:ext cx="4975313" cy="300082"/>
            <a:chOff x="2407554" y="2921538"/>
            <a:chExt cx="4975313" cy="300082"/>
          </a:xfrm>
        </p:grpSpPr>
        <p:sp>
          <p:nvSpPr>
            <p:cNvPr id="32" name="Rectangle 31">
              <a:extLst>
                <a:ext uri="{FF2B5EF4-FFF2-40B4-BE49-F238E27FC236}">
                  <a16:creationId xmlns:a16="http://schemas.microsoft.com/office/drawing/2014/main" id="{A58CF5E4-6C3D-4241-92CB-5E9BF576020D}"/>
                </a:ext>
              </a:extLst>
            </p:cNvPr>
            <p:cNvSpPr/>
            <p:nvPr/>
          </p:nvSpPr>
          <p:spPr>
            <a:xfrm>
              <a:off x="2407554" y="2921538"/>
              <a:ext cx="4975313" cy="300082"/>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1847874-C7BB-854F-AC0D-AA9DC1980A97}"/>
                </a:ext>
              </a:extLst>
            </p:cNvPr>
            <p:cNvSpPr txBox="1"/>
            <p:nvPr/>
          </p:nvSpPr>
          <p:spPr>
            <a:xfrm>
              <a:off x="2742703" y="2921538"/>
              <a:ext cx="4147417" cy="300082"/>
            </a:xfrm>
            <a:prstGeom prst="rect">
              <a:avLst/>
            </a:prstGeom>
            <a:noFill/>
          </p:spPr>
          <p:txBody>
            <a:bodyPr wrap="none" rtlCol="0">
              <a:spAutoFit/>
            </a:bodyPr>
            <a:lstStyle/>
            <a:p>
              <a:r>
                <a:rPr lang="en-GB" dirty="0"/>
                <a:t>I am afraid that someone will steal my credit card details</a:t>
              </a:r>
            </a:p>
          </p:txBody>
        </p:sp>
      </p:grpSp>
    </p:spTree>
    <p:extLst>
      <p:ext uri="{BB962C8B-B14F-4D97-AF65-F5344CB8AC3E}">
        <p14:creationId xmlns:p14="http://schemas.microsoft.com/office/powerpoint/2010/main" val="12945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6E5028-5030-7541-8DC0-72B813184242}"/>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1FEFBB9-8E1B-2449-89DE-0BA96524AC2B}"/>
              </a:ext>
            </a:extLst>
          </p:cNvPr>
          <p:cNvPicPr>
            <a:picLocks noChangeAspect="1"/>
          </p:cNvPicPr>
          <p:nvPr/>
        </p:nvPicPr>
        <p:blipFill>
          <a:blip r:embed="rId3"/>
          <a:stretch>
            <a:fillRect/>
          </a:stretch>
        </p:blipFill>
        <p:spPr>
          <a:xfrm>
            <a:off x="372534" y="4903893"/>
            <a:ext cx="1149718" cy="332935"/>
          </a:xfrm>
          <a:prstGeom prst="rect">
            <a:avLst/>
          </a:prstGeom>
        </p:spPr>
      </p:pic>
      <p:sp>
        <p:nvSpPr>
          <p:cNvPr id="45" name="TextBox 44">
            <a:extLst>
              <a:ext uri="{FF2B5EF4-FFF2-40B4-BE49-F238E27FC236}">
                <a16:creationId xmlns:a16="http://schemas.microsoft.com/office/drawing/2014/main" id="{DD1259FC-FA99-9A46-9FD5-FE771A560492}"/>
              </a:ext>
            </a:extLst>
          </p:cNvPr>
          <p:cNvSpPr txBox="1"/>
          <p:nvPr/>
        </p:nvSpPr>
        <p:spPr>
          <a:xfrm>
            <a:off x="367672" y="4442228"/>
            <a:ext cx="3950120" cy="461665"/>
          </a:xfrm>
          <a:prstGeom prst="rect">
            <a:avLst/>
          </a:prstGeom>
          <a:noFill/>
        </p:spPr>
        <p:txBody>
          <a:bodyPr wrap="none" rtlCol="0">
            <a:spAutoFit/>
          </a:bodyPr>
          <a:lstStyle/>
          <a:p>
            <a:r>
              <a:rPr lang="en-GB" sz="2400" dirty="0">
                <a:solidFill>
                  <a:schemeClr val="bg1"/>
                </a:solidFill>
                <a:latin typeface="Montserrat" panose="02000505000000020004" pitchFamily="2" charset="77"/>
              </a:rPr>
              <a:t>The ‘five why’ technique</a:t>
            </a:r>
          </a:p>
        </p:txBody>
      </p:sp>
      <p:sp>
        <p:nvSpPr>
          <p:cNvPr id="5" name="TextBox 4">
            <a:extLst>
              <a:ext uri="{FF2B5EF4-FFF2-40B4-BE49-F238E27FC236}">
                <a16:creationId xmlns:a16="http://schemas.microsoft.com/office/drawing/2014/main" id="{E619DE2D-7D76-214C-A2E8-560FEF5C631D}"/>
              </a:ext>
            </a:extLst>
          </p:cNvPr>
          <p:cNvSpPr txBox="1"/>
          <p:nvPr/>
        </p:nvSpPr>
        <p:spPr>
          <a:xfrm>
            <a:off x="1693898" y="759666"/>
            <a:ext cx="2170787" cy="300082"/>
          </a:xfrm>
          <a:prstGeom prst="rect">
            <a:avLst/>
          </a:prstGeom>
          <a:solidFill>
            <a:srgbClr val="C00000"/>
          </a:solidFill>
        </p:spPr>
        <p:txBody>
          <a:bodyPr wrap="none" rtlCol="0">
            <a:spAutoFit/>
          </a:bodyPr>
          <a:lstStyle/>
          <a:p>
            <a:pPr algn="ctr"/>
            <a:r>
              <a:rPr lang="en-GB" dirty="0">
                <a:solidFill>
                  <a:schemeClr val="bg1"/>
                </a:solidFill>
                <a:latin typeface="Montserrat" panose="02000505000000020004" pitchFamily="2" charset="77"/>
              </a:rPr>
              <a:t>Why was the car dirty?</a:t>
            </a:r>
          </a:p>
        </p:txBody>
      </p:sp>
      <p:grpSp>
        <p:nvGrpSpPr>
          <p:cNvPr id="39" name="Group 38">
            <a:extLst>
              <a:ext uri="{FF2B5EF4-FFF2-40B4-BE49-F238E27FC236}">
                <a16:creationId xmlns:a16="http://schemas.microsoft.com/office/drawing/2014/main" id="{EEEED971-34CC-A740-AA01-4D97820F12E7}"/>
              </a:ext>
            </a:extLst>
          </p:cNvPr>
          <p:cNvGrpSpPr/>
          <p:nvPr/>
        </p:nvGrpSpPr>
        <p:grpSpPr>
          <a:xfrm>
            <a:off x="3864685" y="759666"/>
            <a:ext cx="3518179" cy="300082"/>
            <a:chOff x="3864685" y="759666"/>
            <a:chExt cx="3518179" cy="300082"/>
          </a:xfrm>
        </p:grpSpPr>
        <p:sp>
          <p:nvSpPr>
            <p:cNvPr id="26" name="Rectangle 25">
              <a:extLst>
                <a:ext uri="{FF2B5EF4-FFF2-40B4-BE49-F238E27FC236}">
                  <a16:creationId xmlns:a16="http://schemas.microsoft.com/office/drawing/2014/main" id="{484F0682-4044-044E-BA00-DD085F8E53D9}"/>
                </a:ext>
              </a:extLst>
            </p:cNvPr>
            <p:cNvSpPr/>
            <p:nvPr/>
          </p:nvSpPr>
          <p:spPr>
            <a:xfrm>
              <a:off x="3864685" y="759666"/>
              <a:ext cx="3518179" cy="300082"/>
            </a:xfrm>
            <a:prstGeom prst="rect">
              <a:avLst/>
            </a:prstGeom>
            <a:solidFill>
              <a:srgbClr val="FED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32B2C35-D0A5-964B-8501-896AF3DAAE19}"/>
                </a:ext>
              </a:extLst>
            </p:cNvPr>
            <p:cNvSpPr txBox="1"/>
            <p:nvPr/>
          </p:nvSpPr>
          <p:spPr>
            <a:xfrm>
              <a:off x="4109790" y="759666"/>
              <a:ext cx="2582543" cy="300082"/>
            </a:xfrm>
            <a:prstGeom prst="rect">
              <a:avLst/>
            </a:prstGeom>
            <a:noFill/>
          </p:spPr>
          <p:txBody>
            <a:bodyPr wrap="square" rtlCol="0">
              <a:spAutoFit/>
            </a:bodyPr>
            <a:lstStyle/>
            <a:p>
              <a:r>
                <a:rPr lang="en-GB" dirty="0"/>
                <a:t>Because it hasn’t been cleaned</a:t>
              </a:r>
            </a:p>
          </p:txBody>
        </p:sp>
      </p:grpSp>
      <p:sp>
        <p:nvSpPr>
          <p:cNvPr id="13" name="TextBox 12">
            <a:extLst>
              <a:ext uri="{FF2B5EF4-FFF2-40B4-BE49-F238E27FC236}">
                <a16:creationId xmlns:a16="http://schemas.microsoft.com/office/drawing/2014/main" id="{CE99FA16-E755-1549-838C-31C85FC3E248}"/>
              </a:ext>
            </a:extLst>
          </p:cNvPr>
          <p:cNvSpPr txBox="1"/>
          <p:nvPr/>
        </p:nvSpPr>
        <p:spPr>
          <a:xfrm>
            <a:off x="1693898" y="1300134"/>
            <a:ext cx="713657" cy="300082"/>
          </a:xfrm>
          <a:prstGeom prst="rect">
            <a:avLst/>
          </a:prstGeom>
          <a:solidFill>
            <a:srgbClr val="00B0F0"/>
          </a:solidFill>
        </p:spPr>
        <p:txBody>
          <a:bodyPr wrap="none" rtlCol="0">
            <a:spAutoFit/>
          </a:bodyPr>
          <a:lstStyle/>
          <a:p>
            <a:pPr algn="ctr"/>
            <a:r>
              <a:rPr lang="en-GB" dirty="0">
                <a:solidFill>
                  <a:schemeClr val="bg1"/>
                </a:solidFill>
                <a:latin typeface="Montserrat" panose="02000505000000020004" pitchFamily="2" charset="77"/>
              </a:rPr>
              <a:t>Why ?</a:t>
            </a:r>
          </a:p>
        </p:txBody>
      </p:sp>
      <p:grpSp>
        <p:nvGrpSpPr>
          <p:cNvPr id="40" name="Group 39">
            <a:extLst>
              <a:ext uri="{FF2B5EF4-FFF2-40B4-BE49-F238E27FC236}">
                <a16:creationId xmlns:a16="http://schemas.microsoft.com/office/drawing/2014/main" id="{D2497BCC-7D39-084F-8CDD-B6D25CA0D62B}"/>
              </a:ext>
            </a:extLst>
          </p:cNvPr>
          <p:cNvGrpSpPr/>
          <p:nvPr/>
        </p:nvGrpSpPr>
        <p:grpSpPr>
          <a:xfrm>
            <a:off x="2407555" y="1300134"/>
            <a:ext cx="4975313" cy="300082"/>
            <a:chOff x="2407555" y="1300134"/>
            <a:chExt cx="4975313" cy="300082"/>
          </a:xfrm>
        </p:grpSpPr>
        <p:sp>
          <p:nvSpPr>
            <p:cNvPr id="12" name="Rectangle 11">
              <a:extLst>
                <a:ext uri="{FF2B5EF4-FFF2-40B4-BE49-F238E27FC236}">
                  <a16:creationId xmlns:a16="http://schemas.microsoft.com/office/drawing/2014/main" id="{3CBCFD6F-3DFA-A345-8FD1-994FACB12C0C}"/>
                </a:ext>
              </a:extLst>
            </p:cNvPr>
            <p:cNvSpPr/>
            <p:nvPr/>
          </p:nvSpPr>
          <p:spPr>
            <a:xfrm>
              <a:off x="2407555" y="1300134"/>
              <a:ext cx="4975313" cy="300082"/>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677406DE-D8F7-4745-8899-B1896B84F253}"/>
                </a:ext>
              </a:extLst>
            </p:cNvPr>
            <p:cNvSpPr txBox="1"/>
            <p:nvPr/>
          </p:nvSpPr>
          <p:spPr>
            <a:xfrm>
              <a:off x="2742701" y="1300134"/>
              <a:ext cx="2735492" cy="300082"/>
            </a:xfrm>
            <a:prstGeom prst="rect">
              <a:avLst/>
            </a:prstGeom>
            <a:noFill/>
          </p:spPr>
          <p:txBody>
            <a:bodyPr wrap="none" rtlCol="0">
              <a:spAutoFit/>
            </a:bodyPr>
            <a:lstStyle/>
            <a:p>
              <a:r>
                <a:rPr lang="en-GB" dirty="0"/>
                <a:t>We didn’t have time to clean the car</a:t>
              </a:r>
            </a:p>
          </p:txBody>
        </p:sp>
      </p:grpSp>
      <p:sp>
        <p:nvSpPr>
          <p:cNvPr id="14" name="TextBox 13">
            <a:extLst>
              <a:ext uri="{FF2B5EF4-FFF2-40B4-BE49-F238E27FC236}">
                <a16:creationId xmlns:a16="http://schemas.microsoft.com/office/drawing/2014/main" id="{EDBDB05C-E13E-EF49-B270-902E612A3C4A}"/>
              </a:ext>
            </a:extLst>
          </p:cNvPr>
          <p:cNvSpPr txBox="1"/>
          <p:nvPr/>
        </p:nvSpPr>
        <p:spPr>
          <a:xfrm>
            <a:off x="1693899" y="1840602"/>
            <a:ext cx="713657" cy="300082"/>
          </a:xfrm>
          <a:prstGeom prst="rect">
            <a:avLst/>
          </a:prstGeom>
          <a:solidFill>
            <a:srgbClr val="00B0F0"/>
          </a:solidFill>
        </p:spPr>
        <p:txBody>
          <a:bodyPr wrap="none" rtlCol="0">
            <a:spAutoFit/>
          </a:bodyPr>
          <a:lstStyle/>
          <a:p>
            <a:pPr algn="ctr"/>
            <a:r>
              <a:rPr lang="en-GB" dirty="0">
                <a:solidFill>
                  <a:schemeClr val="bg1"/>
                </a:solidFill>
                <a:latin typeface="Montserrat" panose="02000505000000020004" pitchFamily="2" charset="77"/>
              </a:rPr>
              <a:t>Why ?</a:t>
            </a:r>
          </a:p>
        </p:txBody>
      </p:sp>
      <p:grpSp>
        <p:nvGrpSpPr>
          <p:cNvPr id="41" name="Group 40">
            <a:extLst>
              <a:ext uri="{FF2B5EF4-FFF2-40B4-BE49-F238E27FC236}">
                <a16:creationId xmlns:a16="http://schemas.microsoft.com/office/drawing/2014/main" id="{F47F14F5-67EC-B843-A430-E94B0F196ABC}"/>
              </a:ext>
            </a:extLst>
          </p:cNvPr>
          <p:cNvGrpSpPr/>
          <p:nvPr/>
        </p:nvGrpSpPr>
        <p:grpSpPr>
          <a:xfrm>
            <a:off x="2407555" y="1840602"/>
            <a:ext cx="4975313" cy="300082"/>
            <a:chOff x="2407555" y="1840602"/>
            <a:chExt cx="4975313" cy="300082"/>
          </a:xfrm>
        </p:grpSpPr>
        <p:sp>
          <p:nvSpPr>
            <p:cNvPr id="27" name="Rectangle 26">
              <a:extLst>
                <a:ext uri="{FF2B5EF4-FFF2-40B4-BE49-F238E27FC236}">
                  <a16:creationId xmlns:a16="http://schemas.microsoft.com/office/drawing/2014/main" id="{0828E0D7-5756-284D-A50A-9A7BFCC9942F}"/>
                </a:ext>
              </a:extLst>
            </p:cNvPr>
            <p:cNvSpPr/>
            <p:nvPr/>
          </p:nvSpPr>
          <p:spPr>
            <a:xfrm>
              <a:off x="2407555" y="1840602"/>
              <a:ext cx="4975313" cy="300082"/>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7B584B14-D870-F54C-8DC4-AA041D5C79CA}"/>
                </a:ext>
              </a:extLst>
            </p:cNvPr>
            <p:cNvSpPr txBox="1"/>
            <p:nvPr/>
          </p:nvSpPr>
          <p:spPr>
            <a:xfrm>
              <a:off x="2742702" y="1840602"/>
              <a:ext cx="3390095" cy="300082"/>
            </a:xfrm>
            <a:prstGeom prst="rect">
              <a:avLst/>
            </a:prstGeom>
            <a:noFill/>
          </p:spPr>
          <p:txBody>
            <a:bodyPr wrap="none" rtlCol="0">
              <a:spAutoFit/>
            </a:bodyPr>
            <a:lstStyle/>
            <a:p>
              <a:r>
                <a:rPr lang="en-GB" dirty="0"/>
                <a:t>Because everyone was busy on the sales floor</a:t>
              </a:r>
            </a:p>
          </p:txBody>
        </p:sp>
      </p:grpSp>
      <p:sp>
        <p:nvSpPr>
          <p:cNvPr id="15" name="TextBox 14">
            <a:extLst>
              <a:ext uri="{FF2B5EF4-FFF2-40B4-BE49-F238E27FC236}">
                <a16:creationId xmlns:a16="http://schemas.microsoft.com/office/drawing/2014/main" id="{08CD72F9-9A03-1E43-827E-09725B683723}"/>
              </a:ext>
            </a:extLst>
          </p:cNvPr>
          <p:cNvSpPr txBox="1"/>
          <p:nvPr/>
        </p:nvSpPr>
        <p:spPr>
          <a:xfrm>
            <a:off x="1693899" y="2381070"/>
            <a:ext cx="713657" cy="300082"/>
          </a:xfrm>
          <a:prstGeom prst="rect">
            <a:avLst/>
          </a:prstGeom>
          <a:solidFill>
            <a:srgbClr val="00B0F0"/>
          </a:solidFill>
        </p:spPr>
        <p:txBody>
          <a:bodyPr wrap="none" rtlCol="0">
            <a:spAutoFit/>
          </a:bodyPr>
          <a:lstStyle/>
          <a:p>
            <a:pPr algn="ctr"/>
            <a:r>
              <a:rPr lang="en-GB" dirty="0">
                <a:solidFill>
                  <a:schemeClr val="bg1"/>
                </a:solidFill>
                <a:latin typeface="Montserrat" panose="02000505000000020004" pitchFamily="2" charset="77"/>
              </a:rPr>
              <a:t>Why ?</a:t>
            </a:r>
          </a:p>
        </p:txBody>
      </p:sp>
      <p:grpSp>
        <p:nvGrpSpPr>
          <p:cNvPr id="42" name="Group 41">
            <a:extLst>
              <a:ext uri="{FF2B5EF4-FFF2-40B4-BE49-F238E27FC236}">
                <a16:creationId xmlns:a16="http://schemas.microsoft.com/office/drawing/2014/main" id="{9B972569-057D-A14C-BC43-F1D3D48E9D49}"/>
              </a:ext>
            </a:extLst>
          </p:cNvPr>
          <p:cNvGrpSpPr/>
          <p:nvPr/>
        </p:nvGrpSpPr>
        <p:grpSpPr>
          <a:xfrm>
            <a:off x="2407554" y="2381070"/>
            <a:ext cx="4975313" cy="300082"/>
            <a:chOff x="2407554" y="2381070"/>
            <a:chExt cx="4975313" cy="300082"/>
          </a:xfrm>
        </p:grpSpPr>
        <p:sp>
          <p:nvSpPr>
            <p:cNvPr id="29" name="Rectangle 28">
              <a:extLst>
                <a:ext uri="{FF2B5EF4-FFF2-40B4-BE49-F238E27FC236}">
                  <a16:creationId xmlns:a16="http://schemas.microsoft.com/office/drawing/2014/main" id="{48E860F2-900F-784E-A9B5-D1D30C0F1820}"/>
                </a:ext>
              </a:extLst>
            </p:cNvPr>
            <p:cNvSpPr/>
            <p:nvPr/>
          </p:nvSpPr>
          <p:spPr>
            <a:xfrm>
              <a:off x="2407554" y="2381070"/>
              <a:ext cx="4975313" cy="300082"/>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317F6FA9-9AD4-5B49-B457-BC3CF870F770}"/>
                </a:ext>
              </a:extLst>
            </p:cNvPr>
            <p:cNvSpPr txBox="1"/>
            <p:nvPr/>
          </p:nvSpPr>
          <p:spPr>
            <a:xfrm>
              <a:off x="2742702" y="2381070"/>
              <a:ext cx="3925113" cy="300082"/>
            </a:xfrm>
            <a:prstGeom prst="rect">
              <a:avLst/>
            </a:prstGeom>
            <a:noFill/>
          </p:spPr>
          <p:txBody>
            <a:bodyPr wrap="none" rtlCol="0">
              <a:spAutoFit/>
            </a:bodyPr>
            <a:lstStyle/>
            <a:p>
              <a:r>
                <a:rPr lang="en-GB" dirty="0"/>
                <a:t>We don’t make enough money to recruit extra people</a:t>
              </a:r>
            </a:p>
          </p:txBody>
        </p:sp>
      </p:grpSp>
      <p:sp>
        <p:nvSpPr>
          <p:cNvPr id="16" name="TextBox 15">
            <a:extLst>
              <a:ext uri="{FF2B5EF4-FFF2-40B4-BE49-F238E27FC236}">
                <a16:creationId xmlns:a16="http://schemas.microsoft.com/office/drawing/2014/main" id="{901976DD-BE4A-7847-A40F-812A2AC8A5BF}"/>
              </a:ext>
            </a:extLst>
          </p:cNvPr>
          <p:cNvSpPr txBox="1"/>
          <p:nvPr/>
        </p:nvSpPr>
        <p:spPr>
          <a:xfrm>
            <a:off x="1693900" y="2921538"/>
            <a:ext cx="713657" cy="300082"/>
          </a:xfrm>
          <a:prstGeom prst="rect">
            <a:avLst/>
          </a:prstGeom>
          <a:solidFill>
            <a:srgbClr val="00B0F0"/>
          </a:solidFill>
        </p:spPr>
        <p:txBody>
          <a:bodyPr wrap="none" rtlCol="0">
            <a:spAutoFit/>
          </a:bodyPr>
          <a:lstStyle/>
          <a:p>
            <a:pPr algn="ctr"/>
            <a:r>
              <a:rPr lang="en-GB" dirty="0">
                <a:solidFill>
                  <a:schemeClr val="bg1"/>
                </a:solidFill>
                <a:latin typeface="Montserrat" panose="02000505000000020004" pitchFamily="2" charset="77"/>
              </a:rPr>
              <a:t>Why ?</a:t>
            </a:r>
          </a:p>
        </p:txBody>
      </p:sp>
      <p:grpSp>
        <p:nvGrpSpPr>
          <p:cNvPr id="43" name="Group 42">
            <a:extLst>
              <a:ext uri="{FF2B5EF4-FFF2-40B4-BE49-F238E27FC236}">
                <a16:creationId xmlns:a16="http://schemas.microsoft.com/office/drawing/2014/main" id="{51A5BB9A-AF7E-B143-9395-621C7EC93644}"/>
              </a:ext>
            </a:extLst>
          </p:cNvPr>
          <p:cNvGrpSpPr/>
          <p:nvPr/>
        </p:nvGrpSpPr>
        <p:grpSpPr>
          <a:xfrm>
            <a:off x="2407554" y="2921538"/>
            <a:ext cx="4975313" cy="300082"/>
            <a:chOff x="2407554" y="2921538"/>
            <a:chExt cx="4975313" cy="300082"/>
          </a:xfrm>
        </p:grpSpPr>
        <p:sp>
          <p:nvSpPr>
            <p:cNvPr id="32" name="Rectangle 31">
              <a:extLst>
                <a:ext uri="{FF2B5EF4-FFF2-40B4-BE49-F238E27FC236}">
                  <a16:creationId xmlns:a16="http://schemas.microsoft.com/office/drawing/2014/main" id="{A58CF5E4-6C3D-4241-92CB-5E9BF576020D}"/>
                </a:ext>
              </a:extLst>
            </p:cNvPr>
            <p:cNvSpPr/>
            <p:nvPr/>
          </p:nvSpPr>
          <p:spPr>
            <a:xfrm>
              <a:off x="2407554" y="2921538"/>
              <a:ext cx="4975313" cy="300082"/>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1847874-C7BB-854F-AC0D-AA9DC1980A97}"/>
                </a:ext>
              </a:extLst>
            </p:cNvPr>
            <p:cNvSpPr txBox="1"/>
            <p:nvPr/>
          </p:nvSpPr>
          <p:spPr>
            <a:xfrm>
              <a:off x="2742703" y="2921538"/>
              <a:ext cx="3357586" cy="300082"/>
            </a:xfrm>
            <a:prstGeom prst="rect">
              <a:avLst/>
            </a:prstGeom>
            <a:noFill/>
          </p:spPr>
          <p:txBody>
            <a:bodyPr wrap="none" rtlCol="0">
              <a:spAutoFit/>
            </a:bodyPr>
            <a:lstStyle/>
            <a:p>
              <a:r>
                <a:rPr lang="en-GB" dirty="0"/>
                <a:t>Because we are giving unnecessary discounts</a:t>
              </a:r>
            </a:p>
          </p:txBody>
        </p:sp>
      </p:grpSp>
      <p:sp>
        <p:nvSpPr>
          <p:cNvPr id="37" name="TextBox 36">
            <a:extLst>
              <a:ext uri="{FF2B5EF4-FFF2-40B4-BE49-F238E27FC236}">
                <a16:creationId xmlns:a16="http://schemas.microsoft.com/office/drawing/2014/main" id="{C445C55D-3D51-FE40-8836-697D6ACA0F0E}"/>
              </a:ext>
            </a:extLst>
          </p:cNvPr>
          <p:cNvSpPr txBox="1"/>
          <p:nvPr/>
        </p:nvSpPr>
        <p:spPr>
          <a:xfrm>
            <a:off x="1693898" y="3462008"/>
            <a:ext cx="713657" cy="300082"/>
          </a:xfrm>
          <a:prstGeom prst="rect">
            <a:avLst/>
          </a:prstGeom>
          <a:solidFill>
            <a:srgbClr val="00B0F0"/>
          </a:solidFill>
        </p:spPr>
        <p:txBody>
          <a:bodyPr wrap="none" rtlCol="0">
            <a:spAutoFit/>
          </a:bodyPr>
          <a:lstStyle/>
          <a:p>
            <a:pPr algn="ctr"/>
            <a:r>
              <a:rPr lang="en-GB" dirty="0">
                <a:solidFill>
                  <a:schemeClr val="bg1"/>
                </a:solidFill>
                <a:latin typeface="Montserrat" panose="02000505000000020004" pitchFamily="2" charset="77"/>
              </a:rPr>
              <a:t>Why ?</a:t>
            </a:r>
          </a:p>
        </p:txBody>
      </p:sp>
      <p:grpSp>
        <p:nvGrpSpPr>
          <p:cNvPr id="44" name="Group 43">
            <a:extLst>
              <a:ext uri="{FF2B5EF4-FFF2-40B4-BE49-F238E27FC236}">
                <a16:creationId xmlns:a16="http://schemas.microsoft.com/office/drawing/2014/main" id="{F1D50EFF-F09F-024F-A1DD-9A373A0F0973}"/>
              </a:ext>
            </a:extLst>
          </p:cNvPr>
          <p:cNvGrpSpPr/>
          <p:nvPr/>
        </p:nvGrpSpPr>
        <p:grpSpPr>
          <a:xfrm>
            <a:off x="2407552" y="3462008"/>
            <a:ext cx="4975313" cy="300082"/>
            <a:chOff x="2407552" y="3462008"/>
            <a:chExt cx="4975313" cy="300082"/>
          </a:xfrm>
        </p:grpSpPr>
        <p:sp>
          <p:nvSpPr>
            <p:cNvPr id="36" name="Rectangle 35">
              <a:extLst>
                <a:ext uri="{FF2B5EF4-FFF2-40B4-BE49-F238E27FC236}">
                  <a16:creationId xmlns:a16="http://schemas.microsoft.com/office/drawing/2014/main" id="{74D07AF4-38CF-8A49-88A0-A030A1A4BDC7}"/>
                </a:ext>
              </a:extLst>
            </p:cNvPr>
            <p:cNvSpPr/>
            <p:nvPr/>
          </p:nvSpPr>
          <p:spPr>
            <a:xfrm>
              <a:off x="2407552" y="3462008"/>
              <a:ext cx="4975313" cy="300082"/>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4E659DC3-ED72-F545-B333-5EF48A457BB1}"/>
                </a:ext>
              </a:extLst>
            </p:cNvPr>
            <p:cNvSpPr txBox="1"/>
            <p:nvPr/>
          </p:nvSpPr>
          <p:spPr>
            <a:xfrm>
              <a:off x="2742701" y="3462008"/>
              <a:ext cx="3649589" cy="300082"/>
            </a:xfrm>
            <a:prstGeom prst="rect">
              <a:avLst/>
            </a:prstGeom>
            <a:noFill/>
          </p:spPr>
          <p:txBody>
            <a:bodyPr wrap="none" rtlCol="0">
              <a:spAutoFit/>
            </a:bodyPr>
            <a:lstStyle/>
            <a:p>
              <a:r>
                <a:rPr lang="en-GB" dirty="0"/>
                <a:t>Because of the negotiation policies for fleet deals</a:t>
              </a:r>
            </a:p>
          </p:txBody>
        </p:sp>
      </p:grpSp>
    </p:spTree>
    <p:extLst>
      <p:ext uri="{BB962C8B-B14F-4D97-AF65-F5344CB8AC3E}">
        <p14:creationId xmlns:p14="http://schemas.microsoft.com/office/powerpoint/2010/main" val="42420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5" grpId="0" animBg="1"/>
      <p:bldP spid="16" grpId="0" animBg="1"/>
      <p:bldP spid="3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7F571D6-B244-5345-8E7C-861B365EA4A1}">
  <we:reference id="wa104381063" version="1.0.0.0" store="en-US" storeType="OMEX"/>
  <we:alternateReferences>
    <we:reference id="wa104381063" version="1.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347</TotalTime>
  <Words>587</Words>
  <Application>Microsoft Macintosh PowerPoint</Application>
  <PresentationFormat>On-screen Show (16:9)</PresentationFormat>
  <Paragraphs>70</Paragraphs>
  <Slides>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Montserrat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Alain Thys</dc:creator>
  <cp:lastModifiedBy>Alain Thys</cp:lastModifiedBy>
  <cp:revision>63</cp:revision>
  <cp:lastPrinted>2018-07-09T15:54:10Z</cp:lastPrinted>
  <dcterms:created xsi:type="dcterms:W3CDTF">2018-05-24T07:33:18Z</dcterms:created>
  <dcterms:modified xsi:type="dcterms:W3CDTF">2021-10-14T09:12:23Z</dcterms:modified>
</cp:coreProperties>
</file>