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76" r:id="rId2"/>
    <p:sldId id="289" r:id="rId3"/>
    <p:sldId id="321" r:id="rId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2D9"/>
    <a:srgbClr val="E4EDFE"/>
    <a:srgbClr val="64C427"/>
    <a:srgbClr val="FD9F4D"/>
    <a:srgbClr val="6F359E"/>
    <a:srgbClr val="BE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8"/>
    <p:restoredTop sz="77358"/>
  </p:normalViewPr>
  <p:slideViewPr>
    <p:cSldViewPr snapToGrid="0" snapToObjects="1">
      <p:cViewPr varScale="1">
        <p:scale>
          <a:sx n="105" d="100"/>
          <a:sy n="105" d="100"/>
        </p:scale>
        <p:origin x="2064"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ED692-DEF0-E246-97B5-70F5146F3D2B}"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67822-B020-9446-8264-3FC544E4242B}" type="slidenum">
              <a:rPr lang="en-GB" smtClean="0"/>
              <a:t>‹#›</a:t>
            </a:fld>
            <a:endParaRPr lang="en-GB"/>
          </a:p>
        </p:txBody>
      </p:sp>
    </p:spTree>
    <p:extLst>
      <p:ext uri="{BB962C8B-B14F-4D97-AF65-F5344CB8AC3E}">
        <p14:creationId xmlns:p14="http://schemas.microsoft.com/office/powerpoint/2010/main" val="246554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97344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3D67822-B020-9446-8264-3FC544E4242B}" type="slidenum">
              <a:rPr lang="en-GB" smtClean="0"/>
              <a:t>3</a:t>
            </a:fld>
            <a:endParaRPr lang="en-GB"/>
          </a:p>
        </p:txBody>
      </p:sp>
    </p:spTree>
    <p:extLst>
      <p:ext uri="{BB962C8B-B14F-4D97-AF65-F5344CB8AC3E}">
        <p14:creationId xmlns:p14="http://schemas.microsoft.com/office/powerpoint/2010/main" val="241321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4240263"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4: Act on customer voice insights</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6265861" cy="830997"/>
          </a:xfrm>
          <a:prstGeom prst="rect">
            <a:avLst/>
          </a:prstGeom>
          <a:noFill/>
        </p:spPr>
        <p:txBody>
          <a:bodyPr wrap="square" rtlCol="0">
            <a:spAutoFit/>
          </a:bodyPr>
          <a:lstStyle/>
          <a:p>
            <a:r>
              <a:rPr lang="en-GB" sz="4800" dirty="0">
                <a:latin typeface="Montserrat" panose="02000505000000020004" pitchFamily="2" charset="77"/>
              </a:rPr>
              <a:t>Tell the world</a:t>
            </a:r>
          </a:p>
        </p:txBody>
      </p:sp>
      <p:pic>
        <p:nvPicPr>
          <p:cNvPr id="9" name="Picture 8" descr="A person smiling for the camera&#10;&#10;Description automatically generated with medium confidence">
            <a:extLst>
              <a:ext uri="{FF2B5EF4-FFF2-40B4-BE49-F238E27FC236}">
                <a16:creationId xmlns:a16="http://schemas.microsoft.com/office/drawing/2014/main" id="{1E2F6E9C-DD8C-0D41-8725-08CCF4BEFCBF}"/>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3424167F-5986-1843-9176-22A331109C0A}"/>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01E8F052-624C-7C41-BEFA-33E97D85FD95}"/>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6A98301F-3258-2C4A-A20F-85D74DD1AD26}"/>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37223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Tell the world</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6CC8675-C149-7C4C-B2E9-D635D0AE9902}"/>
              </a:ext>
            </a:extLst>
          </p:cNvPr>
          <p:cNvPicPr>
            <a:picLocks/>
          </p:cNvPicPr>
          <p:nvPr/>
        </p:nvPicPr>
        <p:blipFill>
          <a:blip r:embed="rId2"/>
          <a:stretch>
            <a:fillRect/>
          </a:stretch>
        </p:blipFill>
        <p:spPr>
          <a:xfrm>
            <a:off x="4062268" y="1638272"/>
            <a:ext cx="1030544" cy="1030544"/>
          </a:xfrm>
          <a:prstGeom prst="rect">
            <a:avLst/>
          </a:prstGeom>
        </p:spPr>
      </p:pic>
    </p:spTree>
    <p:extLst>
      <p:ext uri="{BB962C8B-B14F-4D97-AF65-F5344CB8AC3E}">
        <p14:creationId xmlns:p14="http://schemas.microsoft.com/office/powerpoint/2010/main" val="326492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42228"/>
            <a:ext cx="2313454"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Tell the world</a:t>
            </a:r>
          </a:p>
        </p:txBody>
      </p:sp>
      <p:grpSp>
        <p:nvGrpSpPr>
          <p:cNvPr id="11" name="Group 10">
            <a:extLst>
              <a:ext uri="{FF2B5EF4-FFF2-40B4-BE49-F238E27FC236}">
                <a16:creationId xmlns:a16="http://schemas.microsoft.com/office/drawing/2014/main" id="{0D4494D6-C5E3-6F49-9ED9-18554B594592}"/>
              </a:ext>
            </a:extLst>
          </p:cNvPr>
          <p:cNvGrpSpPr/>
          <p:nvPr/>
        </p:nvGrpSpPr>
        <p:grpSpPr>
          <a:xfrm>
            <a:off x="3775244" y="1369078"/>
            <a:ext cx="1638795" cy="1617084"/>
            <a:chOff x="3596245" y="1361704"/>
            <a:chExt cx="1638795" cy="1617084"/>
          </a:xfrm>
        </p:grpSpPr>
        <p:grpSp>
          <p:nvGrpSpPr>
            <p:cNvPr id="25" name="Group 24">
              <a:extLst>
                <a:ext uri="{FF2B5EF4-FFF2-40B4-BE49-F238E27FC236}">
                  <a16:creationId xmlns:a16="http://schemas.microsoft.com/office/drawing/2014/main" id="{1BC5BA72-4902-3C40-B56E-730E07BFC0BD}"/>
                </a:ext>
              </a:extLst>
            </p:cNvPr>
            <p:cNvGrpSpPr/>
            <p:nvPr/>
          </p:nvGrpSpPr>
          <p:grpSpPr>
            <a:xfrm>
              <a:off x="3596245" y="1361704"/>
              <a:ext cx="1638795" cy="1617084"/>
              <a:chOff x="2159329" y="1361704"/>
              <a:chExt cx="1638795" cy="1617084"/>
            </a:xfrm>
          </p:grpSpPr>
          <p:sp>
            <p:nvSpPr>
              <p:cNvPr id="30" name="Oval 29">
                <a:extLst>
                  <a:ext uri="{FF2B5EF4-FFF2-40B4-BE49-F238E27FC236}">
                    <a16:creationId xmlns:a16="http://schemas.microsoft.com/office/drawing/2014/main" id="{9303F01F-4B71-2048-BD9A-7F7CB18728C5}"/>
                  </a:ext>
                </a:extLst>
              </p:cNvPr>
              <p:cNvSpPr/>
              <p:nvPr/>
            </p:nvSpPr>
            <p:spPr>
              <a:xfrm>
                <a:off x="2408711" y="1361704"/>
                <a:ext cx="1140031" cy="11400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0E362A24-409A-7E47-BF09-566029082BA0}"/>
                  </a:ext>
                </a:extLst>
              </p:cNvPr>
              <p:cNvSpPr txBox="1"/>
              <p:nvPr/>
            </p:nvSpPr>
            <p:spPr>
              <a:xfrm>
                <a:off x="2159329" y="2671011"/>
                <a:ext cx="1638795" cy="307777"/>
              </a:xfrm>
              <a:prstGeom prst="rect">
                <a:avLst/>
              </a:prstGeom>
              <a:noFill/>
            </p:spPr>
            <p:txBody>
              <a:bodyPr wrap="square" rtlCol="0">
                <a:spAutoFit/>
              </a:bodyPr>
              <a:lstStyle/>
              <a:p>
                <a:pPr algn="ctr"/>
                <a:r>
                  <a:rPr lang="en-GB" sz="1400" dirty="0">
                    <a:latin typeface="Montserrat" panose="02000505000000020004" pitchFamily="2" charset="77"/>
                  </a:rPr>
                  <a:t>Colleagues</a:t>
                </a:r>
              </a:p>
            </p:txBody>
          </p:sp>
        </p:grpSp>
        <p:pic>
          <p:nvPicPr>
            <p:cNvPr id="5" name="Picture 4">
              <a:extLst>
                <a:ext uri="{FF2B5EF4-FFF2-40B4-BE49-F238E27FC236}">
                  <a16:creationId xmlns:a16="http://schemas.microsoft.com/office/drawing/2014/main" id="{EDF23339-97C5-FA45-98E5-7544E070C19C}"/>
                </a:ext>
              </a:extLst>
            </p:cNvPr>
            <p:cNvPicPr>
              <a:picLocks/>
            </p:cNvPicPr>
            <p:nvPr/>
          </p:nvPicPr>
          <p:blipFill>
            <a:blip r:embed="rId4"/>
            <a:stretch>
              <a:fillRect/>
            </a:stretch>
          </p:blipFill>
          <p:spPr>
            <a:xfrm>
              <a:off x="4116072" y="1596241"/>
              <a:ext cx="640282" cy="640282"/>
            </a:xfrm>
            <a:prstGeom prst="rect">
              <a:avLst/>
            </a:prstGeom>
          </p:spPr>
        </p:pic>
      </p:grpSp>
      <p:grpSp>
        <p:nvGrpSpPr>
          <p:cNvPr id="10" name="Group 9">
            <a:extLst>
              <a:ext uri="{FF2B5EF4-FFF2-40B4-BE49-F238E27FC236}">
                <a16:creationId xmlns:a16="http://schemas.microsoft.com/office/drawing/2014/main" id="{F3C5F906-266B-BC4B-8397-C3068E37D954}"/>
              </a:ext>
            </a:extLst>
          </p:cNvPr>
          <p:cNvGrpSpPr/>
          <p:nvPr/>
        </p:nvGrpSpPr>
        <p:grpSpPr>
          <a:xfrm>
            <a:off x="1952055" y="1369078"/>
            <a:ext cx="1638795" cy="1617084"/>
            <a:chOff x="1959429" y="1361704"/>
            <a:chExt cx="1638795" cy="1617084"/>
          </a:xfrm>
        </p:grpSpPr>
        <p:grpSp>
          <p:nvGrpSpPr>
            <p:cNvPr id="24" name="Group 23">
              <a:extLst>
                <a:ext uri="{FF2B5EF4-FFF2-40B4-BE49-F238E27FC236}">
                  <a16:creationId xmlns:a16="http://schemas.microsoft.com/office/drawing/2014/main" id="{BBECEED6-EBEB-2E40-A7FB-122E391034B8}"/>
                </a:ext>
              </a:extLst>
            </p:cNvPr>
            <p:cNvGrpSpPr/>
            <p:nvPr/>
          </p:nvGrpSpPr>
          <p:grpSpPr>
            <a:xfrm>
              <a:off x="1959429" y="1361704"/>
              <a:ext cx="1638795" cy="1617084"/>
              <a:chOff x="522513" y="1361704"/>
              <a:chExt cx="1638795" cy="1617084"/>
            </a:xfrm>
          </p:grpSpPr>
          <p:sp>
            <p:nvSpPr>
              <p:cNvPr id="2" name="Oval 1">
                <a:extLst>
                  <a:ext uri="{FF2B5EF4-FFF2-40B4-BE49-F238E27FC236}">
                    <a16:creationId xmlns:a16="http://schemas.microsoft.com/office/drawing/2014/main" id="{2B8A7B53-8045-774B-B75D-EA330F6FD287}"/>
                  </a:ext>
                </a:extLst>
              </p:cNvPr>
              <p:cNvSpPr/>
              <p:nvPr/>
            </p:nvSpPr>
            <p:spPr>
              <a:xfrm>
                <a:off x="771896" y="1361704"/>
                <a:ext cx="1140031" cy="11400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A69C0FA-0F47-FB4B-A217-70A0A51FDB55}"/>
                  </a:ext>
                </a:extLst>
              </p:cNvPr>
              <p:cNvSpPr txBox="1"/>
              <p:nvPr/>
            </p:nvSpPr>
            <p:spPr>
              <a:xfrm>
                <a:off x="522513" y="2671011"/>
                <a:ext cx="1638795" cy="307777"/>
              </a:xfrm>
              <a:prstGeom prst="rect">
                <a:avLst/>
              </a:prstGeom>
              <a:noFill/>
            </p:spPr>
            <p:txBody>
              <a:bodyPr wrap="square" rtlCol="0">
                <a:spAutoFit/>
              </a:bodyPr>
              <a:lstStyle/>
              <a:p>
                <a:pPr algn="ctr"/>
                <a:r>
                  <a:rPr lang="en-GB" sz="1400" dirty="0">
                    <a:latin typeface="Montserrat" panose="02000505000000020004" pitchFamily="2" charset="77"/>
                  </a:rPr>
                  <a:t>Customers</a:t>
                </a:r>
              </a:p>
            </p:txBody>
          </p:sp>
        </p:grpSp>
        <p:pic>
          <p:nvPicPr>
            <p:cNvPr id="7" name="Picture 6">
              <a:extLst>
                <a:ext uri="{FF2B5EF4-FFF2-40B4-BE49-F238E27FC236}">
                  <a16:creationId xmlns:a16="http://schemas.microsoft.com/office/drawing/2014/main" id="{7F28ACE8-4439-9A40-9774-086A97F46DFB}"/>
                </a:ext>
              </a:extLst>
            </p:cNvPr>
            <p:cNvPicPr>
              <a:picLocks/>
            </p:cNvPicPr>
            <p:nvPr/>
          </p:nvPicPr>
          <p:blipFill>
            <a:blip r:embed="rId5"/>
            <a:stretch>
              <a:fillRect/>
            </a:stretch>
          </p:blipFill>
          <p:spPr>
            <a:xfrm>
              <a:off x="2459359" y="1642727"/>
              <a:ext cx="631845" cy="631845"/>
            </a:xfrm>
            <a:prstGeom prst="rect">
              <a:avLst/>
            </a:prstGeom>
          </p:spPr>
        </p:pic>
      </p:grpSp>
      <p:grpSp>
        <p:nvGrpSpPr>
          <p:cNvPr id="14" name="Group 13">
            <a:extLst>
              <a:ext uri="{FF2B5EF4-FFF2-40B4-BE49-F238E27FC236}">
                <a16:creationId xmlns:a16="http://schemas.microsoft.com/office/drawing/2014/main" id="{35F9460A-2F8B-5B43-9AC7-FB0617C6DA81}"/>
              </a:ext>
            </a:extLst>
          </p:cNvPr>
          <p:cNvGrpSpPr/>
          <p:nvPr/>
        </p:nvGrpSpPr>
        <p:grpSpPr>
          <a:xfrm>
            <a:off x="5535402" y="1369078"/>
            <a:ext cx="1638795" cy="1617084"/>
            <a:chOff x="5233060" y="1361704"/>
            <a:chExt cx="1638795" cy="1617084"/>
          </a:xfrm>
        </p:grpSpPr>
        <p:grpSp>
          <p:nvGrpSpPr>
            <p:cNvPr id="50" name="Group 49">
              <a:extLst>
                <a:ext uri="{FF2B5EF4-FFF2-40B4-BE49-F238E27FC236}">
                  <a16:creationId xmlns:a16="http://schemas.microsoft.com/office/drawing/2014/main" id="{5E8C5918-6439-D645-BB87-9E25E3E9C489}"/>
                </a:ext>
              </a:extLst>
            </p:cNvPr>
            <p:cNvGrpSpPr/>
            <p:nvPr/>
          </p:nvGrpSpPr>
          <p:grpSpPr>
            <a:xfrm>
              <a:off x="5233060" y="1361704"/>
              <a:ext cx="1638795" cy="1617084"/>
              <a:chOff x="3796144" y="1361704"/>
              <a:chExt cx="1638795" cy="1617084"/>
            </a:xfrm>
          </p:grpSpPr>
          <p:sp>
            <p:nvSpPr>
              <p:cNvPr id="47" name="TextBox 46">
                <a:extLst>
                  <a:ext uri="{FF2B5EF4-FFF2-40B4-BE49-F238E27FC236}">
                    <a16:creationId xmlns:a16="http://schemas.microsoft.com/office/drawing/2014/main" id="{04444057-B3E3-8E41-ABB7-6BBF93AEF38A}"/>
                  </a:ext>
                </a:extLst>
              </p:cNvPr>
              <p:cNvSpPr txBox="1"/>
              <p:nvPr/>
            </p:nvSpPr>
            <p:spPr>
              <a:xfrm>
                <a:off x="3796144" y="2671011"/>
                <a:ext cx="1638795" cy="307777"/>
              </a:xfrm>
              <a:prstGeom prst="rect">
                <a:avLst/>
              </a:prstGeom>
              <a:noFill/>
            </p:spPr>
            <p:txBody>
              <a:bodyPr wrap="square" rtlCol="0">
                <a:spAutoFit/>
              </a:bodyPr>
              <a:lstStyle/>
              <a:p>
                <a:pPr algn="ctr"/>
                <a:r>
                  <a:rPr lang="en-GB" sz="1400" dirty="0">
                    <a:latin typeface="Montserrat" panose="02000505000000020004" pitchFamily="2" charset="77"/>
                  </a:rPr>
                  <a:t>Industry</a:t>
                </a:r>
              </a:p>
            </p:txBody>
          </p:sp>
          <p:sp>
            <p:nvSpPr>
              <p:cNvPr id="31" name="Oval 30">
                <a:extLst>
                  <a:ext uri="{FF2B5EF4-FFF2-40B4-BE49-F238E27FC236}">
                    <a16:creationId xmlns:a16="http://schemas.microsoft.com/office/drawing/2014/main" id="{391657F3-FC9A-A14E-B64E-9ABA6C79DA4E}"/>
                  </a:ext>
                </a:extLst>
              </p:cNvPr>
              <p:cNvSpPr/>
              <p:nvPr/>
            </p:nvSpPr>
            <p:spPr>
              <a:xfrm>
                <a:off x="4045527" y="1361704"/>
                <a:ext cx="1140031" cy="11400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4874E5EE-759D-C14C-B8BD-28642143E75F}"/>
                </a:ext>
              </a:extLst>
            </p:cNvPr>
            <p:cNvPicPr>
              <a:picLocks/>
            </p:cNvPicPr>
            <p:nvPr/>
          </p:nvPicPr>
          <p:blipFill>
            <a:blip r:embed="rId6"/>
            <a:stretch>
              <a:fillRect/>
            </a:stretch>
          </p:blipFill>
          <p:spPr>
            <a:xfrm>
              <a:off x="5740203" y="1596241"/>
              <a:ext cx="593796" cy="593796"/>
            </a:xfrm>
            <a:prstGeom prst="rect">
              <a:avLst/>
            </a:prstGeom>
          </p:spPr>
        </p:pic>
      </p:grpSp>
    </p:spTree>
    <p:extLst>
      <p:ext uri="{BB962C8B-B14F-4D97-AF65-F5344CB8AC3E}">
        <p14:creationId xmlns:p14="http://schemas.microsoft.com/office/powerpoint/2010/main" val="24533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549</TotalTime>
  <Words>399</Words>
  <Application>Microsoft Macintosh PowerPoint</Application>
  <PresentationFormat>On-screen Show (16:9)</PresentationFormat>
  <Paragraphs>37</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Montserrat</vt:lpstr>
      <vt:lpstr>Open Sans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75</cp:revision>
  <cp:lastPrinted>2018-07-09T15:54:10Z</cp:lastPrinted>
  <dcterms:created xsi:type="dcterms:W3CDTF">2018-05-24T07:33:18Z</dcterms:created>
  <dcterms:modified xsi:type="dcterms:W3CDTF">2021-10-14T09:12:34Z</dcterms:modified>
</cp:coreProperties>
</file>