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76" r:id="rId2"/>
    <p:sldId id="289" r:id="rId3"/>
    <p:sldId id="290" r:id="rId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E"/>
    <a:srgbClr val="6F359E"/>
    <a:srgbClr val="BE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77358"/>
  </p:normalViewPr>
  <p:slideViewPr>
    <p:cSldViewPr snapToGrid="0" snapToObjects="1">
      <p:cViewPr varScale="1">
        <p:scale>
          <a:sx n="105" d="100"/>
          <a:sy n="105" d="100"/>
        </p:scale>
        <p:origin x="1832" y="184"/>
      </p:cViewPr>
      <p:guideLst/>
    </p:cSldViewPr>
  </p:slideViewPr>
  <p:notesTextViewPr>
    <p:cViewPr>
      <p:scale>
        <a:sx n="155" d="100"/>
        <a:sy n="15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ED692-DEF0-E246-97B5-70F5146F3D2B}"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67822-B020-9446-8264-3FC544E4242B}" type="slidenum">
              <a:rPr lang="en-GB" smtClean="0"/>
              <a:t>‹#›</a:t>
            </a:fld>
            <a:endParaRPr lang="en-GB"/>
          </a:p>
        </p:txBody>
      </p:sp>
    </p:spTree>
    <p:extLst>
      <p:ext uri="{BB962C8B-B14F-4D97-AF65-F5344CB8AC3E}">
        <p14:creationId xmlns:p14="http://schemas.microsoft.com/office/powerpoint/2010/main" val="246554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97344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3D67822-B020-9446-8264-3FC544E4242B}" type="slidenum">
              <a:rPr lang="en-GB" smtClean="0"/>
              <a:t>3</a:t>
            </a:fld>
            <a:endParaRPr lang="en-GB"/>
          </a:p>
        </p:txBody>
      </p:sp>
    </p:spTree>
    <p:extLst>
      <p:ext uri="{BB962C8B-B14F-4D97-AF65-F5344CB8AC3E}">
        <p14:creationId xmlns:p14="http://schemas.microsoft.com/office/powerpoint/2010/main" val="133264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4240263"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4: Act on customer voice insights</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3634328" cy="830997"/>
          </a:xfrm>
          <a:prstGeom prst="rect">
            <a:avLst/>
          </a:prstGeom>
          <a:noFill/>
        </p:spPr>
        <p:txBody>
          <a:bodyPr wrap="none" rtlCol="0">
            <a:spAutoFit/>
          </a:bodyPr>
          <a:lstStyle/>
          <a:p>
            <a:r>
              <a:rPr lang="en-GB" sz="4800" dirty="0">
                <a:latin typeface="Montserrat" panose="02000505000000020004" pitchFamily="2" charset="77"/>
              </a:rPr>
              <a:t>Conclusion</a:t>
            </a:r>
          </a:p>
        </p:txBody>
      </p:sp>
      <p:pic>
        <p:nvPicPr>
          <p:cNvPr id="9" name="Picture 8" descr="A person smiling for the camera&#10;&#10;Description automatically generated with medium confidence">
            <a:extLst>
              <a:ext uri="{FF2B5EF4-FFF2-40B4-BE49-F238E27FC236}">
                <a16:creationId xmlns:a16="http://schemas.microsoft.com/office/drawing/2014/main" id="{1C3C324F-59C8-2B4B-9452-B91FD40D90CC}"/>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ADE5F6F6-0C1D-744B-B128-9004BC14691F}"/>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2A9CF0C1-3BE1-244E-8B0D-FDA417C97597}"/>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C60B6703-3DEA-764B-BA2C-6FC6258AC519}"/>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237223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Conclusion</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C77A47A-9484-8B4A-96CF-F4752FA0693A}"/>
              </a:ext>
            </a:extLst>
          </p:cNvPr>
          <p:cNvPicPr>
            <a:picLocks/>
          </p:cNvPicPr>
          <p:nvPr/>
        </p:nvPicPr>
        <p:blipFill>
          <a:blip r:embed="rId2"/>
          <a:stretch>
            <a:fillRect/>
          </a:stretch>
        </p:blipFill>
        <p:spPr>
          <a:xfrm>
            <a:off x="4232812" y="1807628"/>
            <a:ext cx="683573" cy="683573"/>
          </a:xfrm>
          <a:prstGeom prst="rect">
            <a:avLst/>
          </a:prstGeom>
        </p:spPr>
      </p:pic>
    </p:spTree>
    <p:extLst>
      <p:ext uri="{BB962C8B-B14F-4D97-AF65-F5344CB8AC3E}">
        <p14:creationId xmlns:p14="http://schemas.microsoft.com/office/powerpoint/2010/main" val="326492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42228"/>
            <a:ext cx="1911101" cy="461665"/>
          </a:xfrm>
          <a:prstGeom prst="rect">
            <a:avLst/>
          </a:prstGeom>
          <a:noFill/>
        </p:spPr>
        <p:txBody>
          <a:bodyPr wrap="none" rtlCol="0">
            <a:spAutoFit/>
          </a:bodyPr>
          <a:lstStyle/>
          <a:p>
            <a:r>
              <a:rPr lang="en-GB" sz="2400">
                <a:solidFill>
                  <a:schemeClr val="bg1"/>
                </a:solidFill>
                <a:latin typeface="Montserrat" panose="02000505000000020004" pitchFamily="2" charset="77"/>
              </a:rPr>
              <a:t>Conclusion</a:t>
            </a:r>
            <a:endParaRPr lang="en-GB" sz="2400" dirty="0">
              <a:solidFill>
                <a:schemeClr val="bg1"/>
              </a:solidFill>
              <a:latin typeface="Montserrat" panose="02000505000000020004" pitchFamily="2" charset="77"/>
            </a:endParaRPr>
          </a:p>
        </p:txBody>
      </p:sp>
      <p:grpSp>
        <p:nvGrpSpPr>
          <p:cNvPr id="4" name="Group 3">
            <a:extLst>
              <a:ext uri="{FF2B5EF4-FFF2-40B4-BE49-F238E27FC236}">
                <a16:creationId xmlns:a16="http://schemas.microsoft.com/office/drawing/2014/main" id="{BC012B5D-9D1F-F54D-A663-95E747753AC6}"/>
              </a:ext>
            </a:extLst>
          </p:cNvPr>
          <p:cNvGrpSpPr/>
          <p:nvPr/>
        </p:nvGrpSpPr>
        <p:grpSpPr>
          <a:xfrm>
            <a:off x="256410" y="1495049"/>
            <a:ext cx="1545427" cy="1487855"/>
            <a:chOff x="351410" y="1495049"/>
            <a:chExt cx="1545427" cy="1487855"/>
          </a:xfrm>
        </p:grpSpPr>
        <p:sp>
          <p:nvSpPr>
            <p:cNvPr id="2" name="TextBox 1">
              <a:extLst>
                <a:ext uri="{FF2B5EF4-FFF2-40B4-BE49-F238E27FC236}">
                  <a16:creationId xmlns:a16="http://schemas.microsoft.com/office/drawing/2014/main" id="{9EDE3FD1-0792-104D-B7FF-B54656CB8ADA}"/>
                </a:ext>
              </a:extLst>
            </p:cNvPr>
            <p:cNvSpPr txBox="1"/>
            <p:nvPr/>
          </p:nvSpPr>
          <p:spPr>
            <a:xfrm>
              <a:off x="351410" y="2244240"/>
              <a:ext cx="1545427" cy="738664"/>
            </a:xfrm>
            <a:prstGeom prst="rect">
              <a:avLst/>
            </a:prstGeom>
            <a:noFill/>
          </p:spPr>
          <p:txBody>
            <a:bodyPr wrap="square" rtlCol="0">
              <a:spAutoFit/>
            </a:bodyPr>
            <a:lstStyle/>
            <a:p>
              <a:pPr algn="ctr"/>
              <a:r>
                <a:rPr lang="en-GB" sz="1400" u="sng" dirty="0">
                  <a:latin typeface="Montserrat" panose="02000505000000020004" pitchFamily="2" charset="77"/>
                </a:rPr>
                <a:t>STEP 1</a:t>
              </a:r>
            </a:p>
            <a:p>
              <a:pPr algn="ctr"/>
              <a:r>
                <a:rPr lang="en-GB" sz="1400" dirty="0">
                  <a:latin typeface="Montserrat" panose="02000505000000020004" pitchFamily="2" charset="77"/>
                </a:rPr>
                <a:t>Identify the key drivers</a:t>
              </a:r>
            </a:p>
          </p:txBody>
        </p:sp>
        <p:sp>
          <p:nvSpPr>
            <p:cNvPr id="31" name="Oval 30">
              <a:extLst>
                <a:ext uri="{FF2B5EF4-FFF2-40B4-BE49-F238E27FC236}">
                  <a16:creationId xmlns:a16="http://schemas.microsoft.com/office/drawing/2014/main" id="{64573A82-24A0-1042-B3A8-9B259F115CEC}"/>
                </a:ext>
              </a:extLst>
            </p:cNvPr>
            <p:cNvSpPr/>
            <p:nvPr/>
          </p:nvSpPr>
          <p:spPr>
            <a:xfrm>
              <a:off x="868722" y="1495049"/>
              <a:ext cx="510803" cy="510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BA683F2-0A1A-D447-BCB8-AA97E625EF0F}"/>
                </a:ext>
              </a:extLst>
            </p:cNvPr>
            <p:cNvPicPr>
              <a:picLocks/>
            </p:cNvPicPr>
            <p:nvPr/>
          </p:nvPicPr>
          <p:blipFill>
            <a:blip r:embed="rId4"/>
            <a:stretch>
              <a:fillRect/>
            </a:stretch>
          </p:blipFill>
          <p:spPr>
            <a:xfrm>
              <a:off x="918404" y="1544731"/>
              <a:ext cx="411438" cy="411438"/>
            </a:xfrm>
            <a:prstGeom prst="rect">
              <a:avLst/>
            </a:prstGeom>
          </p:spPr>
        </p:pic>
      </p:grpSp>
      <p:grpSp>
        <p:nvGrpSpPr>
          <p:cNvPr id="5" name="Group 4">
            <a:extLst>
              <a:ext uri="{FF2B5EF4-FFF2-40B4-BE49-F238E27FC236}">
                <a16:creationId xmlns:a16="http://schemas.microsoft.com/office/drawing/2014/main" id="{1D3F82E9-1991-B149-8DD9-89074BF344EC}"/>
              </a:ext>
            </a:extLst>
          </p:cNvPr>
          <p:cNvGrpSpPr/>
          <p:nvPr/>
        </p:nvGrpSpPr>
        <p:grpSpPr>
          <a:xfrm>
            <a:off x="2041972" y="1495049"/>
            <a:ext cx="1545427" cy="1487855"/>
            <a:chOff x="2113222" y="1495049"/>
            <a:chExt cx="1545427" cy="1487855"/>
          </a:xfrm>
        </p:grpSpPr>
        <p:sp>
          <p:nvSpPr>
            <p:cNvPr id="21" name="TextBox 20">
              <a:extLst>
                <a:ext uri="{FF2B5EF4-FFF2-40B4-BE49-F238E27FC236}">
                  <a16:creationId xmlns:a16="http://schemas.microsoft.com/office/drawing/2014/main" id="{3A8D5287-1186-2E47-B754-739720604194}"/>
                </a:ext>
              </a:extLst>
            </p:cNvPr>
            <p:cNvSpPr txBox="1"/>
            <p:nvPr/>
          </p:nvSpPr>
          <p:spPr>
            <a:xfrm>
              <a:off x="2113222" y="2244240"/>
              <a:ext cx="1545427" cy="738664"/>
            </a:xfrm>
            <a:prstGeom prst="rect">
              <a:avLst/>
            </a:prstGeom>
            <a:noFill/>
          </p:spPr>
          <p:txBody>
            <a:bodyPr wrap="square" rtlCol="0">
              <a:spAutoFit/>
            </a:bodyPr>
            <a:lstStyle/>
            <a:p>
              <a:pPr algn="ctr"/>
              <a:r>
                <a:rPr lang="en-GB" sz="1400" u="sng" dirty="0">
                  <a:latin typeface="Montserrat" panose="02000505000000020004" pitchFamily="2" charset="77"/>
                </a:rPr>
                <a:t>STEP 2</a:t>
              </a:r>
            </a:p>
            <a:p>
              <a:pPr algn="ctr"/>
              <a:r>
                <a:rPr lang="en-GB" sz="1400" dirty="0">
                  <a:latin typeface="Montserrat" panose="02000505000000020004" pitchFamily="2" charset="77"/>
                </a:rPr>
                <a:t>Prioritise your attention</a:t>
              </a:r>
            </a:p>
          </p:txBody>
        </p:sp>
        <p:sp>
          <p:nvSpPr>
            <p:cNvPr id="32" name="Oval 31">
              <a:extLst>
                <a:ext uri="{FF2B5EF4-FFF2-40B4-BE49-F238E27FC236}">
                  <a16:creationId xmlns:a16="http://schemas.microsoft.com/office/drawing/2014/main" id="{D1A7CEF4-B701-B340-A5EA-1CA7D08A0B3E}"/>
                </a:ext>
              </a:extLst>
            </p:cNvPr>
            <p:cNvSpPr/>
            <p:nvPr/>
          </p:nvSpPr>
          <p:spPr>
            <a:xfrm>
              <a:off x="2630534" y="1495049"/>
              <a:ext cx="510803" cy="510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6430919-EA90-EB47-AF14-3AD8B44F8E1F}"/>
                </a:ext>
              </a:extLst>
            </p:cNvPr>
            <p:cNvPicPr>
              <a:picLocks/>
            </p:cNvPicPr>
            <p:nvPr/>
          </p:nvPicPr>
          <p:blipFill>
            <a:blip r:embed="rId5"/>
            <a:stretch>
              <a:fillRect/>
            </a:stretch>
          </p:blipFill>
          <p:spPr>
            <a:xfrm>
              <a:off x="2678736" y="1544731"/>
              <a:ext cx="419643" cy="419643"/>
            </a:xfrm>
            <a:prstGeom prst="rect">
              <a:avLst/>
            </a:prstGeom>
          </p:spPr>
        </p:pic>
      </p:grpSp>
      <p:grpSp>
        <p:nvGrpSpPr>
          <p:cNvPr id="9" name="Group 8">
            <a:extLst>
              <a:ext uri="{FF2B5EF4-FFF2-40B4-BE49-F238E27FC236}">
                <a16:creationId xmlns:a16="http://schemas.microsoft.com/office/drawing/2014/main" id="{69ADD652-A117-A345-8A04-E7FB7C97E518}"/>
              </a:ext>
            </a:extLst>
          </p:cNvPr>
          <p:cNvGrpSpPr/>
          <p:nvPr/>
        </p:nvGrpSpPr>
        <p:grpSpPr>
          <a:xfrm>
            <a:off x="3827534" y="1495049"/>
            <a:ext cx="1610941" cy="1487855"/>
            <a:chOff x="3875034" y="1495049"/>
            <a:chExt cx="1610941" cy="1487855"/>
          </a:xfrm>
        </p:grpSpPr>
        <p:sp>
          <p:nvSpPr>
            <p:cNvPr id="22" name="TextBox 21">
              <a:extLst>
                <a:ext uri="{FF2B5EF4-FFF2-40B4-BE49-F238E27FC236}">
                  <a16:creationId xmlns:a16="http://schemas.microsoft.com/office/drawing/2014/main" id="{D686E02D-D5CD-F74D-B5DB-D258D137240D}"/>
                </a:ext>
              </a:extLst>
            </p:cNvPr>
            <p:cNvSpPr txBox="1"/>
            <p:nvPr/>
          </p:nvSpPr>
          <p:spPr>
            <a:xfrm>
              <a:off x="3875034" y="2244240"/>
              <a:ext cx="1610941" cy="738664"/>
            </a:xfrm>
            <a:prstGeom prst="rect">
              <a:avLst/>
            </a:prstGeom>
            <a:noFill/>
          </p:spPr>
          <p:txBody>
            <a:bodyPr wrap="square" rtlCol="0">
              <a:spAutoFit/>
            </a:bodyPr>
            <a:lstStyle/>
            <a:p>
              <a:pPr algn="ctr"/>
              <a:r>
                <a:rPr lang="en-GB" sz="1400" u="sng" dirty="0">
                  <a:latin typeface="Montserrat" panose="02000505000000020004" pitchFamily="2" charset="77"/>
                </a:rPr>
                <a:t>STEP 3</a:t>
              </a:r>
            </a:p>
            <a:p>
              <a:pPr algn="ctr"/>
              <a:r>
                <a:rPr lang="en-GB" sz="1400" dirty="0">
                  <a:latin typeface="Montserrat" panose="02000505000000020004" pitchFamily="2" charset="77"/>
                </a:rPr>
                <a:t>Understand the root causes</a:t>
              </a:r>
            </a:p>
          </p:txBody>
        </p:sp>
        <p:sp>
          <p:nvSpPr>
            <p:cNvPr id="33" name="Oval 32">
              <a:extLst>
                <a:ext uri="{FF2B5EF4-FFF2-40B4-BE49-F238E27FC236}">
                  <a16:creationId xmlns:a16="http://schemas.microsoft.com/office/drawing/2014/main" id="{9A537B72-F7B1-1246-9F5F-6F8C62720D1E}"/>
                </a:ext>
              </a:extLst>
            </p:cNvPr>
            <p:cNvSpPr/>
            <p:nvPr/>
          </p:nvSpPr>
          <p:spPr>
            <a:xfrm>
              <a:off x="4425103" y="1495049"/>
              <a:ext cx="510803" cy="510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8B32B8DB-8CBF-094C-BC8F-F66517307D93}"/>
                </a:ext>
              </a:extLst>
            </p:cNvPr>
            <p:cNvPicPr>
              <a:picLocks/>
            </p:cNvPicPr>
            <p:nvPr/>
          </p:nvPicPr>
          <p:blipFill>
            <a:blip r:embed="rId6"/>
            <a:stretch>
              <a:fillRect/>
            </a:stretch>
          </p:blipFill>
          <p:spPr>
            <a:xfrm>
              <a:off x="4496922" y="1501772"/>
              <a:ext cx="367163" cy="367163"/>
            </a:xfrm>
            <a:prstGeom prst="rect">
              <a:avLst/>
            </a:prstGeom>
          </p:spPr>
        </p:pic>
      </p:grpSp>
      <p:grpSp>
        <p:nvGrpSpPr>
          <p:cNvPr id="10" name="Group 9">
            <a:extLst>
              <a:ext uri="{FF2B5EF4-FFF2-40B4-BE49-F238E27FC236}">
                <a16:creationId xmlns:a16="http://schemas.microsoft.com/office/drawing/2014/main" id="{F377F2A2-3CD4-354C-AEC4-E0A8273B9309}"/>
              </a:ext>
            </a:extLst>
          </p:cNvPr>
          <p:cNvGrpSpPr/>
          <p:nvPr/>
        </p:nvGrpSpPr>
        <p:grpSpPr>
          <a:xfrm>
            <a:off x="5678610" y="1495049"/>
            <a:ext cx="1545427" cy="1487855"/>
            <a:chOff x="5702360" y="1495049"/>
            <a:chExt cx="1545427" cy="1487855"/>
          </a:xfrm>
        </p:grpSpPr>
        <p:sp>
          <p:nvSpPr>
            <p:cNvPr id="23" name="TextBox 22">
              <a:extLst>
                <a:ext uri="{FF2B5EF4-FFF2-40B4-BE49-F238E27FC236}">
                  <a16:creationId xmlns:a16="http://schemas.microsoft.com/office/drawing/2014/main" id="{9A9EBBA8-7D55-0E42-9196-760136E87028}"/>
                </a:ext>
              </a:extLst>
            </p:cNvPr>
            <p:cNvSpPr txBox="1"/>
            <p:nvPr/>
          </p:nvSpPr>
          <p:spPr>
            <a:xfrm>
              <a:off x="5702360" y="2244240"/>
              <a:ext cx="1545427" cy="738664"/>
            </a:xfrm>
            <a:prstGeom prst="rect">
              <a:avLst/>
            </a:prstGeom>
            <a:noFill/>
          </p:spPr>
          <p:txBody>
            <a:bodyPr wrap="square" rtlCol="0">
              <a:spAutoFit/>
            </a:bodyPr>
            <a:lstStyle/>
            <a:p>
              <a:pPr algn="ctr"/>
              <a:r>
                <a:rPr lang="en-GB" sz="1400" u="sng" dirty="0">
                  <a:latin typeface="Montserrat" panose="02000505000000020004" pitchFamily="2" charset="77"/>
                </a:rPr>
                <a:t>STEP 4</a:t>
              </a:r>
            </a:p>
            <a:p>
              <a:pPr algn="ctr"/>
              <a:r>
                <a:rPr lang="en-GB" sz="1400" dirty="0">
                  <a:latin typeface="Montserrat" panose="02000505000000020004" pitchFamily="2" charset="77"/>
                </a:rPr>
                <a:t>Moving to action</a:t>
              </a:r>
            </a:p>
          </p:txBody>
        </p:sp>
        <p:sp>
          <p:nvSpPr>
            <p:cNvPr id="34" name="Oval 33">
              <a:extLst>
                <a:ext uri="{FF2B5EF4-FFF2-40B4-BE49-F238E27FC236}">
                  <a16:creationId xmlns:a16="http://schemas.microsoft.com/office/drawing/2014/main" id="{9195A7A3-9255-404C-A9AB-2E4BE14D2B62}"/>
                </a:ext>
              </a:extLst>
            </p:cNvPr>
            <p:cNvSpPr/>
            <p:nvPr/>
          </p:nvSpPr>
          <p:spPr>
            <a:xfrm>
              <a:off x="6219672" y="1495049"/>
              <a:ext cx="510803" cy="510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B7B56BD-DE75-1445-95F9-CBB062F59E43}"/>
                </a:ext>
              </a:extLst>
            </p:cNvPr>
            <p:cNvPicPr>
              <a:picLocks/>
            </p:cNvPicPr>
            <p:nvPr/>
          </p:nvPicPr>
          <p:blipFill>
            <a:blip r:embed="rId7"/>
            <a:stretch>
              <a:fillRect/>
            </a:stretch>
          </p:blipFill>
          <p:spPr>
            <a:xfrm>
              <a:off x="6316205" y="1575913"/>
              <a:ext cx="317736" cy="317736"/>
            </a:xfrm>
            <a:prstGeom prst="rect">
              <a:avLst/>
            </a:prstGeom>
          </p:spPr>
        </p:pic>
      </p:grpSp>
      <p:grpSp>
        <p:nvGrpSpPr>
          <p:cNvPr id="11" name="Group 10">
            <a:extLst>
              <a:ext uri="{FF2B5EF4-FFF2-40B4-BE49-F238E27FC236}">
                <a16:creationId xmlns:a16="http://schemas.microsoft.com/office/drawing/2014/main" id="{736130B8-48D3-824B-A219-2B8000AFA36A}"/>
              </a:ext>
            </a:extLst>
          </p:cNvPr>
          <p:cNvGrpSpPr/>
          <p:nvPr/>
        </p:nvGrpSpPr>
        <p:grpSpPr>
          <a:xfrm>
            <a:off x="7464173" y="1495049"/>
            <a:ext cx="1257165" cy="1486086"/>
            <a:chOff x="7464173" y="1495049"/>
            <a:chExt cx="1257165" cy="1486086"/>
          </a:xfrm>
        </p:grpSpPr>
        <p:sp>
          <p:nvSpPr>
            <p:cNvPr id="25" name="TextBox 24">
              <a:extLst>
                <a:ext uri="{FF2B5EF4-FFF2-40B4-BE49-F238E27FC236}">
                  <a16:creationId xmlns:a16="http://schemas.microsoft.com/office/drawing/2014/main" id="{47A33CF3-03AB-4F49-9CC5-AFE0BCE6738F}"/>
                </a:ext>
              </a:extLst>
            </p:cNvPr>
            <p:cNvSpPr txBox="1"/>
            <p:nvPr/>
          </p:nvSpPr>
          <p:spPr>
            <a:xfrm>
              <a:off x="7464173" y="2242471"/>
              <a:ext cx="1257165" cy="738664"/>
            </a:xfrm>
            <a:prstGeom prst="rect">
              <a:avLst/>
            </a:prstGeom>
            <a:noFill/>
          </p:spPr>
          <p:txBody>
            <a:bodyPr wrap="square" rtlCol="0">
              <a:spAutoFit/>
            </a:bodyPr>
            <a:lstStyle/>
            <a:p>
              <a:pPr algn="ctr"/>
              <a:r>
                <a:rPr lang="en-GB" sz="1400" u="sng" dirty="0">
                  <a:latin typeface="Montserrat" panose="02000505000000020004" pitchFamily="2" charset="77"/>
                </a:rPr>
                <a:t>STEP 5</a:t>
              </a:r>
            </a:p>
            <a:p>
              <a:pPr algn="ctr"/>
              <a:r>
                <a:rPr lang="en-GB" sz="1400" dirty="0">
                  <a:latin typeface="Montserrat" panose="02000505000000020004" pitchFamily="2" charset="77"/>
                </a:rPr>
                <a:t>Tell the world</a:t>
              </a:r>
            </a:p>
          </p:txBody>
        </p:sp>
        <p:sp>
          <p:nvSpPr>
            <p:cNvPr id="35" name="Oval 34">
              <a:extLst>
                <a:ext uri="{FF2B5EF4-FFF2-40B4-BE49-F238E27FC236}">
                  <a16:creationId xmlns:a16="http://schemas.microsoft.com/office/drawing/2014/main" id="{8151A047-DD32-2B4A-A860-DFA92C6CF12C}"/>
                </a:ext>
              </a:extLst>
            </p:cNvPr>
            <p:cNvSpPr/>
            <p:nvPr/>
          </p:nvSpPr>
          <p:spPr>
            <a:xfrm>
              <a:off x="7837354" y="1495049"/>
              <a:ext cx="510803" cy="510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A31966BA-7AE3-0E41-BE32-26392A91F283}"/>
                </a:ext>
              </a:extLst>
            </p:cNvPr>
            <p:cNvPicPr>
              <a:picLocks/>
            </p:cNvPicPr>
            <p:nvPr/>
          </p:nvPicPr>
          <p:blipFill>
            <a:blip r:embed="rId8"/>
            <a:stretch>
              <a:fillRect/>
            </a:stretch>
          </p:blipFill>
          <p:spPr>
            <a:xfrm>
              <a:off x="7896847" y="1536439"/>
              <a:ext cx="391815" cy="391815"/>
            </a:xfrm>
            <a:prstGeom prst="rect">
              <a:avLst/>
            </a:prstGeom>
          </p:spPr>
        </p:pic>
      </p:grpSp>
    </p:spTree>
    <p:extLst>
      <p:ext uri="{BB962C8B-B14F-4D97-AF65-F5344CB8AC3E}">
        <p14:creationId xmlns:p14="http://schemas.microsoft.com/office/powerpoint/2010/main" val="383234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60</TotalTime>
  <Words>417</Words>
  <Application>Microsoft Macintosh PowerPoint</Application>
  <PresentationFormat>On-screen Show (16:9)</PresentationFormat>
  <Paragraphs>44</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Montserrat</vt:lpstr>
      <vt:lpstr>Open Sans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22</cp:revision>
  <dcterms:created xsi:type="dcterms:W3CDTF">2018-05-24T07:33:18Z</dcterms:created>
  <dcterms:modified xsi:type="dcterms:W3CDTF">2021-10-14T09:12:40Z</dcterms:modified>
</cp:coreProperties>
</file>