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76" r:id="rId2"/>
    <p:sldId id="277" r:id="rId3"/>
    <p:sldId id="289" r:id="rId4"/>
    <p:sldId id="292" r:id="rId5"/>
    <p:sldId id="293" r:id="rId6"/>
    <p:sldId id="290" r:id="rId7"/>
    <p:sldId id="294" r:id="rId8"/>
    <p:sldId id="295" r:id="rId9"/>
    <p:sldId id="291" r:id="rId10"/>
    <p:sldId id="296" r:id="rId11"/>
    <p:sldId id="297"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C12"/>
    <a:srgbClr val="FED2D9"/>
    <a:srgbClr val="E4EDFE"/>
    <a:srgbClr val="64C427"/>
    <a:srgbClr val="FD9F4D"/>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4"/>
    <p:restoredTop sz="77358"/>
  </p:normalViewPr>
  <p:slideViewPr>
    <p:cSldViewPr snapToGrid="0" snapToObjects="1">
      <p:cViewPr varScale="1">
        <p:scale>
          <a:sx n="105" d="100"/>
          <a:sy n="105" d="100"/>
        </p:scale>
        <p:origin x="2040"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ED692-DEF0-E246-97B5-70F5146F3D2B}"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67822-B020-9446-8264-3FC544E4242B}" type="slidenum">
              <a:rPr lang="en-GB" smtClean="0"/>
              <a:t>‹#›</a:t>
            </a:fld>
            <a:endParaRPr lang="en-GB"/>
          </a:p>
        </p:txBody>
      </p:sp>
    </p:spTree>
    <p:extLst>
      <p:ext uri="{BB962C8B-B14F-4D97-AF65-F5344CB8AC3E}">
        <p14:creationId xmlns:p14="http://schemas.microsoft.com/office/powerpoint/2010/main" val="246554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97344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2</a:t>
            </a:fld>
            <a:endParaRPr lang="en-GB"/>
          </a:p>
        </p:txBody>
      </p:sp>
    </p:spTree>
    <p:extLst>
      <p:ext uri="{BB962C8B-B14F-4D97-AF65-F5344CB8AC3E}">
        <p14:creationId xmlns:p14="http://schemas.microsoft.com/office/powerpoint/2010/main" val="49011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4</a:t>
            </a:fld>
            <a:endParaRPr lang="en-GB"/>
          </a:p>
        </p:txBody>
      </p:sp>
    </p:spTree>
    <p:extLst>
      <p:ext uri="{BB962C8B-B14F-4D97-AF65-F5344CB8AC3E}">
        <p14:creationId xmlns:p14="http://schemas.microsoft.com/office/powerpoint/2010/main" val="300704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5</a:t>
            </a:fld>
            <a:endParaRPr lang="en-GB"/>
          </a:p>
        </p:txBody>
      </p:sp>
    </p:spTree>
    <p:extLst>
      <p:ext uri="{BB962C8B-B14F-4D97-AF65-F5344CB8AC3E}">
        <p14:creationId xmlns:p14="http://schemas.microsoft.com/office/powerpoint/2010/main" val="230616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7</a:t>
            </a:fld>
            <a:endParaRPr lang="en-GB"/>
          </a:p>
        </p:txBody>
      </p:sp>
    </p:spTree>
    <p:extLst>
      <p:ext uri="{BB962C8B-B14F-4D97-AF65-F5344CB8AC3E}">
        <p14:creationId xmlns:p14="http://schemas.microsoft.com/office/powerpoint/2010/main" val="2232646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8</a:t>
            </a:fld>
            <a:endParaRPr lang="en-GB"/>
          </a:p>
        </p:txBody>
      </p:sp>
    </p:spTree>
    <p:extLst>
      <p:ext uri="{BB962C8B-B14F-4D97-AF65-F5344CB8AC3E}">
        <p14:creationId xmlns:p14="http://schemas.microsoft.com/office/powerpoint/2010/main" val="135565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10</a:t>
            </a:fld>
            <a:endParaRPr lang="en-GB"/>
          </a:p>
        </p:txBody>
      </p:sp>
    </p:spTree>
    <p:extLst>
      <p:ext uri="{BB962C8B-B14F-4D97-AF65-F5344CB8AC3E}">
        <p14:creationId xmlns:p14="http://schemas.microsoft.com/office/powerpoint/2010/main" val="186881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2E9F75-3FEB-E14D-B8F6-E09509AE61B6}" type="slidenum">
              <a:rPr lang="en-GB" smtClean="0"/>
              <a:t>11</a:t>
            </a:fld>
            <a:endParaRPr lang="en-GB"/>
          </a:p>
        </p:txBody>
      </p:sp>
    </p:spTree>
    <p:extLst>
      <p:ext uri="{BB962C8B-B14F-4D97-AF65-F5344CB8AC3E}">
        <p14:creationId xmlns:p14="http://schemas.microsoft.com/office/powerpoint/2010/main" val="405392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6162264"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5: Measure and set goals for customer performance</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8293104" cy="1446550"/>
          </a:xfrm>
          <a:prstGeom prst="rect">
            <a:avLst/>
          </a:prstGeom>
          <a:noFill/>
        </p:spPr>
        <p:txBody>
          <a:bodyPr wrap="square" rtlCol="0">
            <a:spAutoFit/>
          </a:bodyPr>
          <a:lstStyle/>
          <a:p>
            <a:r>
              <a:rPr lang="en-GB" sz="4400" dirty="0">
                <a:latin typeface="Montserrat" panose="02000505000000020004" pitchFamily="2" charset="77"/>
              </a:rPr>
              <a:t>The most popular customer experience metrics</a:t>
            </a:r>
          </a:p>
        </p:txBody>
      </p:sp>
      <p:pic>
        <p:nvPicPr>
          <p:cNvPr id="9" name="Picture 8" descr="A person smiling for the camera&#10;&#10;Description automatically generated with medium confidence">
            <a:extLst>
              <a:ext uri="{FF2B5EF4-FFF2-40B4-BE49-F238E27FC236}">
                <a16:creationId xmlns:a16="http://schemas.microsoft.com/office/drawing/2014/main" id="{2D27C1C8-C517-404A-B522-979680C16AE3}"/>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2033A5FE-A08D-EF40-B082-FDAF4CD4F251}"/>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6FE0FAE9-9339-6B4C-AFB4-3CCD1553B620}"/>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7EFCE069-BEDC-944E-8632-B2704009B28F}"/>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37223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6644768"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Customer Satisfaction Score (CSAT)</a:t>
            </a:r>
          </a:p>
        </p:txBody>
      </p:sp>
      <p:grpSp>
        <p:nvGrpSpPr>
          <p:cNvPr id="50" name="Group 49">
            <a:extLst>
              <a:ext uri="{FF2B5EF4-FFF2-40B4-BE49-F238E27FC236}">
                <a16:creationId xmlns:a16="http://schemas.microsoft.com/office/drawing/2014/main" id="{B8FEC03F-3969-8345-BF5F-0E86C62AA0BD}"/>
              </a:ext>
            </a:extLst>
          </p:cNvPr>
          <p:cNvGrpSpPr/>
          <p:nvPr/>
        </p:nvGrpSpPr>
        <p:grpSpPr>
          <a:xfrm>
            <a:off x="426165" y="389602"/>
            <a:ext cx="8318712" cy="2337553"/>
            <a:chOff x="426165" y="389602"/>
            <a:chExt cx="8318712" cy="2337553"/>
          </a:xfrm>
        </p:grpSpPr>
        <p:sp>
          <p:nvSpPr>
            <p:cNvPr id="19" name="Rectangle 18">
              <a:extLst>
                <a:ext uri="{FF2B5EF4-FFF2-40B4-BE49-F238E27FC236}">
                  <a16:creationId xmlns:a16="http://schemas.microsoft.com/office/drawing/2014/main" id="{BFAC45E1-A593-9D4F-B1FB-BF7BAAF8D80B}"/>
                </a:ext>
              </a:extLst>
            </p:cNvPr>
            <p:cNvSpPr/>
            <p:nvPr/>
          </p:nvSpPr>
          <p:spPr>
            <a:xfrm>
              <a:off x="426165" y="389602"/>
              <a:ext cx="8318712" cy="2337553"/>
            </a:xfrm>
            <a:prstGeom prst="rect">
              <a:avLst/>
            </a:prstGeom>
            <a:solidFill>
              <a:srgbClr val="E4ED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42DB46DD-B914-0149-BC03-D3B81DE1BAF0}"/>
                </a:ext>
              </a:extLst>
            </p:cNvPr>
            <p:cNvSpPr txBox="1"/>
            <p:nvPr/>
          </p:nvSpPr>
          <p:spPr>
            <a:xfrm>
              <a:off x="644494" y="643525"/>
              <a:ext cx="7855035" cy="338554"/>
            </a:xfrm>
            <a:prstGeom prst="rect">
              <a:avLst/>
            </a:prstGeom>
            <a:solidFill>
              <a:srgbClr val="00B0F0"/>
            </a:solidFill>
          </p:spPr>
          <p:txBody>
            <a:bodyPr wrap="none" rtlCol="0">
              <a:spAutoFit/>
            </a:bodyPr>
            <a:lstStyle/>
            <a:p>
              <a:pPr algn="ctr"/>
              <a:r>
                <a:rPr lang="en-GB" sz="1600" dirty="0">
                  <a:solidFill>
                    <a:schemeClr val="bg1"/>
                  </a:solidFill>
                  <a:latin typeface="Montserrat" panose="02000505000000020004" pitchFamily="2" charset="77"/>
                </a:rPr>
                <a:t>How would you rate your experience with our product/service/company?</a:t>
              </a:r>
            </a:p>
          </p:txBody>
        </p:sp>
        <p:grpSp>
          <p:nvGrpSpPr>
            <p:cNvPr id="12" name="Group 11">
              <a:extLst>
                <a:ext uri="{FF2B5EF4-FFF2-40B4-BE49-F238E27FC236}">
                  <a16:creationId xmlns:a16="http://schemas.microsoft.com/office/drawing/2014/main" id="{0E1AB5C7-0EAB-654E-9CE1-B49104ECF033}"/>
                </a:ext>
              </a:extLst>
            </p:cNvPr>
            <p:cNvGrpSpPr/>
            <p:nvPr/>
          </p:nvGrpSpPr>
          <p:grpSpPr>
            <a:xfrm>
              <a:off x="1328310" y="1377094"/>
              <a:ext cx="6423054" cy="948039"/>
              <a:chOff x="1389782" y="1344754"/>
              <a:chExt cx="6423054" cy="948039"/>
            </a:xfrm>
          </p:grpSpPr>
          <p:sp>
            <p:nvSpPr>
              <p:cNvPr id="21" name="TextBox 20">
                <a:extLst>
                  <a:ext uri="{FF2B5EF4-FFF2-40B4-BE49-F238E27FC236}">
                    <a16:creationId xmlns:a16="http://schemas.microsoft.com/office/drawing/2014/main" id="{F87647FF-B580-EE45-A691-B0F5A84B0C27}"/>
                  </a:ext>
                </a:extLst>
              </p:cNvPr>
              <p:cNvSpPr txBox="1"/>
              <p:nvPr/>
            </p:nvSpPr>
            <p:spPr>
              <a:xfrm>
                <a:off x="1389782" y="1769573"/>
                <a:ext cx="1130580" cy="523220"/>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Very</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unsatisfied</a:t>
                </a:r>
              </a:p>
            </p:txBody>
          </p:sp>
          <p:sp>
            <p:nvSpPr>
              <p:cNvPr id="22" name="Oval 21">
                <a:extLst>
                  <a:ext uri="{FF2B5EF4-FFF2-40B4-BE49-F238E27FC236}">
                    <a16:creationId xmlns:a16="http://schemas.microsoft.com/office/drawing/2014/main" id="{ACE38969-459C-6D44-86D8-15013C75D597}"/>
                  </a:ext>
                </a:extLst>
              </p:cNvPr>
              <p:cNvSpPr/>
              <p:nvPr/>
            </p:nvSpPr>
            <p:spPr>
              <a:xfrm>
                <a:off x="1793708" y="1344754"/>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99A87E5-F94E-7F49-B7CB-D77662E1362B}"/>
                  </a:ext>
                </a:extLst>
              </p:cNvPr>
              <p:cNvSpPr txBox="1"/>
              <p:nvPr/>
            </p:nvSpPr>
            <p:spPr>
              <a:xfrm>
                <a:off x="2784624" y="1769573"/>
                <a:ext cx="1122423" cy="307777"/>
              </a:xfrm>
              <a:prstGeom prst="rect">
                <a:avLst/>
              </a:prstGeom>
              <a:noFill/>
            </p:spPr>
            <p:txBody>
              <a:bodyPr wrap="non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Unsatisfied</a:t>
                </a:r>
              </a:p>
            </p:txBody>
          </p:sp>
          <p:sp>
            <p:nvSpPr>
              <p:cNvPr id="24" name="Oval 23">
                <a:extLst>
                  <a:ext uri="{FF2B5EF4-FFF2-40B4-BE49-F238E27FC236}">
                    <a16:creationId xmlns:a16="http://schemas.microsoft.com/office/drawing/2014/main" id="{AE95CB57-48C7-9E48-8B1F-CCDA008249E3}"/>
                  </a:ext>
                </a:extLst>
              </p:cNvPr>
              <p:cNvSpPr/>
              <p:nvPr/>
            </p:nvSpPr>
            <p:spPr>
              <a:xfrm>
                <a:off x="3184471" y="1344754"/>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869F6D5-4186-CB42-B5EA-A4E1488F8F8B}"/>
                  </a:ext>
                </a:extLst>
              </p:cNvPr>
              <p:cNvSpPr txBox="1"/>
              <p:nvPr/>
            </p:nvSpPr>
            <p:spPr>
              <a:xfrm>
                <a:off x="4026636" y="1769573"/>
                <a:ext cx="1240714"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Neutral</a:t>
                </a:r>
              </a:p>
            </p:txBody>
          </p:sp>
          <p:sp>
            <p:nvSpPr>
              <p:cNvPr id="28" name="Oval 27">
                <a:extLst>
                  <a:ext uri="{FF2B5EF4-FFF2-40B4-BE49-F238E27FC236}">
                    <a16:creationId xmlns:a16="http://schemas.microsoft.com/office/drawing/2014/main" id="{F07816ED-0F55-E447-AFA2-728040FEFBBF}"/>
                  </a:ext>
                </a:extLst>
              </p:cNvPr>
              <p:cNvSpPr/>
              <p:nvPr/>
            </p:nvSpPr>
            <p:spPr>
              <a:xfrm>
                <a:off x="4485629" y="1344754"/>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78FCFB7-6546-934A-BFE6-CC0E2DE9EA33}"/>
                  </a:ext>
                </a:extLst>
              </p:cNvPr>
              <p:cNvSpPr txBox="1"/>
              <p:nvPr/>
            </p:nvSpPr>
            <p:spPr>
              <a:xfrm>
                <a:off x="5594111" y="1769573"/>
                <a:ext cx="1011595"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Satisfied</a:t>
                </a:r>
              </a:p>
            </p:txBody>
          </p:sp>
          <p:sp>
            <p:nvSpPr>
              <p:cNvPr id="30" name="Oval 29">
                <a:extLst>
                  <a:ext uri="{FF2B5EF4-FFF2-40B4-BE49-F238E27FC236}">
                    <a16:creationId xmlns:a16="http://schemas.microsoft.com/office/drawing/2014/main" id="{6451CCD2-5417-DF42-ADC2-D6AE2B0BCB82}"/>
                  </a:ext>
                </a:extLst>
              </p:cNvPr>
              <p:cNvSpPr/>
              <p:nvPr/>
            </p:nvSpPr>
            <p:spPr>
              <a:xfrm>
                <a:off x="5938544" y="1344754"/>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0D293DC-60DC-064C-B3E9-C37848BB4324}"/>
                  </a:ext>
                </a:extLst>
              </p:cNvPr>
              <p:cNvSpPr txBox="1"/>
              <p:nvPr/>
            </p:nvSpPr>
            <p:spPr>
              <a:xfrm>
                <a:off x="6932467" y="1769573"/>
                <a:ext cx="880369" cy="523220"/>
              </a:xfrm>
              <a:prstGeom prst="rect">
                <a:avLst/>
              </a:prstGeom>
              <a:noFill/>
            </p:spPr>
            <p:txBody>
              <a:bodyPr wrap="non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Very </a:t>
                </a:r>
              </a:p>
              <a:p>
                <a:pPr algn="ctr"/>
                <a:r>
                  <a:rPr lang="en-GB" sz="1400" dirty="0">
                    <a:latin typeface="Open Sans" panose="020B0606030504020204" pitchFamily="34" charset="0"/>
                    <a:ea typeface="Open Sans" panose="020B0606030504020204" pitchFamily="34" charset="0"/>
                    <a:cs typeface="Open Sans" panose="020B0606030504020204" pitchFamily="34" charset="0"/>
                  </a:rPr>
                  <a:t>satisfied</a:t>
                </a:r>
              </a:p>
            </p:txBody>
          </p:sp>
          <p:sp>
            <p:nvSpPr>
              <p:cNvPr id="32" name="Oval 31">
                <a:extLst>
                  <a:ext uri="{FF2B5EF4-FFF2-40B4-BE49-F238E27FC236}">
                    <a16:creationId xmlns:a16="http://schemas.microsoft.com/office/drawing/2014/main" id="{E8D77859-BBE7-3148-A9B2-E67F79853359}"/>
                  </a:ext>
                </a:extLst>
              </p:cNvPr>
              <p:cNvSpPr/>
              <p:nvPr/>
            </p:nvSpPr>
            <p:spPr>
              <a:xfrm>
                <a:off x="7211287" y="1344754"/>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8" name="Group 47">
            <a:extLst>
              <a:ext uri="{FF2B5EF4-FFF2-40B4-BE49-F238E27FC236}">
                <a16:creationId xmlns:a16="http://schemas.microsoft.com/office/drawing/2014/main" id="{7E7F67EF-52B2-5046-9A80-59FF73E2ABB8}"/>
              </a:ext>
            </a:extLst>
          </p:cNvPr>
          <p:cNvGrpSpPr/>
          <p:nvPr/>
        </p:nvGrpSpPr>
        <p:grpSpPr>
          <a:xfrm>
            <a:off x="3044558" y="2325133"/>
            <a:ext cx="4706806" cy="1568385"/>
            <a:chOff x="3044558" y="2325133"/>
            <a:chExt cx="4706806" cy="1568385"/>
          </a:xfrm>
        </p:grpSpPr>
        <p:grpSp>
          <p:nvGrpSpPr>
            <p:cNvPr id="37" name="Group 36">
              <a:extLst>
                <a:ext uri="{FF2B5EF4-FFF2-40B4-BE49-F238E27FC236}">
                  <a16:creationId xmlns:a16="http://schemas.microsoft.com/office/drawing/2014/main" id="{36608AA9-D360-474E-BC60-A9F9DFFC51C9}"/>
                </a:ext>
              </a:extLst>
            </p:cNvPr>
            <p:cNvGrpSpPr/>
            <p:nvPr/>
          </p:nvGrpSpPr>
          <p:grpSpPr>
            <a:xfrm>
              <a:off x="3044558" y="2325133"/>
              <a:ext cx="4706806" cy="1568385"/>
              <a:chOff x="3840944" y="2482136"/>
              <a:chExt cx="4706806" cy="1568385"/>
            </a:xfrm>
          </p:grpSpPr>
          <p:sp>
            <p:nvSpPr>
              <p:cNvPr id="38" name="TextBox 37">
                <a:extLst>
                  <a:ext uri="{FF2B5EF4-FFF2-40B4-BE49-F238E27FC236}">
                    <a16:creationId xmlns:a16="http://schemas.microsoft.com/office/drawing/2014/main" id="{095FA18C-CE9D-E940-B258-2BF037219310}"/>
                  </a:ext>
                </a:extLst>
              </p:cNvPr>
              <p:cNvSpPr txBox="1"/>
              <p:nvPr/>
            </p:nvSpPr>
            <p:spPr>
              <a:xfrm>
                <a:off x="3840944" y="3711967"/>
                <a:ext cx="3134191"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Customer Satisfaction Score</a:t>
                </a:r>
              </a:p>
            </p:txBody>
          </p:sp>
          <p:sp>
            <p:nvSpPr>
              <p:cNvPr id="39" name="Left Brace 38">
                <a:extLst>
                  <a:ext uri="{FF2B5EF4-FFF2-40B4-BE49-F238E27FC236}">
                    <a16:creationId xmlns:a16="http://schemas.microsoft.com/office/drawing/2014/main" id="{10F74053-312C-2B48-8817-8387810339F0}"/>
                  </a:ext>
                </a:extLst>
              </p:cNvPr>
              <p:cNvSpPr/>
              <p:nvPr/>
            </p:nvSpPr>
            <p:spPr>
              <a:xfrm rot="16200000">
                <a:off x="7349022" y="1545604"/>
                <a:ext cx="262195" cy="2135260"/>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0" name="Elbow Connector 39">
                <a:extLst>
                  <a:ext uri="{FF2B5EF4-FFF2-40B4-BE49-F238E27FC236}">
                    <a16:creationId xmlns:a16="http://schemas.microsoft.com/office/drawing/2014/main" id="{25D8ADBB-A4CE-6D41-8475-B35B61075775}"/>
                  </a:ext>
                </a:extLst>
              </p:cNvPr>
              <p:cNvCxnSpPr>
                <a:cxnSpLocks/>
                <a:stCxn id="39" idx="1"/>
                <a:endCxn id="38" idx="0"/>
              </p:cNvCxnSpPr>
              <p:nvPr/>
            </p:nvCxnSpPr>
            <p:spPr>
              <a:xfrm rot="5400000">
                <a:off x="5960263" y="2192109"/>
                <a:ext cx="967635" cy="2072080"/>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9651A4EE-8B4E-344E-9A66-54E9520BAB18}"/>
                </a:ext>
              </a:extLst>
            </p:cNvPr>
            <p:cNvSpPr txBox="1"/>
            <p:nvPr/>
          </p:nvSpPr>
          <p:spPr>
            <a:xfrm>
              <a:off x="6687291" y="2757932"/>
              <a:ext cx="367408" cy="400110"/>
            </a:xfrm>
            <a:prstGeom prst="rect">
              <a:avLst/>
            </a:prstGeom>
            <a:noFill/>
          </p:spPr>
          <p:txBody>
            <a:bodyPr wrap="none" rtlCol="0">
              <a:spAutoFit/>
            </a:bodyPr>
            <a:lstStyle/>
            <a:p>
              <a:r>
                <a:rPr lang="en-GB" sz="2000" dirty="0">
                  <a:solidFill>
                    <a:srgbClr val="C00000"/>
                  </a:solidFill>
                </a:rPr>
                <a:t>%</a:t>
              </a:r>
            </a:p>
          </p:txBody>
        </p:sp>
      </p:grpSp>
    </p:spTree>
    <p:extLst>
      <p:ext uri="{BB962C8B-B14F-4D97-AF65-F5344CB8AC3E}">
        <p14:creationId xmlns:p14="http://schemas.microsoft.com/office/powerpoint/2010/main" val="29183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6644768"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Customer Satisfaction Score (CSAT)</a:t>
            </a:r>
          </a:p>
        </p:txBody>
      </p:sp>
      <p:pic>
        <p:nvPicPr>
          <p:cNvPr id="3" name="Picture 2">
            <a:extLst>
              <a:ext uri="{FF2B5EF4-FFF2-40B4-BE49-F238E27FC236}">
                <a16:creationId xmlns:a16="http://schemas.microsoft.com/office/drawing/2014/main" id="{03523CAF-FFF4-AB49-974F-8E652B0D2722}"/>
              </a:ext>
            </a:extLst>
          </p:cNvPr>
          <p:cNvPicPr>
            <a:picLocks/>
          </p:cNvPicPr>
          <p:nvPr/>
        </p:nvPicPr>
        <p:blipFill>
          <a:blip r:embed="rId4"/>
          <a:stretch>
            <a:fillRect/>
          </a:stretch>
        </p:blipFill>
        <p:spPr>
          <a:xfrm>
            <a:off x="1270268" y="988464"/>
            <a:ext cx="2256704" cy="2256704"/>
          </a:xfrm>
          <a:prstGeom prst="rect">
            <a:avLst/>
          </a:prstGeom>
        </p:spPr>
      </p:pic>
      <p:grpSp>
        <p:nvGrpSpPr>
          <p:cNvPr id="9" name="Group 8">
            <a:extLst>
              <a:ext uri="{FF2B5EF4-FFF2-40B4-BE49-F238E27FC236}">
                <a16:creationId xmlns:a16="http://schemas.microsoft.com/office/drawing/2014/main" id="{E2B9BE4D-6AC8-864D-90BE-251C0E6D80BF}"/>
              </a:ext>
            </a:extLst>
          </p:cNvPr>
          <p:cNvGrpSpPr/>
          <p:nvPr/>
        </p:nvGrpSpPr>
        <p:grpSpPr>
          <a:xfrm>
            <a:off x="4697672" y="1484706"/>
            <a:ext cx="3785011" cy="1760462"/>
            <a:chOff x="4843669" y="1360074"/>
            <a:chExt cx="3785011" cy="1760462"/>
          </a:xfrm>
        </p:grpSpPr>
        <p:pic>
          <p:nvPicPr>
            <p:cNvPr id="7" name="Picture 6">
              <a:extLst>
                <a:ext uri="{FF2B5EF4-FFF2-40B4-BE49-F238E27FC236}">
                  <a16:creationId xmlns:a16="http://schemas.microsoft.com/office/drawing/2014/main" id="{10394489-C191-C246-A362-14484A43BC6A}"/>
                </a:ext>
              </a:extLst>
            </p:cNvPr>
            <p:cNvPicPr>
              <a:picLocks/>
            </p:cNvPicPr>
            <p:nvPr/>
          </p:nvPicPr>
          <p:blipFill>
            <a:blip r:embed="rId5"/>
            <a:stretch>
              <a:fillRect/>
            </a:stretch>
          </p:blipFill>
          <p:spPr>
            <a:xfrm>
              <a:off x="6118809" y="1885807"/>
              <a:ext cx="1234729" cy="1234729"/>
            </a:xfrm>
            <a:prstGeom prst="rect">
              <a:avLst/>
            </a:prstGeom>
          </p:spPr>
        </p:pic>
        <p:sp>
          <p:nvSpPr>
            <p:cNvPr id="8" name="TextBox 7">
              <a:extLst>
                <a:ext uri="{FF2B5EF4-FFF2-40B4-BE49-F238E27FC236}">
                  <a16:creationId xmlns:a16="http://schemas.microsoft.com/office/drawing/2014/main" id="{8A886FC5-75BA-404E-B32E-DF765EB3A30A}"/>
                </a:ext>
              </a:extLst>
            </p:cNvPr>
            <p:cNvSpPr txBox="1"/>
            <p:nvPr/>
          </p:nvSpPr>
          <p:spPr>
            <a:xfrm>
              <a:off x="4843669" y="1360074"/>
              <a:ext cx="3785011"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How likely are you to recommend?</a:t>
              </a:r>
            </a:p>
          </p:txBody>
        </p:sp>
      </p:grpSp>
    </p:spTree>
    <p:extLst>
      <p:ext uri="{BB962C8B-B14F-4D97-AF65-F5344CB8AC3E}">
        <p14:creationId xmlns:p14="http://schemas.microsoft.com/office/powerpoint/2010/main" val="52015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3" name="TextBox 2">
            <a:extLst>
              <a:ext uri="{FF2B5EF4-FFF2-40B4-BE49-F238E27FC236}">
                <a16:creationId xmlns:a16="http://schemas.microsoft.com/office/drawing/2014/main" id="{0127F573-B4BA-2F4C-8153-AEF8542D6A12}"/>
              </a:ext>
            </a:extLst>
          </p:cNvPr>
          <p:cNvSpPr txBox="1"/>
          <p:nvPr/>
        </p:nvSpPr>
        <p:spPr>
          <a:xfrm>
            <a:off x="413449" y="1425815"/>
            <a:ext cx="2278188" cy="1323439"/>
          </a:xfrm>
          <a:prstGeom prst="rect">
            <a:avLst/>
          </a:prstGeom>
          <a:noFill/>
        </p:spPr>
        <p:txBody>
          <a:bodyPr wrap="none" rtlCol="0">
            <a:spAutoFit/>
          </a:bodyPr>
          <a:lstStyle/>
          <a:p>
            <a:pPr algn="ctr"/>
            <a:r>
              <a:rPr lang="en-GB" sz="8000" dirty="0">
                <a:latin typeface="Montserrat" panose="02000505000000020004" pitchFamily="2" charset="77"/>
              </a:rPr>
              <a:t>89%</a:t>
            </a:r>
          </a:p>
        </p:txBody>
      </p:sp>
      <p:sp>
        <p:nvSpPr>
          <p:cNvPr id="7" name="TextBox 6">
            <a:extLst>
              <a:ext uri="{FF2B5EF4-FFF2-40B4-BE49-F238E27FC236}">
                <a16:creationId xmlns:a16="http://schemas.microsoft.com/office/drawing/2014/main" id="{92EFAD07-3FAD-7D4C-A64A-0F66EE9D8B56}"/>
              </a:ext>
            </a:extLst>
          </p:cNvPr>
          <p:cNvSpPr txBox="1"/>
          <p:nvPr/>
        </p:nvSpPr>
        <p:spPr>
          <a:xfrm>
            <a:off x="420662" y="2964947"/>
            <a:ext cx="2263761"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Net Promoter Score</a:t>
            </a:r>
          </a:p>
        </p:txBody>
      </p:sp>
      <p:sp>
        <p:nvSpPr>
          <p:cNvPr id="11" name="TextBox 10">
            <a:extLst>
              <a:ext uri="{FF2B5EF4-FFF2-40B4-BE49-F238E27FC236}">
                <a16:creationId xmlns:a16="http://schemas.microsoft.com/office/drawing/2014/main" id="{9CF2475B-AC64-6443-A0D2-749BE73113DD}"/>
              </a:ext>
            </a:extLst>
          </p:cNvPr>
          <p:cNvSpPr txBox="1"/>
          <p:nvPr/>
        </p:nvSpPr>
        <p:spPr>
          <a:xfrm>
            <a:off x="2936850" y="2964947"/>
            <a:ext cx="3134191"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Customer Satisfaction Score</a:t>
            </a:r>
          </a:p>
        </p:txBody>
      </p:sp>
      <p:sp>
        <p:nvSpPr>
          <p:cNvPr id="12" name="TextBox 11">
            <a:extLst>
              <a:ext uri="{FF2B5EF4-FFF2-40B4-BE49-F238E27FC236}">
                <a16:creationId xmlns:a16="http://schemas.microsoft.com/office/drawing/2014/main" id="{9B15C3E1-05C5-9246-B0CB-F1AE2C00755C}"/>
              </a:ext>
            </a:extLst>
          </p:cNvPr>
          <p:cNvSpPr txBox="1"/>
          <p:nvPr/>
        </p:nvSpPr>
        <p:spPr>
          <a:xfrm>
            <a:off x="6323468" y="2971795"/>
            <a:ext cx="2504212"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Customer Effort Score</a:t>
            </a:r>
          </a:p>
        </p:txBody>
      </p:sp>
      <p:sp>
        <p:nvSpPr>
          <p:cNvPr id="13" name="TextBox 12">
            <a:extLst>
              <a:ext uri="{FF2B5EF4-FFF2-40B4-BE49-F238E27FC236}">
                <a16:creationId xmlns:a16="http://schemas.microsoft.com/office/drawing/2014/main" id="{63BF91A4-0850-6C4A-84E5-8E51ED974D42}"/>
              </a:ext>
            </a:extLst>
          </p:cNvPr>
          <p:cNvSpPr txBox="1"/>
          <p:nvPr/>
        </p:nvSpPr>
        <p:spPr>
          <a:xfrm>
            <a:off x="3385690" y="1425815"/>
            <a:ext cx="2236511" cy="1323439"/>
          </a:xfrm>
          <a:prstGeom prst="rect">
            <a:avLst/>
          </a:prstGeom>
          <a:noFill/>
        </p:spPr>
        <p:txBody>
          <a:bodyPr wrap="none" rtlCol="0">
            <a:spAutoFit/>
          </a:bodyPr>
          <a:lstStyle/>
          <a:p>
            <a:pPr algn="ctr"/>
            <a:r>
              <a:rPr lang="en-GB" sz="8000" dirty="0">
                <a:latin typeface="Montserrat" panose="02000505000000020004" pitchFamily="2" charset="77"/>
              </a:rPr>
              <a:t>38%</a:t>
            </a:r>
          </a:p>
        </p:txBody>
      </p:sp>
      <p:sp>
        <p:nvSpPr>
          <p:cNvPr id="14" name="TextBox 13">
            <a:extLst>
              <a:ext uri="{FF2B5EF4-FFF2-40B4-BE49-F238E27FC236}">
                <a16:creationId xmlns:a16="http://schemas.microsoft.com/office/drawing/2014/main" id="{EF159600-381E-FD4F-95BF-2E1074BA7C2E}"/>
              </a:ext>
            </a:extLst>
          </p:cNvPr>
          <p:cNvSpPr txBox="1"/>
          <p:nvPr/>
        </p:nvSpPr>
        <p:spPr>
          <a:xfrm>
            <a:off x="6566324" y="1409854"/>
            <a:ext cx="2018502" cy="1323439"/>
          </a:xfrm>
          <a:prstGeom prst="rect">
            <a:avLst/>
          </a:prstGeom>
          <a:noFill/>
        </p:spPr>
        <p:txBody>
          <a:bodyPr wrap="none" rtlCol="0">
            <a:spAutoFit/>
          </a:bodyPr>
          <a:lstStyle/>
          <a:p>
            <a:pPr algn="ctr"/>
            <a:r>
              <a:rPr lang="en-GB" sz="8000" dirty="0">
                <a:latin typeface="Montserrat" panose="02000505000000020004" pitchFamily="2" charset="77"/>
              </a:rPr>
              <a:t>16%</a:t>
            </a:r>
          </a:p>
        </p:txBody>
      </p:sp>
      <p:sp>
        <p:nvSpPr>
          <p:cNvPr id="8" name="TextBox 7">
            <a:extLst>
              <a:ext uri="{FF2B5EF4-FFF2-40B4-BE49-F238E27FC236}">
                <a16:creationId xmlns:a16="http://schemas.microsoft.com/office/drawing/2014/main" id="{E8DB53F3-9152-AA40-9D2F-E4EABC041D50}"/>
              </a:ext>
            </a:extLst>
          </p:cNvPr>
          <p:cNvSpPr txBox="1"/>
          <p:nvPr/>
        </p:nvSpPr>
        <p:spPr>
          <a:xfrm>
            <a:off x="6071041" y="4041624"/>
            <a:ext cx="2914259" cy="300082"/>
          </a:xfrm>
          <a:prstGeom prst="rect">
            <a:avLst/>
          </a:prstGeom>
          <a:noFill/>
        </p:spPr>
        <p:txBody>
          <a:bodyPr wrap="non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Source: MIT/</a:t>
            </a:r>
            <a:r>
              <a:rPr lang="en-GB" dirty="0" err="1">
                <a:latin typeface="Open Sans" panose="020B0606030504020204" pitchFamily="34" charset="0"/>
                <a:ea typeface="Open Sans" panose="020B0606030504020204" pitchFamily="34" charset="0"/>
                <a:cs typeface="Open Sans" panose="020B0606030504020204" pitchFamily="34" charset="0"/>
              </a:rPr>
              <a:t>Customergauge</a:t>
            </a:r>
            <a:r>
              <a:rPr lang="en-GB" dirty="0">
                <a:latin typeface="Open Sans" panose="020B0606030504020204" pitchFamily="34" charset="0"/>
                <a:ea typeface="Open Sans" panose="020B0606030504020204" pitchFamily="34" charset="0"/>
                <a:cs typeface="Open Sans" panose="020B0606030504020204" pitchFamily="34" charset="0"/>
              </a:rPr>
              <a:t> 2018</a:t>
            </a:r>
          </a:p>
        </p:txBody>
      </p:sp>
    </p:spTree>
    <p:extLst>
      <p:ext uri="{BB962C8B-B14F-4D97-AF65-F5344CB8AC3E}">
        <p14:creationId xmlns:p14="http://schemas.microsoft.com/office/powerpoint/2010/main" val="78956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1" grpId="0" animBg="1"/>
      <p:bldP spid="12" grpId="0" animBg="1"/>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Net Promoter Score (NPS)</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E2E2436-47A2-A648-96F2-BD9CA1A23D29}"/>
              </a:ext>
            </a:extLst>
          </p:cNvPr>
          <p:cNvPicPr>
            <a:picLocks/>
          </p:cNvPicPr>
          <p:nvPr/>
        </p:nvPicPr>
        <p:blipFill>
          <a:blip r:embed="rId2"/>
          <a:stretch>
            <a:fillRect/>
          </a:stretch>
        </p:blipFill>
        <p:spPr>
          <a:xfrm>
            <a:off x="4052161" y="1628165"/>
            <a:ext cx="1050758" cy="1050758"/>
          </a:xfrm>
          <a:prstGeom prst="rect">
            <a:avLst/>
          </a:prstGeom>
        </p:spPr>
      </p:pic>
    </p:spTree>
    <p:extLst>
      <p:ext uri="{BB962C8B-B14F-4D97-AF65-F5344CB8AC3E}">
        <p14:creationId xmlns:p14="http://schemas.microsoft.com/office/powerpoint/2010/main" val="146452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817071"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Net Promoter Score</a:t>
            </a:r>
          </a:p>
        </p:txBody>
      </p:sp>
      <p:grpSp>
        <p:nvGrpSpPr>
          <p:cNvPr id="16" name="Group 15">
            <a:extLst>
              <a:ext uri="{FF2B5EF4-FFF2-40B4-BE49-F238E27FC236}">
                <a16:creationId xmlns:a16="http://schemas.microsoft.com/office/drawing/2014/main" id="{AE978231-21C6-6241-9615-CCB5928B9EFC}"/>
              </a:ext>
            </a:extLst>
          </p:cNvPr>
          <p:cNvGrpSpPr/>
          <p:nvPr/>
        </p:nvGrpSpPr>
        <p:grpSpPr>
          <a:xfrm>
            <a:off x="507054" y="1345806"/>
            <a:ext cx="2003730" cy="2054606"/>
            <a:chOff x="507054" y="1071486"/>
            <a:chExt cx="2003730" cy="2054606"/>
          </a:xfrm>
        </p:grpSpPr>
        <p:pic>
          <p:nvPicPr>
            <p:cNvPr id="2" name="Picture 1">
              <a:extLst>
                <a:ext uri="{FF2B5EF4-FFF2-40B4-BE49-F238E27FC236}">
                  <a16:creationId xmlns:a16="http://schemas.microsoft.com/office/drawing/2014/main" id="{998E82B5-28C5-E34B-8B5D-4E0A17955212}"/>
                </a:ext>
              </a:extLst>
            </p:cNvPr>
            <p:cNvPicPr>
              <a:picLocks noChangeAspect="1"/>
            </p:cNvPicPr>
            <p:nvPr/>
          </p:nvPicPr>
          <p:blipFill>
            <a:blip r:embed="rId4"/>
            <a:stretch>
              <a:fillRect/>
            </a:stretch>
          </p:blipFill>
          <p:spPr>
            <a:xfrm>
              <a:off x="507054" y="1071486"/>
              <a:ext cx="2003730" cy="1885328"/>
            </a:xfrm>
            <a:prstGeom prst="rect">
              <a:avLst/>
            </a:prstGeom>
          </p:spPr>
        </p:pic>
        <p:sp>
          <p:nvSpPr>
            <p:cNvPr id="15" name="TextBox 14">
              <a:extLst>
                <a:ext uri="{FF2B5EF4-FFF2-40B4-BE49-F238E27FC236}">
                  <a16:creationId xmlns:a16="http://schemas.microsoft.com/office/drawing/2014/main" id="{67C5FCF0-C323-D54F-BC9D-8BCA4C7DA229}"/>
                </a:ext>
              </a:extLst>
            </p:cNvPr>
            <p:cNvSpPr txBox="1"/>
            <p:nvPr/>
          </p:nvSpPr>
          <p:spPr>
            <a:xfrm>
              <a:off x="648455" y="2787538"/>
              <a:ext cx="1747594"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Fred Reichheld</a:t>
              </a:r>
            </a:p>
          </p:txBody>
        </p:sp>
      </p:grpSp>
      <p:pic>
        <p:nvPicPr>
          <p:cNvPr id="10" name="Picture 9">
            <a:extLst>
              <a:ext uri="{FF2B5EF4-FFF2-40B4-BE49-F238E27FC236}">
                <a16:creationId xmlns:a16="http://schemas.microsoft.com/office/drawing/2014/main" id="{3BAC56C1-18A9-784C-B9CD-F7A35D67910E}"/>
              </a:ext>
            </a:extLst>
          </p:cNvPr>
          <p:cNvPicPr>
            <a:picLocks noChangeAspect="1"/>
          </p:cNvPicPr>
          <p:nvPr/>
        </p:nvPicPr>
        <p:blipFill>
          <a:blip r:embed="rId5"/>
          <a:stretch>
            <a:fillRect/>
          </a:stretch>
        </p:blipFill>
        <p:spPr>
          <a:xfrm>
            <a:off x="2591935" y="1345806"/>
            <a:ext cx="6205484" cy="1885330"/>
          </a:xfrm>
          <a:prstGeom prst="rect">
            <a:avLst/>
          </a:prstGeom>
        </p:spPr>
      </p:pic>
    </p:spTree>
    <p:extLst>
      <p:ext uri="{BB962C8B-B14F-4D97-AF65-F5344CB8AC3E}">
        <p14:creationId xmlns:p14="http://schemas.microsoft.com/office/powerpoint/2010/main" val="16768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817071"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Net Promoter Score</a:t>
            </a:r>
          </a:p>
        </p:txBody>
      </p:sp>
      <p:sp>
        <p:nvSpPr>
          <p:cNvPr id="9" name="Rectangle 8">
            <a:extLst>
              <a:ext uri="{FF2B5EF4-FFF2-40B4-BE49-F238E27FC236}">
                <a16:creationId xmlns:a16="http://schemas.microsoft.com/office/drawing/2014/main" id="{F396D31F-89ED-3246-AEE2-ABDC6AD5943C}"/>
              </a:ext>
            </a:extLst>
          </p:cNvPr>
          <p:cNvSpPr/>
          <p:nvPr/>
        </p:nvSpPr>
        <p:spPr>
          <a:xfrm>
            <a:off x="458781" y="382595"/>
            <a:ext cx="8318712" cy="2516957"/>
          </a:xfrm>
          <a:prstGeom prst="rect">
            <a:avLst/>
          </a:prstGeom>
          <a:solidFill>
            <a:srgbClr val="E4ED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9D6A812E-14DC-AC49-8D29-7CBFAA223870}"/>
              </a:ext>
            </a:extLst>
          </p:cNvPr>
          <p:cNvGrpSpPr/>
          <p:nvPr/>
        </p:nvGrpSpPr>
        <p:grpSpPr>
          <a:xfrm>
            <a:off x="783566" y="533339"/>
            <a:ext cx="7298193" cy="1431220"/>
            <a:chOff x="782884" y="1251889"/>
            <a:chExt cx="7298193" cy="1431220"/>
          </a:xfrm>
        </p:grpSpPr>
        <p:sp>
          <p:nvSpPr>
            <p:cNvPr id="12" name="TextBox 11">
              <a:extLst>
                <a:ext uri="{FF2B5EF4-FFF2-40B4-BE49-F238E27FC236}">
                  <a16:creationId xmlns:a16="http://schemas.microsoft.com/office/drawing/2014/main" id="{4F32BAED-F316-D742-AC58-8CD6D43A93D5}"/>
                </a:ext>
              </a:extLst>
            </p:cNvPr>
            <p:cNvSpPr txBox="1"/>
            <p:nvPr/>
          </p:nvSpPr>
          <p:spPr>
            <a:xfrm>
              <a:off x="782884" y="1251889"/>
              <a:ext cx="7256975" cy="507831"/>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On a scale of 0-10: </a:t>
              </a:r>
              <a:r>
                <a:rPr lang="en-US" b="1" dirty="0">
                  <a:latin typeface="Open Sans" panose="020B0606030504020204" pitchFamily="34" charset="0"/>
                  <a:ea typeface="Open Sans" panose="020B0606030504020204" pitchFamily="34" charset="0"/>
                  <a:cs typeface="Open Sans" panose="020B0606030504020204" pitchFamily="34" charset="0"/>
                </a:rPr>
                <a:t>How likely is it that you would recommend [brand] to a friend, colleague or family member?</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525D35B6-5013-3745-A4A2-AAD8CB6ADF18}"/>
                </a:ext>
              </a:extLst>
            </p:cNvPr>
            <p:cNvGrpSpPr/>
            <p:nvPr/>
          </p:nvGrpSpPr>
          <p:grpSpPr>
            <a:xfrm>
              <a:off x="1085323" y="2024719"/>
              <a:ext cx="272832" cy="658390"/>
              <a:chOff x="1199622" y="2265602"/>
              <a:chExt cx="272832" cy="658390"/>
            </a:xfrm>
          </p:grpSpPr>
          <p:sp>
            <p:nvSpPr>
              <p:cNvPr id="48" name="Oval 47">
                <a:extLst>
                  <a:ext uri="{FF2B5EF4-FFF2-40B4-BE49-F238E27FC236}">
                    <a16:creationId xmlns:a16="http://schemas.microsoft.com/office/drawing/2014/main" id="{F7DE252B-4A4E-A14E-8799-8A6665C6FD2D}"/>
                  </a:ext>
                </a:extLst>
              </p:cNvPr>
              <p:cNvSpPr/>
              <p:nvPr/>
            </p:nvSpPr>
            <p:spPr>
              <a:xfrm>
                <a:off x="1208291"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30A7CCD-B06C-254D-A154-3B026887F3BC}"/>
                  </a:ext>
                </a:extLst>
              </p:cNvPr>
              <p:cNvSpPr txBox="1"/>
              <p:nvPr/>
            </p:nvSpPr>
            <p:spPr>
              <a:xfrm>
                <a:off x="1199622" y="2623910"/>
                <a:ext cx="272832" cy="300082"/>
              </a:xfrm>
              <a:prstGeom prst="rect">
                <a:avLst/>
              </a:prstGeom>
              <a:noFill/>
            </p:spPr>
            <p:txBody>
              <a:bodyPr wrap="none" rtlCol="0">
                <a:spAutoFit/>
              </a:bodyPr>
              <a:lstStyle/>
              <a:p>
                <a:pPr algn="ctr"/>
                <a:r>
                  <a:rPr lang="en-GB" dirty="0"/>
                  <a:t>0</a:t>
                </a:r>
              </a:p>
            </p:txBody>
          </p:sp>
        </p:grpSp>
        <p:grpSp>
          <p:nvGrpSpPr>
            <p:cNvPr id="14" name="Group 13">
              <a:extLst>
                <a:ext uri="{FF2B5EF4-FFF2-40B4-BE49-F238E27FC236}">
                  <a16:creationId xmlns:a16="http://schemas.microsoft.com/office/drawing/2014/main" id="{98C58EC0-1340-E94A-B868-FE9E8357FC4A}"/>
                </a:ext>
              </a:extLst>
            </p:cNvPr>
            <p:cNvGrpSpPr/>
            <p:nvPr/>
          </p:nvGrpSpPr>
          <p:grpSpPr>
            <a:xfrm>
              <a:off x="1748799" y="2024719"/>
              <a:ext cx="272832" cy="658390"/>
              <a:chOff x="1863098" y="2265602"/>
              <a:chExt cx="272832" cy="658390"/>
            </a:xfrm>
          </p:grpSpPr>
          <p:sp>
            <p:nvSpPr>
              <p:cNvPr id="46" name="Oval 45">
                <a:extLst>
                  <a:ext uri="{FF2B5EF4-FFF2-40B4-BE49-F238E27FC236}">
                    <a16:creationId xmlns:a16="http://schemas.microsoft.com/office/drawing/2014/main" id="{A6C79938-EF06-C64F-964D-682D304DA452}"/>
                  </a:ext>
                </a:extLst>
              </p:cNvPr>
              <p:cNvSpPr/>
              <p:nvPr/>
            </p:nvSpPr>
            <p:spPr>
              <a:xfrm>
                <a:off x="187176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04E9DF4C-D73F-8A4E-9F09-1032AFA9CBDE}"/>
                  </a:ext>
                </a:extLst>
              </p:cNvPr>
              <p:cNvSpPr txBox="1"/>
              <p:nvPr/>
            </p:nvSpPr>
            <p:spPr>
              <a:xfrm>
                <a:off x="1863098" y="2623910"/>
                <a:ext cx="272832" cy="300082"/>
              </a:xfrm>
              <a:prstGeom prst="rect">
                <a:avLst/>
              </a:prstGeom>
              <a:noFill/>
            </p:spPr>
            <p:txBody>
              <a:bodyPr wrap="none" rtlCol="0">
                <a:spAutoFit/>
              </a:bodyPr>
              <a:lstStyle/>
              <a:p>
                <a:pPr algn="ctr"/>
                <a:r>
                  <a:rPr lang="en-GB" dirty="0"/>
                  <a:t>1</a:t>
                </a:r>
              </a:p>
            </p:txBody>
          </p:sp>
        </p:grpSp>
        <p:grpSp>
          <p:nvGrpSpPr>
            <p:cNvPr id="17" name="Group 16">
              <a:extLst>
                <a:ext uri="{FF2B5EF4-FFF2-40B4-BE49-F238E27FC236}">
                  <a16:creationId xmlns:a16="http://schemas.microsoft.com/office/drawing/2014/main" id="{18D6D2FE-14B1-7D49-B403-F10AD9B28070}"/>
                </a:ext>
              </a:extLst>
            </p:cNvPr>
            <p:cNvGrpSpPr/>
            <p:nvPr/>
          </p:nvGrpSpPr>
          <p:grpSpPr>
            <a:xfrm>
              <a:off x="2412275" y="2024719"/>
              <a:ext cx="272832" cy="658390"/>
              <a:chOff x="2526648" y="2265602"/>
              <a:chExt cx="272832" cy="658390"/>
            </a:xfrm>
          </p:grpSpPr>
          <p:sp>
            <p:nvSpPr>
              <p:cNvPr id="44" name="Oval 43">
                <a:extLst>
                  <a:ext uri="{FF2B5EF4-FFF2-40B4-BE49-F238E27FC236}">
                    <a16:creationId xmlns:a16="http://schemas.microsoft.com/office/drawing/2014/main" id="{1E64E61C-61B1-974C-BC88-47E942689CBB}"/>
                  </a:ext>
                </a:extLst>
              </p:cNvPr>
              <p:cNvSpPr/>
              <p:nvPr/>
            </p:nvSpPr>
            <p:spPr>
              <a:xfrm>
                <a:off x="253531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FB3BB2E6-D6E8-2648-B3F4-92193D4013A2}"/>
                  </a:ext>
                </a:extLst>
              </p:cNvPr>
              <p:cNvSpPr txBox="1"/>
              <p:nvPr/>
            </p:nvSpPr>
            <p:spPr>
              <a:xfrm>
                <a:off x="2526648" y="2623910"/>
                <a:ext cx="272832" cy="300082"/>
              </a:xfrm>
              <a:prstGeom prst="rect">
                <a:avLst/>
              </a:prstGeom>
              <a:noFill/>
            </p:spPr>
            <p:txBody>
              <a:bodyPr wrap="none" rtlCol="0">
                <a:spAutoFit/>
              </a:bodyPr>
              <a:lstStyle/>
              <a:p>
                <a:pPr algn="ctr"/>
                <a:r>
                  <a:rPr lang="en-GB" dirty="0"/>
                  <a:t>2</a:t>
                </a:r>
              </a:p>
            </p:txBody>
          </p:sp>
        </p:grpSp>
        <p:grpSp>
          <p:nvGrpSpPr>
            <p:cNvPr id="18" name="Group 17">
              <a:extLst>
                <a:ext uri="{FF2B5EF4-FFF2-40B4-BE49-F238E27FC236}">
                  <a16:creationId xmlns:a16="http://schemas.microsoft.com/office/drawing/2014/main" id="{3CC237E9-B48E-D746-88D2-AC48179F856C}"/>
                </a:ext>
              </a:extLst>
            </p:cNvPr>
            <p:cNvGrpSpPr/>
            <p:nvPr/>
          </p:nvGrpSpPr>
          <p:grpSpPr>
            <a:xfrm>
              <a:off x="3075751" y="2024719"/>
              <a:ext cx="272832" cy="658390"/>
              <a:chOff x="3192328" y="2265602"/>
              <a:chExt cx="272832" cy="658390"/>
            </a:xfrm>
          </p:grpSpPr>
          <p:sp>
            <p:nvSpPr>
              <p:cNvPr id="42" name="Oval 41">
                <a:extLst>
                  <a:ext uri="{FF2B5EF4-FFF2-40B4-BE49-F238E27FC236}">
                    <a16:creationId xmlns:a16="http://schemas.microsoft.com/office/drawing/2014/main" id="{E8D40C40-8AF5-3E44-A998-1F35F709D0B5}"/>
                  </a:ext>
                </a:extLst>
              </p:cNvPr>
              <p:cNvSpPr/>
              <p:nvPr/>
            </p:nvSpPr>
            <p:spPr>
              <a:xfrm>
                <a:off x="320099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C1B3F8AA-BC4B-1448-8930-DD0FD3B3AD41}"/>
                  </a:ext>
                </a:extLst>
              </p:cNvPr>
              <p:cNvSpPr txBox="1"/>
              <p:nvPr/>
            </p:nvSpPr>
            <p:spPr>
              <a:xfrm>
                <a:off x="3192328" y="2623910"/>
                <a:ext cx="272832" cy="300082"/>
              </a:xfrm>
              <a:prstGeom prst="rect">
                <a:avLst/>
              </a:prstGeom>
              <a:noFill/>
            </p:spPr>
            <p:txBody>
              <a:bodyPr wrap="none" rtlCol="0">
                <a:spAutoFit/>
              </a:bodyPr>
              <a:lstStyle/>
              <a:p>
                <a:pPr algn="ctr"/>
                <a:r>
                  <a:rPr lang="en-GB" dirty="0"/>
                  <a:t>3</a:t>
                </a:r>
              </a:p>
            </p:txBody>
          </p:sp>
        </p:grpSp>
        <p:grpSp>
          <p:nvGrpSpPr>
            <p:cNvPr id="19" name="Group 18">
              <a:extLst>
                <a:ext uri="{FF2B5EF4-FFF2-40B4-BE49-F238E27FC236}">
                  <a16:creationId xmlns:a16="http://schemas.microsoft.com/office/drawing/2014/main" id="{5DA3B6D1-9DD1-1648-AFB2-AED083848C40}"/>
                </a:ext>
              </a:extLst>
            </p:cNvPr>
            <p:cNvGrpSpPr/>
            <p:nvPr/>
          </p:nvGrpSpPr>
          <p:grpSpPr>
            <a:xfrm>
              <a:off x="3739227" y="2024719"/>
              <a:ext cx="272832" cy="658390"/>
              <a:chOff x="3858008" y="2265602"/>
              <a:chExt cx="272832" cy="658390"/>
            </a:xfrm>
          </p:grpSpPr>
          <p:sp>
            <p:nvSpPr>
              <p:cNvPr id="40" name="Oval 39">
                <a:extLst>
                  <a:ext uri="{FF2B5EF4-FFF2-40B4-BE49-F238E27FC236}">
                    <a16:creationId xmlns:a16="http://schemas.microsoft.com/office/drawing/2014/main" id="{42F8DC06-4F34-F041-B807-7575BF373877}"/>
                  </a:ext>
                </a:extLst>
              </p:cNvPr>
              <p:cNvSpPr/>
              <p:nvPr/>
            </p:nvSpPr>
            <p:spPr>
              <a:xfrm>
                <a:off x="386667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4F320164-2C4B-0A4F-B7D3-810FA36BB271}"/>
                  </a:ext>
                </a:extLst>
              </p:cNvPr>
              <p:cNvSpPr txBox="1"/>
              <p:nvPr/>
            </p:nvSpPr>
            <p:spPr>
              <a:xfrm>
                <a:off x="3858008" y="2623910"/>
                <a:ext cx="272832" cy="300082"/>
              </a:xfrm>
              <a:prstGeom prst="rect">
                <a:avLst/>
              </a:prstGeom>
              <a:noFill/>
            </p:spPr>
            <p:txBody>
              <a:bodyPr wrap="none" rtlCol="0">
                <a:spAutoFit/>
              </a:bodyPr>
              <a:lstStyle/>
              <a:p>
                <a:pPr algn="ctr"/>
                <a:r>
                  <a:rPr lang="en-GB" dirty="0"/>
                  <a:t>4</a:t>
                </a:r>
              </a:p>
            </p:txBody>
          </p:sp>
        </p:grpSp>
        <p:grpSp>
          <p:nvGrpSpPr>
            <p:cNvPr id="20" name="Group 19">
              <a:extLst>
                <a:ext uri="{FF2B5EF4-FFF2-40B4-BE49-F238E27FC236}">
                  <a16:creationId xmlns:a16="http://schemas.microsoft.com/office/drawing/2014/main" id="{C3E285E5-4D2C-B547-A1D4-909A7C10AF81}"/>
                </a:ext>
              </a:extLst>
            </p:cNvPr>
            <p:cNvGrpSpPr/>
            <p:nvPr/>
          </p:nvGrpSpPr>
          <p:grpSpPr>
            <a:xfrm>
              <a:off x="4402703" y="2024719"/>
              <a:ext cx="272832" cy="658390"/>
              <a:chOff x="4523688" y="2265602"/>
              <a:chExt cx="272832" cy="658390"/>
            </a:xfrm>
          </p:grpSpPr>
          <p:sp>
            <p:nvSpPr>
              <p:cNvPr id="38" name="Oval 37">
                <a:extLst>
                  <a:ext uri="{FF2B5EF4-FFF2-40B4-BE49-F238E27FC236}">
                    <a16:creationId xmlns:a16="http://schemas.microsoft.com/office/drawing/2014/main" id="{C782B612-CC58-C441-B4C8-328F1EAF2661}"/>
                  </a:ext>
                </a:extLst>
              </p:cNvPr>
              <p:cNvSpPr/>
              <p:nvPr/>
            </p:nvSpPr>
            <p:spPr>
              <a:xfrm>
                <a:off x="453235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6280F067-13F0-4847-A12B-1FB1FF085D04}"/>
                  </a:ext>
                </a:extLst>
              </p:cNvPr>
              <p:cNvSpPr txBox="1"/>
              <p:nvPr/>
            </p:nvSpPr>
            <p:spPr>
              <a:xfrm>
                <a:off x="4523688" y="2623910"/>
                <a:ext cx="272832" cy="300082"/>
              </a:xfrm>
              <a:prstGeom prst="rect">
                <a:avLst/>
              </a:prstGeom>
              <a:noFill/>
            </p:spPr>
            <p:txBody>
              <a:bodyPr wrap="none" rtlCol="0">
                <a:spAutoFit/>
              </a:bodyPr>
              <a:lstStyle/>
              <a:p>
                <a:pPr algn="ctr"/>
                <a:r>
                  <a:rPr lang="en-GB" dirty="0"/>
                  <a:t>5</a:t>
                </a:r>
              </a:p>
            </p:txBody>
          </p:sp>
        </p:grpSp>
        <p:grpSp>
          <p:nvGrpSpPr>
            <p:cNvPr id="21" name="Group 20">
              <a:extLst>
                <a:ext uri="{FF2B5EF4-FFF2-40B4-BE49-F238E27FC236}">
                  <a16:creationId xmlns:a16="http://schemas.microsoft.com/office/drawing/2014/main" id="{FACCE49B-0D19-9449-B26D-419DDB5AF658}"/>
                </a:ext>
              </a:extLst>
            </p:cNvPr>
            <p:cNvGrpSpPr/>
            <p:nvPr/>
          </p:nvGrpSpPr>
          <p:grpSpPr>
            <a:xfrm>
              <a:off x="5066179" y="2024719"/>
              <a:ext cx="272832" cy="658390"/>
              <a:chOff x="5189368" y="2265602"/>
              <a:chExt cx="272832" cy="658390"/>
            </a:xfrm>
          </p:grpSpPr>
          <p:sp>
            <p:nvSpPr>
              <p:cNvPr id="36" name="Oval 35">
                <a:extLst>
                  <a:ext uri="{FF2B5EF4-FFF2-40B4-BE49-F238E27FC236}">
                    <a16:creationId xmlns:a16="http://schemas.microsoft.com/office/drawing/2014/main" id="{1BCE48F2-18DD-144B-B378-6FEC670C19E5}"/>
                  </a:ext>
                </a:extLst>
              </p:cNvPr>
              <p:cNvSpPr/>
              <p:nvPr/>
            </p:nvSpPr>
            <p:spPr>
              <a:xfrm>
                <a:off x="519803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3539DDB8-83E0-C64D-BC4E-6008E9217D75}"/>
                  </a:ext>
                </a:extLst>
              </p:cNvPr>
              <p:cNvSpPr txBox="1"/>
              <p:nvPr/>
            </p:nvSpPr>
            <p:spPr>
              <a:xfrm>
                <a:off x="5189368" y="2623910"/>
                <a:ext cx="272832" cy="300082"/>
              </a:xfrm>
              <a:prstGeom prst="rect">
                <a:avLst/>
              </a:prstGeom>
              <a:noFill/>
            </p:spPr>
            <p:txBody>
              <a:bodyPr wrap="none" rtlCol="0">
                <a:spAutoFit/>
              </a:bodyPr>
              <a:lstStyle/>
              <a:p>
                <a:pPr algn="ctr"/>
                <a:r>
                  <a:rPr lang="en-GB" dirty="0"/>
                  <a:t>6</a:t>
                </a:r>
              </a:p>
            </p:txBody>
          </p:sp>
        </p:grpSp>
        <p:grpSp>
          <p:nvGrpSpPr>
            <p:cNvPr id="22" name="Group 21">
              <a:extLst>
                <a:ext uri="{FF2B5EF4-FFF2-40B4-BE49-F238E27FC236}">
                  <a16:creationId xmlns:a16="http://schemas.microsoft.com/office/drawing/2014/main" id="{66222B3C-ACA6-E547-98C7-98A763D09B8E}"/>
                </a:ext>
              </a:extLst>
            </p:cNvPr>
            <p:cNvGrpSpPr/>
            <p:nvPr/>
          </p:nvGrpSpPr>
          <p:grpSpPr>
            <a:xfrm>
              <a:off x="5729655" y="2024719"/>
              <a:ext cx="272832" cy="658390"/>
              <a:chOff x="5855048" y="2265602"/>
              <a:chExt cx="272832" cy="658390"/>
            </a:xfrm>
          </p:grpSpPr>
          <p:sp>
            <p:nvSpPr>
              <p:cNvPr id="34" name="Oval 33">
                <a:extLst>
                  <a:ext uri="{FF2B5EF4-FFF2-40B4-BE49-F238E27FC236}">
                    <a16:creationId xmlns:a16="http://schemas.microsoft.com/office/drawing/2014/main" id="{02025DB3-985A-4C47-AD6A-9C245421FB23}"/>
                  </a:ext>
                </a:extLst>
              </p:cNvPr>
              <p:cNvSpPr/>
              <p:nvPr/>
            </p:nvSpPr>
            <p:spPr>
              <a:xfrm>
                <a:off x="586371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0D1E9533-3690-384B-897A-32A6FEB5E0D2}"/>
                  </a:ext>
                </a:extLst>
              </p:cNvPr>
              <p:cNvSpPr txBox="1"/>
              <p:nvPr/>
            </p:nvSpPr>
            <p:spPr>
              <a:xfrm>
                <a:off x="5855048" y="2623910"/>
                <a:ext cx="272832" cy="300082"/>
              </a:xfrm>
              <a:prstGeom prst="rect">
                <a:avLst/>
              </a:prstGeom>
              <a:noFill/>
            </p:spPr>
            <p:txBody>
              <a:bodyPr wrap="none" rtlCol="0">
                <a:spAutoFit/>
              </a:bodyPr>
              <a:lstStyle/>
              <a:p>
                <a:pPr algn="ctr"/>
                <a:r>
                  <a:rPr lang="en-GB" dirty="0"/>
                  <a:t>7</a:t>
                </a:r>
              </a:p>
            </p:txBody>
          </p:sp>
        </p:grpSp>
        <p:grpSp>
          <p:nvGrpSpPr>
            <p:cNvPr id="23" name="Group 22">
              <a:extLst>
                <a:ext uri="{FF2B5EF4-FFF2-40B4-BE49-F238E27FC236}">
                  <a16:creationId xmlns:a16="http://schemas.microsoft.com/office/drawing/2014/main" id="{1C57D863-CBB8-324E-8472-CC81910FD62F}"/>
                </a:ext>
              </a:extLst>
            </p:cNvPr>
            <p:cNvGrpSpPr/>
            <p:nvPr/>
          </p:nvGrpSpPr>
          <p:grpSpPr>
            <a:xfrm>
              <a:off x="6393131" y="2024719"/>
              <a:ext cx="272832" cy="658390"/>
              <a:chOff x="6520728" y="2265602"/>
              <a:chExt cx="272832" cy="658390"/>
            </a:xfrm>
          </p:grpSpPr>
          <p:sp>
            <p:nvSpPr>
              <p:cNvPr id="32" name="Oval 31">
                <a:extLst>
                  <a:ext uri="{FF2B5EF4-FFF2-40B4-BE49-F238E27FC236}">
                    <a16:creationId xmlns:a16="http://schemas.microsoft.com/office/drawing/2014/main" id="{D19F6C09-87DF-6049-AB0C-80417BC7C203}"/>
                  </a:ext>
                </a:extLst>
              </p:cNvPr>
              <p:cNvSpPr/>
              <p:nvPr/>
            </p:nvSpPr>
            <p:spPr>
              <a:xfrm>
                <a:off x="652939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66D96F4-8C6C-6843-8309-D305379D8729}"/>
                  </a:ext>
                </a:extLst>
              </p:cNvPr>
              <p:cNvSpPr txBox="1"/>
              <p:nvPr/>
            </p:nvSpPr>
            <p:spPr>
              <a:xfrm>
                <a:off x="6520728" y="2623910"/>
                <a:ext cx="272832" cy="300082"/>
              </a:xfrm>
              <a:prstGeom prst="rect">
                <a:avLst/>
              </a:prstGeom>
              <a:noFill/>
            </p:spPr>
            <p:txBody>
              <a:bodyPr wrap="none" rtlCol="0">
                <a:spAutoFit/>
              </a:bodyPr>
              <a:lstStyle/>
              <a:p>
                <a:pPr algn="ctr"/>
                <a:r>
                  <a:rPr lang="en-GB" dirty="0"/>
                  <a:t>8</a:t>
                </a:r>
              </a:p>
            </p:txBody>
          </p:sp>
        </p:grpSp>
        <p:grpSp>
          <p:nvGrpSpPr>
            <p:cNvPr id="24" name="Group 23">
              <a:extLst>
                <a:ext uri="{FF2B5EF4-FFF2-40B4-BE49-F238E27FC236}">
                  <a16:creationId xmlns:a16="http://schemas.microsoft.com/office/drawing/2014/main" id="{134495AC-EAB5-B140-8093-911B5DED7339}"/>
                </a:ext>
              </a:extLst>
            </p:cNvPr>
            <p:cNvGrpSpPr/>
            <p:nvPr/>
          </p:nvGrpSpPr>
          <p:grpSpPr>
            <a:xfrm>
              <a:off x="7056607" y="2024719"/>
              <a:ext cx="272832" cy="658390"/>
              <a:chOff x="7186408" y="2265602"/>
              <a:chExt cx="272832" cy="658390"/>
            </a:xfrm>
          </p:grpSpPr>
          <p:sp>
            <p:nvSpPr>
              <p:cNvPr id="30" name="Oval 29">
                <a:extLst>
                  <a:ext uri="{FF2B5EF4-FFF2-40B4-BE49-F238E27FC236}">
                    <a16:creationId xmlns:a16="http://schemas.microsoft.com/office/drawing/2014/main" id="{D477403E-7C5F-2049-82D2-0FCDF2BC79F7}"/>
                  </a:ext>
                </a:extLst>
              </p:cNvPr>
              <p:cNvSpPr/>
              <p:nvPr/>
            </p:nvSpPr>
            <p:spPr>
              <a:xfrm>
                <a:off x="7195077"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7F1227F-F12B-4D42-9593-A97B5421D07B}"/>
                  </a:ext>
                </a:extLst>
              </p:cNvPr>
              <p:cNvSpPr txBox="1"/>
              <p:nvPr/>
            </p:nvSpPr>
            <p:spPr>
              <a:xfrm>
                <a:off x="7186408" y="2623910"/>
                <a:ext cx="272832" cy="300082"/>
              </a:xfrm>
              <a:prstGeom prst="rect">
                <a:avLst/>
              </a:prstGeom>
              <a:noFill/>
            </p:spPr>
            <p:txBody>
              <a:bodyPr wrap="none" rtlCol="0">
                <a:spAutoFit/>
              </a:bodyPr>
              <a:lstStyle/>
              <a:p>
                <a:pPr algn="ctr"/>
                <a:r>
                  <a:rPr lang="en-GB" dirty="0"/>
                  <a:t>9</a:t>
                </a:r>
              </a:p>
            </p:txBody>
          </p:sp>
        </p:grpSp>
        <p:grpSp>
          <p:nvGrpSpPr>
            <p:cNvPr id="25" name="Group 24">
              <a:extLst>
                <a:ext uri="{FF2B5EF4-FFF2-40B4-BE49-F238E27FC236}">
                  <a16:creationId xmlns:a16="http://schemas.microsoft.com/office/drawing/2014/main" id="{2CE4DE43-5309-CD47-B170-E7AA054ED3BC}"/>
                </a:ext>
              </a:extLst>
            </p:cNvPr>
            <p:cNvGrpSpPr/>
            <p:nvPr/>
          </p:nvGrpSpPr>
          <p:grpSpPr>
            <a:xfrm>
              <a:off x="7720080" y="2024719"/>
              <a:ext cx="360997" cy="658390"/>
              <a:chOff x="7834379" y="2265602"/>
              <a:chExt cx="360997" cy="658390"/>
            </a:xfrm>
          </p:grpSpPr>
          <p:sp>
            <p:nvSpPr>
              <p:cNvPr id="28" name="Oval 27">
                <a:extLst>
                  <a:ext uri="{FF2B5EF4-FFF2-40B4-BE49-F238E27FC236}">
                    <a16:creationId xmlns:a16="http://schemas.microsoft.com/office/drawing/2014/main" id="{710CD62C-2357-A644-8712-0CC7D5BE5D00}"/>
                  </a:ext>
                </a:extLst>
              </p:cNvPr>
              <p:cNvSpPr/>
              <p:nvPr/>
            </p:nvSpPr>
            <p:spPr>
              <a:xfrm>
                <a:off x="7887130" y="2265602"/>
                <a:ext cx="255495" cy="2554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7BF898A-097F-324E-884F-270ACFAA5362}"/>
                  </a:ext>
                </a:extLst>
              </p:cNvPr>
              <p:cNvSpPr txBox="1"/>
              <p:nvPr/>
            </p:nvSpPr>
            <p:spPr>
              <a:xfrm>
                <a:off x="7834379" y="2623910"/>
                <a:ext cx="360997" cy="300082"/>
              </a:xfrm>
              <a:prstGeom prst="rect">
                <a:avLst/>
              </a:prstGeom>
              <a:noFill/>
            </p:spPr>
            <p:txBody>
              <a:bodyPr wrap="none" rtlCol="0">
                <a:spAutoFit/>
              </a:bodyPr>
              <a:lstStyle/>
              <a:p>
                <a:pPr algn="ctr"/>
                <a:r>
                  <a:rPr lang="en-GB" dirty="0"/>
                  <a:t>10</a:t>
                </a:r>
              </a:p>
            </p:txBody>
          </p:sp>
        </p:grpSp>
      </p:grpSp>
      <p:grpSp>
        <p:nvGrpSpPr>
          <p:cNvPr id="63" name="Group 62">
            <a:extLst>
              <a:ext uri="{FF2B5EF4-FFF2-40B4-BE49-F238E27FC236}">
                <a16:creationId xmlns:a16="http://schemas.microsoft.com/office/drawing/2014/main" id="{F184092E-3BC6-0440-9BFD-556962FD1DAE}"/>
              </a:ext>
            </a:extLst>
          </p:cNvPr>
          <p:cNvGrpSpPr/>
          <p:nvPr/>
        </p:nvGrpSpPr>
        <p:grpSpPr>
          <a:xfrm>
            <a:off x="724282" y="2892304"/>
            <a:ext cx="3160713" cy="930412"/>
            <a:chOff x="724282" y="2892304"/>
            <a:chExt cx="3160713" cy="930412"/>
          </a:xfrm>
        </p:grpSpPr>
        <p:sp>
          <p:nvSpPr>
            <p:cNvPr id="3" name="Bent-Up Arrow 2">
              <a:extLst>
                <a:ext uri="{FF2B5EF4-FFF2-40B4-BE49-F238E27FC236}">
                  <a16:creationId xmlns:a16="http://schemas.microsoft.com/office/drawing/2014/main" id="{FFE6333A-C14B-BB40-9053-DF0F3287F501}"/>
                </a:ext>
              </a:extLst>
            </p:cNvPr>
            <p:cNvSpPr/>
            <p:nvPr/>
          </p:nvSpPr>
          <p:spPr>
            <a:xfrm rot="5400000">
              <a:off x="659447" y="2957139"/>
              <a:ext cx="927640" cy="797970"/>
            </a:xfrm>
            <a:prstGeom prst="bentUpArrow">
              <a:avLst/>
            </a:prstGeom>
            <a:solidFill>
              <a:srgbClr val="BE1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CB3EF7-D7A9-F440-8D9D-6F6B5A48619E}"/>
                </a:ext>
              </a:extLst>
            </p:cNvPr>
            <p:cNvSpPr txBox="1"/>
            <p:nvPr/>
          </p:nvSpPr>
          <p:spPr>
            <a:xfrm>
              <a:off x="1623991" y="3453384"/>
              <a:ext cx="2261004" cy="369332"/>
            </a:xfrm>
            <a:prstGeom prst="rect">
              <a:avLst/>
            </a:prstGeom>
            <a:solidFill>
              <a:srgbClr val="00B0F0"/>
            </a:solidFill>
          </p:spPr>
          <p:txBody>
            <a:bodyPr wrap="none" rtlCol="0">
              <a:spAutoFit/>
            </a:bodyPr>
            <a:lstStyle/>
            <a:p>
              <a:r>
                <a:rPr lang="en-GB" sz="1800" dirty="0">
                  <a:solidFill>
                    <a:schemeClr val="bg1"/>
                  </a:solidFill>
                </a:rPr>
                <a:t>Net Promoter Score = </a:t>
              </a:r>
            </a:p>
          </p:txBody>
        </p:sp>
      </p:grpSp>
      <p:sp>
        <p:nvSpPr>
          <p:cNvPr id="53" name="TextBox 52">
            <a:extLst>
              <a:ext uri="{FF2B5EF4-FFF2-40B4-BE49-F238E27FC236}">
                <a16:creationId xmlns:a16="http://schemas.microsoft.com/office/drawing/2014/main" id="{031EDA25-BA2A-454A-B36F-C46AFD2887AB}"/>
              </a:ext>
            </a:extLst>
          </p:cNvPr>
          <p:cNvSpPr txBox="1"/>
          <p:nvPr/>
        </p:nvSpPr>
        <p:spPr>
          <a:xfrm>
            <a:off x="6139900" y="3404445"/>
            <a:ext cx="330540" cy="461665"/>
          </a:xfrm>
          <a:prstGeom prst="rect">
            <a:avLst/>
          </a:prstGeom>
          <a:noFill/>
        </p:spPr>
        <p:txBody>
          <a:bodyPr wrap="none" rtlCol="0">
            <a:spAutoFit/>
          </a:bodyPr>
          <a:lstStyle/>
          <a:p>
            <a:r>
              <a:rPr lang="en-GB" sz="2400" dirty="0">
                <a:latin typeface="Montserrat" panose="02000505000000020004" pitchFamily="2" charset="77"/>
              </a:rPr>
              <a:t>-</a:t>
            </a:r>
          </a:p>
        </p:txBody>
      </p:sp>
      <p:grpSp>
        <p:nvGrpSpPr>
          <p:cNvPr id="65" name="Group 64">
            <a:extLst>
              <a:ext uri="{FF2B5EF4-FFF2-40B4-BE49-F238E27FC236}">
                <a16:creationId xmlns:a16="http://schemas.microsoft.com/office/drawing/2014/main" id="{C02BE582-322B-3F49-909B-7E045AC86B34}"/>
              </a:ext>
            </a:extLst>
          </p:cNvPr>
          <p:cNvGrpSpPr/>
          <p:nvPr/>
        </p:nvGrpSpPr>
        <p:grpSpPr>
          <a:xfrm>
            <a:off x="4344373" y="1934950"/>
            <a:ext cx="3802935" cy="1884994"/>
            <a:chOff x="4344373" y="1934950"/>
            <a:chExt cx="3802935" cy="1884994"/>
          </a:xfrm>
        </p:grpSpPr>
        <p:sp>
          <p:nvSpPr>
            <p:cNvPr id="52" name="TextBox 51">
              <a:extLst>
                <a:ext uri="{FF2B5EF4-FFF2-40B4-BE49-F238E27FC236}">
                  <a16:creationId xmlns:a16="http://schemas.microsoft.com/office/drawing/2014/main" id="{A8837D05-63E6-0348-9560-258395F5F2A8}"/>
                </a:ext>
              </a:extLst>
            </p:cNvPr>
            <p:cNvSpPr txBox="1"/>
            <p:nvPr/>
          </p:nvSpPr>
          <p:spPr>
            <a:xfrm>
              <a:off x="4344373" y="3450612"/>
              <a:ext cx="1657826" cy="369332"/>
            </a:xfrm>
            <a:prstGeom prst="rect">
              <a:avLst/>
            </a:prstGeom>
            <a:noFill/>
          </p:spPr>
          <p:txBody>
            <a:bodyPr wrap="none" rtlCol="0">
              <a:spAutoFit/>
            </a:bodyPr>
            <a:lstStyle/>
            <a:p>
              <a:r>
                <a:rPr lang="en-GB" sz="1800" dirty="0">
                  <a:latin typeface="Montserrat" panose="02000505000000020004" pitchFamily="2" charset="77"/>
                </a:rPr>
                <a:t>% promoters</a:t>
              </a:r>
            </a:p>
          </p:txBody>
        </p:sp>
        <p:sp>
          <p:nvSpPr>
            <p:cNvPr id="50" name="Left Brace 49">
              <a:extLst>
                <a:ext uri="{FF2B5EF4-FFF2-40B4-BE49-F238E27FC236}">
                  <a16:creationId xmlns:a16="http://schemas.microsoft.com/office/drawing/2014/main" id="{0138DBBD-6B39-6843-9347-09603AFB9BBA}"/>
                </a:ext>
              </a:extLst>
            </p:cNvPr>
            <p:cNvSpPr/>
            <p:nvPr/>
          </p:nvSpPr>
          <p:spPr>
            <a:xfrm rot="16200000">
              <a:off x="7418529" y="1496340"/>
              <a:ext cx="290170" cy="1167389"/>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5" name="Elbow Connector 54">
              <a:extLst>
                <a:ext uri="{FF2B5EF4-FFF2-40B4-BE49-F238E27FC236}">
                  <a16:creationId xmlns:a16="http://schemas.microsoft.com/office/drawing/2014/main" id="{05AB6758-2354-3449-A513-4E159F61DE92}"/>
                </a:ext>
              </a:extLst>
            </p:cNvPr>
            <p:cNvCxnSpPr>
              <a:stCxn id="50" idx="1"/>
              <a:endCxn id="52" idx="0"/>
            </p:cNvCxnSpPr>
            <p:nvPr/>
          </p:nvCxnSpPr>
          <p:spPr>
            <a:xfrm rot="5400000">
              <a:off x="5755705" y="1642702"/>
              <a:ext cx="1225492" cy="2390329"/>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9E777E56-D2CE-EA4E-B79F-FD041A22E425}"/>
              </a:ext>
            </a:extLst>
          </p:cNvPr>
          <p:cNvGrpSpPr/>
          <p:nvPr/>
        </p:nvGrpSpPr>
        <p:grpSpPr>
          <a:xfrm>
            <a:off x="978909" y="1934950"/>
            <a:ext cx="7326326" cy="1870345"/>
            <a:chOff x="978909" y="1934950"/>
            <a:chExt cx="7326326" cy="1870345"/>
          </a:xfrm>
        </p:grpSpPr>
        <p:sp>
          <p:nvSpPr>
            <p:cNvPr id="51" name="TextBox 50">
              <a:extLst>
                <a:ext uri="{FF2B5EF4-FFF2-40B4-BE49-F238E27FC236}">
                  <a16:creationId xmlns:a16="http://schemas.microsoft.com/office/drawing/2014/main" id="{AE8E7057-63F4-3146-9B16-55780FAAE801}"/>
                </a:ext>
              </a:extLst>
            </p:cNvPr>
            <p:cNvSpPr txBox="1"/>
            <p:nvPr/>
          </p:nvSpPr>
          <p:spPr>
            <a:xfrm>
              <a:off x="6666645" y="3435963"/>
              <a:ext cx="1638590" cy="369332"/>
            </a:xfrm>
            <a:prstGeom prst="rect">
              <a:avLst/>
            </a:prstGeom>
            <a:noFill/>
          </p:spPr>
          <p:txBody>
            <a:bodyPr wrap="none" rtlCol="0">
              <a:spAutoFit/>
            </a:bodyPr>
            <a:lstStyle/>
            <a:p>
              <a:r>
                <a:rPr lang="en-GB" sz="1800" dirty="0">
                  <a:latin typeface="Montserrat" panose="02000505000000020004" pitchFamily="2" charset="77"/>
                </a:rPr>
                <a:t>% detractors</a:t>
              </a:r>
            </a:p>
          </p:txBody>
        </p:sp>
        <p:sp>
          <p:nvSpPr>
            <p:cNvPr id="8" name="Left Brace 7">
              <a:extLst>
                <a:ext uri="{FF2B5EF4-FFF2-40B4-BE49-F238E27FC236}">
                  <a16:creationId xmlns:a16="http://schemas.microsoft.com/office/drawing/2014/main" id="{CBD043AE-05F8-0644-BFCB-58C0DF9F362F}"/>
                </a:ext>
              </a:extLst>
            </p:cNvPr>
            <p:cNvSpPr/>
            <p:nvPr/>
          </p:nvSpPr>
          <p:spPr>
            <a:xfrm rot="16200000">
              <a:off x="3014216" y="-100357"/>
              <a:ext cx="290170" cy="4360784"/>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6" name="Elbow Connector 55">
              <a:extLst>
                <a:ext uri="{FF2B5EF4-FFF2-40B4-BE49-F238E27FC236}">
                  <a16:creationId xmlns:a16="http://schemas.microsoft.com/office/drawing/2014/main" id="{240A6AC5-8153-364B-879E-DA5599470877}"/>
                </a:ext>
              </a:extLst>
            </p:cNvPr>
            <p:cNvCxnSpPr>
              <a:cxnSpLocks/>
              <a:stCxn id="8" idx="1"/>
              <a:endCxn id="51" idx="0"/>
            </p:cNvCxnSpPr>
            <p:nvPr/>
          </p:nvCxnSpPr>
          <p:spPr>
            <a:xfrm rot="16200000" flipH="1">
              <a:off x="4717199" y="667221"/>
              <a:ext cx="1210843" cy="4326639"/>
            </a:xfrm>
            <a:prstGeom prst="bentConnector5">
              <a:avLst>
                <a:gd name="adj1" fmla="val 18879"/>
                <a:gd name="adj2" fmla="val 42209"/>
                <a:gd name="adj3" fmla="val 8112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07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Customer Effort Score (CES)</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6231F3D-7169-2D48-BFD2-0BB4983A4ECA}"/>
              </a:ext>
            </a:extLst>
          </p:cNvPr>
          <p:cNvPicPr>
            <a:picLocks/>
          </p:cNvPicPr>
          <p:nvPr/>
        </p:nvPicPr>
        <p:blipFill>
          <a:blip r:embed="rId2"/>
          <a:stretch>
            <a:fillRect/>
          </a:stretch>
        </p:blipFill>
        <p:spPr>
          <a:xfrm>
            <a:off x="4171968" y="1747972"/>
            <a:ext cx="811143" cy="811143"/>
          </a:xfrm>
          <a:prstGeom prst="rect">
            <a:avLst/>
          </a:prstGeom>
        </p:spPr>
      </p:pic>
    </p:spTree>
    <p:extLst>
      <p:ext uri="{BB962C8B-B14F-4D97-AF65-F5344CB8AC3E}">
        <p14:creationId xmlns:p14="http://schemas.microsoft.com/office/powerpoint/2010/main" val="343806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4238661"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Customer Effort Score</a:t>
            </a:r>
          </a:p>
        </p:txBody>
      </p:sp>
      <p:grpSp>
        <p:nvGrpSpPr>
          <p:cNvPr id="57" name="Group 56">
            <a:extLst>
              <a:ext uri="{FF2B5EF4-FFF2-40B4-BE49-F238E27FC236}">
                <a16:creationId xmlns:a16="http://schemas.microsoft.com/office/drawing/2014/main" id="{F9188A6C-90F5-0B44-ABFB-C42EA7856B71}"/>
              </a:ext>
            </a:extLst>
          </p:cNvPr>
          <p:cNvGrpSpPr/>
          <p:nvPr/>
        </p:nvGrpSpPr>
        <p:grpSpPr>
          <a:xfrm>
            <a:off x="3765177" y="2246095"/>
            <a:ext cx="1506070" cy="1506070"/>
            <a:chOff x="3765177" y="2246095"/>
            <a:chExt cx="1506070" cy="1506070"/>
          </a:xfrm>
        </p:grpSpPr>
        <p:sp>
          <p:nvSpPr>
            <p:cNvPr id="2" name="Oval 1">
              <a:extLst>
                <a:ext uri="{FF2B5EF4-FFF2-40B4-BE49-F238E27FC236}">
                  <a16:creationId xmlns:a16="http://schemas.microsoft.com/office/drawing/2014/main" id="{86843003-5E4E-7F4B-9828-A37F7D3C5094}"/>
                </a:ext>
              </a:extLst>
            </p:cNvPr>
            <p:cNvSpPr/>
            <p:nvPr/>
          </p:nvSpPr>
          <p:spPr>
            <a:xfrm>
              <a:off x="3765177" y="2246095"/>
              <a:ext cx="1506070" cy="150607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76FFE40-13C7-3944-B012-E6C718D816A7}"/>
                </a:ext>
              </a:extLst>
            </p:cNvPr>
            <p:cNvPicPr>
              <a:picLocks/>
            </p:cNvPicPr>
            <p:nvPr/>
          </p:nvPicPr>
          <p:blipFill>
            <a:blip r:embed="rId4"/>
            <a:stretch>
              <a:fillRect/>
            </a:stretch>
          </p:blipFill>
          <p:spPr>
            <a:xfrm flipH="1">
              <a:off x="3980329" y="2361354"/>
              <a:ext cx="1075765" cy="1075765"/>
            </a:xfrm>
            <a:prstGeom prst="rect">
              <a:avLst/>
            </a:prstGeom>
          </p:spPr>
        </p:pic>
      </p:grpSp>
      <p:grpSp>
        <p:nvGrpSpPr>
          <p:cNvPr id="54" name="Group 53">
            <a:extLst>
              <a:ext uri="{FF2B5EF4-FFF2-40B4-BE49-F238E27FC236}">
                <a16:creationId xmlns:a16="http://schemas.microsoft.com/office/drawing/2014/main" id="{8F18FC68-69BB-AA4F-825A-E57C6BCB04F4}"/>
              </a:ext>
            </a:extLst>
          </p:cNvPr>
          <p:cNvGrpSpPr/>
          <p:nvPr/>
        </p:nvGrpSpPr>
        <p:grpSpPr>
          <a:xfrm>
            <a:off x="5340404" y="441197"/>
            <a:ext cx="2866144" cy="1744276"/>
            <a:chOff x="5232827" y="245889"/>
            <a:chExt cx="2866144" cy="1744276"/>
          </a:xfrm>
        </p:grpSpPr>
        <p:pic>
          <p:nvPicPr>
            <p:cNvPr id="16" name="Picture 15">
              <a:extLst>
                <a:ext uri="{FF2B5EF4-FFF2-40B4-BE49-F238E27FC236}">
                  <a16:creationId xmlns:a16="http://schemas.microsoft.com/office/drawing/2014/main" id="{A6B9DAC3-8D2A-3244-A22D-D4677438CBCA}"/>
                </a:ext>
              </a:extLst>
            </p:cNvPr>
            <p:cNvPicPr>
              <a:picLocks/>
            </p:cNvPicPr>
            <p:nvPr/>
          </p:nvPicPr>
          <p:blipFill>
            <a:blip r:embed="rId5"/>
            <a:stretch>
              <a:fillRect/>
            </a:stretch>
          </p:blipFill>
          <p:spPr>
            <a:xfrm>
              <a:off x="6257204" y="684148"/>
              <a:ext cx="704529" cy="704529"/>
            </a:xfrm>
            <a:prstGeom prst="rect">
              <a:avLst/>
            </a:prstGeom>
          </p:spPr>
        </p:pic>
        <p:sp>
          <p:nvSpPr>
            <p:cNvPr id="26" name="Cloud Callout 25">
              <a:extLst>
                <a:ext uri="{FF2B5EF4-FFF2-40B4-BE49-F238E27FC236}">
                  <a16:creationId xmlns:a16="http://schemas.microsoft.com/office/drawing/2014/main" id="{610EFC61-818B-FD4A-A323-CFF0A5E59198}"/>
                </a:ext>
              </a:extLst>
            </p:cNvPr>
            <p:cNvSpPr/>
            <p:nvPr/>
          </p:nvSpPr>
          <p:spPr>
            <a:xfrm>
              <a:off x="5232827" y="245889"/>
              <a:ext cx="2866144" cy="1744276"/>
            </a:xfrm>
            <a:prstGeom prst="cloudCallout">
              <a:avLst>
                <a:gd name="adj1" fmla="val -54345"/>
                <a:gd name="adj2" fmla="val 55011"/>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11BF83AD-6C36-0949-AD30-716EF8D2CFFD}"/>
              </a:ext>
            </a:extLst>
          </p:cNvPr>
          <p:cNvGrpSpPr/>
          <p:nvPr/>
        </p:nvGrpSpPr>
        <p:grpSpPr>
          <a:xfrm>
            <a:off x="843964" y="501819"/>
            <a:ext cx="2866144" cy="1744276"/>
            <a:chOff x="736387" y="306511"/>
            <a:chExt cx="2866144" cy="1744276"/>
          </a:xfrm>
        </p:grpSpPr>
        <p:pic>
          <p:nvPicPr>
            <p:cNvPr id="15" name="Picture 14">
              <a:extLst>
                <a:ext uri="{FF2B5EF4-FFF2-40B4-BE49-F238E27FC236}">
                  <a16:creationId xmlns:a16="http://schemas.microsoft.com/office/drawing/2014/main" id="{66CD4D8E-1228-5641-B1AB-AE34A35C56BF}"/>
                </a:ext>
              </a:extLst>
            </p:cNvPr>
            <p:cNvPicPr>
              <a:picLocks/>
            </p:cNvPicPr>
            <p:nvPr/>
          </p:nvPicPr>
          <p:blipFill>
            <a:blip r:embed="rId6"/>
            <a:stretch>
              <a:fillRect/>
            </a:stretch>
          </p:blipFill>
          <p:spPr>
            <a:xfrm>
              <a:off x="1711055" y="737004"/>
              <a:ext cx="780809" cy="780809"/>
            </a:xfrm>
            <a:prstGeom prst="rect">
              <a:avLst/>
            </a:prstGeom>
          </p:spPr>
        </p:pic>
        <p:sp>
          <p:nvSpPr>
            <p:cNvPr id="58" name="Cloud Callout 57">
              <a:extLst>
                <a:ext uri="{FF2B5EF4-FFF2-40B4-BE49-F238E27FC236}">
                  <a16:creationId xmlns:a16="http://schemas.microsoft.com/office/drawing/2014/main" id="{8F17C071-9E74-A040-ADA9-BF992DFF72EE}"/>
                </a:ext>
              </a:extLst>
            </p:cNvPr>
            <p:cNvSpPr/>
            <p:nvPr/>
          </p:nvSpPr>
          <p:spPr>
            <a:xfrm>
              <a:off x="736387" y="306511"/>
              <a:ext cx="2866144" cy="1744276"/>
            </a:xfrm>
            <a:prstGeom prst="cloudCallout">
              <a:avLst>
                <a:gd name="adj1" fmla="val 49140"/>
                <a:gd name="adj2" fmla="val 594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10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4238661"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Customer Effort Score</a:t>
            </a:r>
          </a:p>
        </p:txBody>
      </p:sp>
      <p:grpSp>
        <p:nvGrpSpPr>
          <p:cNvPr id="38" name="Group 37">
            <a:extLst>
              <a:ext uri="{FF2B5EF4-FFF2-40B4-BE49-F238E27FC236}">
                <a16:creationId xmlns:a16="http://schemas.microsoft.com/office/drawing/2014/main" id="{48398E92-02D6-D945-ABEA-6A010ADA2073}"/>
              </a:ext>
            </a:extLst>
          </p:cNvPr>
          <p:cNvGrpSpPr/>
          <p:nvPr/>
        </p:nvGrpSpPr>
        <p:grpSpPr>
          <a:xfrm>
            <a:off x="458781" y="382595"/>
            <a:ext cx="8318712" cy="2337553"/>
            <a:chOff x="458781" y="382595"/>
            <a:chExt cx="8318712" cy="2337553"/>
          </a:xfrm>
        </p:grpSpPr>
        <p:sp>
          <p:nvSpPr>
            <p:cNvPr id="34" name="Rectangle 33">
              <a:extLst>
                <a:ext uri="{FF2B5EF4-FFF2-40B4-BE49-F238E27FC236}">
                  <a16:creationId xmlns:a16="http://schemas.microsoft.com/office/drawing/2014/main" id="{2A1AFD1E-6088-D546-A773-CF67F0D7D6A3}"/>
                </a:ext>
              </a:extLst>
            </p:cNvPr>
            <p:cNvSpPr/>
            <p:nvPr/>
          </p:nvSpPr>
          <p:spPr>
            <a:xfrm>
              <a:off x="458781" y="382595"/>
              <a:ext cx="8318712" cy="2337553"/>
            </a:xfrm>
            <a:prstGeom prst="rect">
              <a:avLst/>
            </a:prstGeom>
            <a:solidFill>
              <a:srgbClr val="E4ED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CE9BB80-F30C-FC43-99EA-373244504694}"/>
                </a:ext>
              </a:extLst>
            </p:cNvPr>
            <p:cNvSpPr txBox="1"/>
            <p:nvPr/>
          </p:nvSpPr>
          <p:spPr>
            <a:xfrm>
              <a:off x="823217" y="643525"/>
              <a:ext cx="7497565" cy="338554"/>
            </a:xfrm>
            <a:prstGeom prst="rect">
              <a:avLst/>
            </a:prstGeom>
            <a:solidFill>
              <a:srgbClr val="00B0F0"/>
            </a:solidFill>
          </p:spPr>
          <p:txBody>
            <a:bodyPr wrap="none" rtlCol="0">
              <a:spAutoFit/>
            </a:bodyPr>
            <a:lstStyle/>
            <a:p>
              <a:pPr algn="ctr"/>
              <a:r>
                <a:rPr lang="en-GB" sz="1600" dirty="0">
                  <a:solidFill>
                    <a:schemeClr val="bg1"/>
                  </a:solidFill>
                  <a:latin typeface="Montserrat" panose="02000505000000020004" pitchFamily="2" charset="77"/>
                </a:rPr>
                <a:t>The organisation made it easy for me to handle my {issue of relevance}</a:t>
              </a:r>
            </a:p>
          </p:txBody>
        </p:sp>
        <p:sp>
          <p:nvSpPr>
            <p:cNvPr id="3" name="TextBox 2">
              <a:extLst>
                <a:ext uri="{FF2B5EF4-FFF2-40B4-BE49-F238E27FC236}">
                  <a16:creationId xmlns:a16="http://schemas.microsoft.com/office/drawing/2014/main" id="{5F1D54C0-A5C7-D243-BCE5-B88C65885C54}"/>
                </a:ext>
              </a:extLst>
            </p:cNvPr>
            <p:cNvSpPr txBox="1"/>
            <p:nvPr/>
          </p:nvSpPr>
          <p:spPr>
            <a:xfrm>
              <a:off x="790428" y="1767329"/>
              <a:ext cx="1068081" cy="523220"/>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Strongly disagree</a:t>
              </a:r>
            </a:p>
          </p:txBody>
        </p:sp>
        <p:sp>
          <p:nvSpPr>
            <p:cNvPr id="8" name="Oval 7">
              <a:extLst>
                <a:ext uri="{FF2B5EF4-FFF2-40B4-BE49-F238E27FC236}">
                  <a16:creationId xmlns:a16="http://schemas.microsoft.com/office/drawing/2014/main" id="{E1B638D3-E187-C646-AA48-AD6CC0ECEED7}"/>
                </a:ext>
              </a:extLst>
            </p:cNvPr>
            <p:cNvSpPr/>
            <p:nvPr/>
          </p:nvSpPr>
          <p:spPr>
            <a:xfrm>
              <a:off x="1163104" y="1342510"/>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4442EF5-4D39-6E43-9DBE-3AE6CC14F68D}"/>
                </a:ext>
              </a:extLst>
            </p:cNvPr>
            <p:cNvSpPr txBox="1"/>
            <p:nvPr/>
          </p:nvSpPr>
          <p:spPr>
            <a:xfrm>
              <a:off x="2185270" y="1767329"/>
              <a:ext cx="915251" cy="307777"/>
            </a:xfrm>
            <a:prstGeom prst="rect">
              <a:avLst/>
            </a:prstGeom>
            <a:noFill/>
          </p:spPr>
          <p:txBody>
            <a:bodyPr wrap="non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Disagree</a:t>
              </a:r>
            </a:p>
          </p:txBody>
        </p:sp>
        <p:sp>
          <p:nvSpPr>
            <p:cNvPr id="22" name="Oval 21">
              <a:extLst>
                <a:ext uri="{FF2B5EF4-FFF2-40B4-BE49-F238E27FC236}">
                  <a16:creationId xmlns:a16="http://schemas.microsoft.com/office/drawing/2014/main" id="{4A2E4BCD-0508-1B4C-87A4-52F2A6DCC468}"/>
                </a:ext>
              </a:extLst>
            </p:cNvPr>
            <p:cNvSpPr/>
            <p:nvPr/>
          </p:nvSpPr>
          <p:spPr>
            <a:xfrm>
              <a:off x="2481531" y="1342510"/>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C70B18E5-66D0-1846-9EAB-20D9E41FB496}"/>
                </a:ext>
              </a:extLst>
            </p:cNvPr>
            <p:cNvSpPr txBox="1"/>
            <p:nvPr/>
          </p:nvSpPr>
          <p:spPr>
            <a:xfrm>
              <a:off x="3427282" y="1767329"/>
              <a:ext cx="1240714" cy="523220"/>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Slightly disagree</a:t>
              </a:r>
            </a:p>
          </p:txBody>
        </p:sp>
        <p:sp>
          <p:nvSpPr>
            <p:cNvPr id="23" name="Oval 22">
              <a:extLst>
                <a:ext uri="{FF2B5EF4-FFF2-40B4-BE49-F238E27FC236}">
                  <a16:creationId xmlns:a16="http://schemas.microsoft.com/office/drawing/2014/main" id="{26997C3C-03F8-DE48-92FF-F8DA783C51AE}"/>
                </a:ext>
              </a:extLst>
            </p:cNvPr>
            <p:cNvSpPr/>
            <p:nvPr/>
          </p:nvSpPr>
          <p:spPr>
            <a:xfrm>
              <a:off x="3886275" y="1342510"/>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6397B1E-CFF0-1C4A-A4F9-0B66BA35DBBC}"/>
                </a:ext>
              </a:extLst>
            </p:cNvPr>
            <p:cNvSpPr txBox="1"/>
            <p:nvPr/>
          </p:nvSpPr>
          <p:spPr>
            <a:xfrm>
              <a:off x="4994757" y="1767329"/>
              <a:ext cx="1011595" cy="523220"/>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Slightly agree</a:t>
              </a:r>
            </a:p>
          </p:txBody>
        </p:sp>
        <p:sp>
          <p:nvSpPr>
            <p:cNvPr id="24" name="Oval 23">
              <a:extLst>
                <a:ext uri="{FF2B5EF4-FFF2-40B4-BE49-F238E27FC236}">
                  <a16:creationId xmlns:a16="http://schemas.microsoft.com/office/drawing/2014/main" id="{BDD3488C-B698-7F44-809E-2E1B8F4E3D69}"/>
                </a:ext>
              </a:extLst>
            </p:cNvPr>
            <p:cNvSpPr/>
            <p:nvPr/>
          </p:nvSpPr>
          <p:spPr>
            <a:xfrm>
              <a:off x="5339190" y="1342510"/>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EA584D8-3668-5A49-AC19-0058D6A2AB1E}"/>
                </a:ext>
              </a:extLst>
            </p:cNvPr>
            <p:cNvSpPr txBox="1"/>
            <p:nvPr/>
          </p:nvSpPr>
          <p:spPr>
            <a:xfrm>
              <a:off x="6333113" y="1767329"/>
              <a:ext cx="668388" cy="307777"/>
            </a:xfrm>
            <a:prstGeom prst="rect">
              <a:avLst/>
            </a:prstGeom>
            <a:noFill/>
          </p:spPr>
          <p:txBody>
            <a:bodyPr wrap="non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Agree</a:t>
              </a:r>
            </a:p>
          </p:txBody>
        </p:sp>
        <p:sp>
          <p:nvSpPr>
            <p:cNvPr id="25" name="Oval 24">
              <a:extLst>
                <a:ext uri="{FF2B5EF4-FFF2-40B4-BE49-F238E27FC236}">
                  <a16:creationId xmlns:a16="http://schemas.microsoft.com/office/drawing/2014/main" id="{6FF9A5F7-DC41-1547-A461-63959EBD91DE}"/>
                </a:ext>
              </a:extLst>
            </p:cNvPr>
            <p:cNvSpPr/>
            <p:nvPr/>
          </p:nvSpPr>
          <p:spPr>
            <a:xfrm>
              <a:off x="6505943" y="1342510"/>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284FE6A-158A-8B41-9145-54D73ECB07FB}"/>
                </a:ext>
              </a:extLst>
            </p:cNvPr>
            <p:cNvSpPr txBox="1"/>
            <p:nvPr/>
          </p:nvSpPr>
          <p:spPr>
            <a:xfrm>
              <a:off x="7328260" y="1767329"/>
              <a:ext cx="931050" cy="523220"/>
            </a:xfrm>
            <a:prstGeom prst="rect">
              <a:avLst/>
            </a:prstGeom>
            <a:noFill/>
          </p:spPr>
          <p:txBody>
            <a:bodyPr wrap="square"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Strongly agree</a:t>
              </a:r>
            </a:p>
          </p:txBody>
        </p:sp>
        <p:sp>
          <p:nvSpPr>
            <p:cNvPr id="28" name="Oval 27">
              <a:extLst>
                <a:ext uri="{FF2B5EF4-FFF2-40B4-BE49-F238E27FC236}">
                  <a16:creationId xmlns:a16="http://schemas.microsoft.com/office/drawing/2014/main" id="{DB3B6D2A-E2AC-824A-BA4D-2B3B9DC8E059}"/>
                </a:ext>
              </a:extLst>
            </p:cNvPr>
            <p:cNvSpPr/>
            <p:nvPr/>
          </p:nvSpPr>
          <p:spPr>
            <a:xfrm>
              <a:off x="7632421" y="1342509"/>
              <a:ext cx="322729" cy="32272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1FE0F29F-F8E7-F342-9F64-17260DA1CF0C}"/>
              </a:ext>
            </a:extLst>
          </p:cNvPr>
          <p:cNvGrpSpPr/>
          <p:nvPr/>
        </p:nvGrpSpPr>
        <p:grpSpPr>
          <a:xfrm>
            <a:off x="837556" y="2432956"/>
            <a:ext cx="7468885" cy="1003882"/>
            <a:chOff x="837556" y="2432956"/>
            <a:chExt cx="7468885" cy="1003882"/>
          </a:xfrm>
        </p:grpSpPr>
        <p:sp>
          <p:nvSpPr>
            <p:cNvPr id="30" name="Left Brace 29">
              <a:extLst>
                <a:ext uri="{FF2B5EF4-FFF2-40B4-BE49-F238E27FC236}">
                  <a16:creationId xmlns:a16="http://schemas.microsoft.com/office/drawing/2014/main" id="{67A5999D-6F25-E74F-94DC-FE5E85E72A29}"/>
                </a:ext>
              </a:extLst>
            </p:cNvPr>
            <p:cNvSpPr/>
            <p:nvPr/>
          </p:nvSpPr>
          <p:spPr>
            <a:xfrm rot="16200000">
              <a:off x="4517967" y="-1247455"/>
              <a:ext cx="108063" cy="7468885"/>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Down Arrow 30">
              <a:extLst>
                <a:ext uri="{FF2B5EF4-FFF2-40B4-BE49-F238E27FC236}">
                  <a16:creationId xmlns:a16="http://schemas.microsoft.com/office/drawing/2014/main" id="{EE395154-A2AA-7B47-98A3-543BF5DDD495}"/>
                </a:ext>
              </a:extLst>
            </p:cNvPr>
            <p:cNvSpPr/>
            <p:nvPr/>
          </p:nvSpPr>
          <p:spPr>
            <a:xfrm>
              <a:off x="4433688" y="2612571"/>
              <a:ext cx="268941" cy="39188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E164ADA0-CEEB-0242-BB83-1CFABC840942}"/>
                </a:ext>
              </a:extLst>
            </p:cNvPr>
            <p:cNvSpPr txBox="1"/>
            <p:nvPr/>
          </p:nvSpPr>
          <p:spPr>
            <a:xfrm>
              <a:off x="3045144" y="3136756"/>
              <a:ext cx="3046027" cy="300082"/>
            </a:xfrm>
            <a:prstGeom prst="rect">
              <a:avLst/>
            </a:prstGeom>
            <a:solidFill>
              <a:srgbClr val="00B0F0"/>
            </a:solidFill>
          </p:spPr>
          <p:txBody>
            <a:bodyPr wrap="none" rtlCol="0">
              <a:spAutoFit/>
            </a:bodyPr>
            <a:lstStyle/>
            <a:p>
              <a:r>
                <a:rPr lang="en-GB" dirty="0">
                  <a:solidFill>
                    <a:schemeClr val="bg1"/>
                  </a:solidFill>
                  <a:latin typeface="Montserrat" panose="02000505000000020004" pitchFamily="2" charset="77"/>
                </a:rPr>
                <a:t>Customer Effort Score = average</a:t>
              </a:r>
            </a:p>
          </p:txBody>
        </p:sp>
      </p:grpSp>
      <p:pic>
        <p:nvPicPr>
          <p:cNvPr id="33" name="Picture 32">
            <a:extLst>
              <a:ext uri="{FF2B5EF4-FFF2-40B4-BE49-F238E27FC236}">
                <a16:creationId xmlns:a16="http://schemas.microsoft.com/office/drawing/2014/main" id="{DBF67AE9-8567-1F4B-8410-6A4D5F87D0CC}"/>
              </a:ext>
            </a:extLst>
          </p:cNvPr>
          <p:cNvPicPr>
            <a:picLocks/>
          </p:cNvPicPr>
          <p:nvPr/>
        </p:nvPicPr>
        <p:blipFill>
          <a:blip r:embed="rId4"/>
          <a:stretch>
            <a:fillRect/>
          </a:stretch>
        </p:blipFill>
        <p:spPr>
          <a:xfrm>
            <a:off x="7218824" y="2870926"/>
            <a:ext cx="1149922" cy="1149922"/>
          </a:xfrm>
          <a:prstGeom prst="rect">
            <a:avLst/>
          </a:prstGeom>
        </p:spPr>
      </p:pic>
      <p:pic>
        <p:nvPicPr>
          <p:cNvPr id="35" name="Picture 34">
            <a:extLst>
              <a:ext uri="{FF2B5EF4-FFF2-40B4-BE49-F238E27FC236}">
                <a16:creationId xmlns:a16="http://schemas.microsoft.com/office/drawing/2014/main" id="{8D201FC7-FFA4-8947-AF82-C94413943F87}"/>
              </a:ext>
            </a:extLst>
          </p:cNvPr>
          <p:cNvPicPr>
            <a:picLocks/>
          </p:cNvPicPr>
          <p:nvPr/>
        </p:nvPicPr>
        <p:blipFill>
          <a:blip r:embed="rId5"/>
          <a:stretch>
            <a:fillRect/>
          </a:stretch>
        </p:blipFill>
        <p:spPr>
          <a:xfrm flipH="1">
            <a:off x="837556" y="3116115"/>
            <a:ext cx="825289" cy="825289"/>
          </a:xfrm>
          <a:prstGeom prst="rect">
            <a:avLst/>
          </a:prstGeom>
        </p:spPr>
      </p:pic>
    </p:spTree>
    <p:extLst>
      <p:ext uri="{BB962C8B-B14F-4D97-AF65-F5344CB8AC3E}">
        <p14:creationId xmlns:p14="http://schemas.microsoft.com/office/powerpoint/2010/main" val="6488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Customer Satisfaction Score (CSAT)</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65D947E5-6EE9-6A4F-8B9C-CC2867261F6F}"/>
              </a:ext>
            </a:extLst>
          </p:cNvPr>
          <p:cNvPicPr>
            <a:picLocks/>
          </p:cNvPicPr>
          <p:nvPr/>
        </p:nvPicPr>
        <p:blipFill>
          <a:blip r:embed="rId2"/>
          <a:stretch>
            <a:fillRect/>
          </a:stretch>
        </p:blipFill>
        <p:spPr>
          <a:xfrm>
            <a:off x="4055669" y="1637974"/>
            <a:ext cx="1033035" cy="1033035"/>
          </a:xfrm>
          <a:prstGeom prst="rect">
            <a:avLst/>
          </a:prstGeom>
        </p:spPr>
      </p:pic>
    </p:spTree>
    <p:extLst>
      <p:ext uri="{BB962C8B-B14F-4D97-AF65-F5344CB8AC3E}">
        <p14:creationId xmlns:p14="http://schemas.microsoft.com/office/powerpoint/2010/main" val="14818536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658</TotalTime>
  <Words>560</Words>
  <Application>Microsoft Macintosh PowerPoint</Application>
  <PresentationFormat>On-screen Show (16:9)</PresentationFormat>
  <Paragraphs>89</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98</cp:revision>
  <cp:lastPrinted>2018-07-09T15:54:10Z</cp:lastPrinted>
  <dcterms:created xsi:type="dcterms:W3CDTF">2018-05-24T07:33:18Z</dcterms:created>
  <dcterms:modified xsi:type="dcterms:W3CDTF">2021-10-14T09:14:30Z</dcterms:modified>
</cp:coreProperties>
</file>