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webextensions/taskpanes.xml" ContentType="application/vnd.ms-office.webextensiontaskpanes+xml"/>
  <Override PartName="/ppt/webextensions/webextension1.xml" ContentType="application/vnd.ms-office.webextens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thumbnail" Target="docProps/thumbnail.jpeg"/><Relationship Id="rId2" Type="http://schemas.openxmlformats.org/officeDocument/2006/relationships/officeDocument" Target="ppt/presentation.xml"/><Relationship Id="rId1" Type="http://schemas.microsoft.com/office/2011/relationships/webextensiontaskpanes" Target="ppt/webextensions/taskpanes.xml"/><Relationship Id="rId5" Type="http://schemas.openxmlformats.org/officeDocument/2006/relationships/extended-properties" Target="docProps/app.xml"/><Relationship Id="rId4" Type="http://schemas.openxmlformats.org/package/2006/relationships/metadata/core-properties" Target="docProps/core.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11"/>
  </p:notesMasterIdLst>
  <p:sldIdLst>
    <p:sldId id="276" r:id="rId2"/>
    <p:sldId id="289" r:id="rId3"/>
    <p:sldId id="354" r:id="rId4"/>
    <p:sldId id="361" r:id="rId5"/>
    <p:sldId id="359" r:id="rId6"/>
    <p:sldId id="311" r:id="rId7"/>
    <p:sldId id="358" r:id="rId8"/>
    <p:sldId id="362" r:id="rId9"/>
    <p:sldId id="360" r:id="rId10"/>
  </p:sldIdLst>
  <p:sldSz cx="9144000" cy="5143500" type="screen16x9"/>
  <p:notesSz cx="6858000" cy="9144000"/>
  <p:defaultTex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4EDFE"/>
    <a:srgbClr val="FED2D9"/>
    <a:srgbClr val="BE1C12"/>
    <a:srgbClr val="64C427"/>
    <a:srgbClr val="FD9F4D"/>
    <a:srgbClr val="6F359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9781"/>
    <p:restoredTop sz="77516"/>
  </p:normalViewPr>
  <p:slideViewPr>
    <p:cSldViewPr snapToGrid="0" snapToObjects="1">
      <p:cViewPr varScale="1">
        <p:scale>
          <a:sx n="105" d="100"/>
          <a:sy n="105" d="100"/>
        </p:scale>
        <p:origin x="2016" y="184"/>
      </p:cViewPr>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B7ED692-DEF0-E246-97B5-70F5146F3D2B}" type="datetimeFigureOut">
              <a:rPr lang="en-GB" smtClean="0"/>
              <a:t>14/10/2021</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3D67822-B020-9446-8264-3FC544E4242B}" type="slidenum">
              <a:rPr lang="en-GB" smtClean="0"/>
              <a:t>‹#›</a:t>
            </a:fld>
            <a:endParaRPr lang="en-GB"/>
          </a:p>
        </p:txBody>
      </p:sp>
    </p:spTree>
    <p:extLst>
      <p:ext uri="{BB962C8B-B14F-4D97-AF65-F5344CB8AC3E}">
        <p14:creationId xmlns:p14="http://schemas.microsoft.com/office/powerpoint/2010/main" val="246554252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s://creativecommons.org/licenses/by-sa/3.0/deed.en" TargetMode="External"/><Relationship Id="rId2" Type="http://schemas.openxmlformats.org/officeDocument/2006/relationships/slide" Target="../slides/slide1.xml"/><Relationship Id="rId1" Type="http://schemas.openxmlformats.org/officeDocument/2006/relationships/notesMaster" Target="../notesMasters/notesMaster1.xml"/><Relationship Id="rId4" Type="http://schemas.openxmlformats.org/officeDocument/2006/relationships/hyperlink" Target="https://thenounproject.com/" TargetMode="Externa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USABILITY</a:t>
            </a:r>
            <a:endParaRPr lang="en-GB" dirty="0"/>
          </a:p>
          <a:p>
            <a:pPr marL="171450" indent="-171450">
              <a:buFont typeface="Arial" panose="020B0604020202020204" pitchFamily="34" charset="0"/>
              <a:buChar char="•"/>
            </a:pPr>
            <a:r>
              <a:rPr lang="en-GB" dirty="0"/>
              <a:t>This document uses MONTSERRAT and OPEN SANS fonts. If you do not have these on your computer, you can download them for free on https://</a:t>
            </a:r>
            <a:r>
              <a:rPr lang="en-GB" dirty="0" err="1"/>
              <a:t>fonts.google.com</a:t>
            </a:r>
            <a:r>
              <a:rPr lang="en-GB" dirty="0"/>
              <a:t>.</a:t>
            </a:r>
          </a:p>
          <a:p>
            <a:pPr marL="171450" indent="-171450">
              <a:buFont typeface="Arial" panose="020B0604020202020204" pitchFamily="34" charset="0"/>
              <a:buChar char="•"/>
            </a:pPr>
            <a:endParaRPr lang="en-GB" dirty="0"/>
          </a:p>
          <a:p>
            <a:pPr marL="0" indent="0">
              <a:buFont typeface="Arial" panose="020B0604020202020204" pitchFamily="34" charset="0"/>
              <a:buNone/>
            </a:pPr>
            <a:r>
              <a:rPr lang="en-GB" b="1" u="sng" dirty="0"/>
              <a:t>TERMS OF USE </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GB" sz="1200" b="1" i="0" u="none" strike="noStrike"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1200" b="1" i="0" u="none" strike="noStrike" kern="1200" dirty="0">
                <a:solidFill>
                  <a:schemeClr val="tx1"/>
                </a:solidFill>
                <a:effectLst/>
                <a:latin typeface="+mn-lt"/>
                <a:ea typeface="+mn-ea"/>
                <a:cs typeface="+mn-cs"/>
              </a:rPr>
              <a:t>Non-photographic content</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1200" b="0" i="0" u="none" strike="noStrike" kern="1200" dirty="0">
                <a:solidFill>
                  <a:schemeClr val="tx1"/>
                </a:solidFill>
                <a:effectLst/>
                <a:latin typeface="+mn-lt"/>
                <a:ea typeface="+mn-ea"/>
                <a:cs typeface="+mn-cs"/>
              </a:rPr>
              <a:t>Except where otherwise noted, the </a:t>
            </a:r>
            <a:r>
              <a:rPr lang="en-GB" sz="1200" b="0" i="1" u="sng" strike="noStrike" kern="1200" dirty="0">
                <a:solidFill>
                  <a:schemeClr val="tx1"/>
                </a:solidFill>
                <a:effectLst/>
                <a:latin typeface="+mn-lt"/>
                <a:ea typeface="+mn-ea"/>
                <a:cs typeface="+mn-cs"/>
              </a:rPr>
              <a:t>non-photographic </a:t>
            </a:r>
            <a:r>
              <a:rPr lang="en-GB" sz="1200" b="0" i="0" u="none" strike="noStrike" kern="1200" dirty="0">
                <a:solidFill>
                  <a:schemeClr val="tx1"/>
                </a:solidFill>
                <a:effectLst/>
                <a:latin typeface="+mn-lt"/>
                <a:ea typeface="+mn-ea"/>
                <a:cs typeface="+mn-cs"/>
              </a:rPr>
              <a:t>content in this document is licensed under a </a:t>
            </a:r>
            <a:r>
              <a:rPr lang="en-GB" dirty="0">
                <a:hlinkClick r:id="rId3"/>
              </a:rPr>
              <a:t>Creative Commons Attribution-ShareAlike 3.0 Unported</a:t>
            </a:r>
            <a:r>
              <a:rPr lang="en-GB" sz="1200" b="0" i="0" u="none" strike="noStrike" kern="1200" dirty="0">
                <a:solidFill>
                  <a:schemeClr val="tx1"/>
                </a:solidFill>
                <a:effectLst/>
                <a:latin typeface="+mn-lt"/>
                <a:ea typeface="+mn-ea"/>
                <a:cs typeface="+mn-cs"/>
              </a:rPr>
              <a:t> license. In human language this means that you can freely copy and redistribute the material and remix, transform and build upon it as long as you:</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GB" sz="1200" b="0" i="0" u="none" strike="noStrike" kern="1200" dirty="0">
              <a:solidFill>
                <a:schemeClr val="tx1"/>
              </a:solidFill>
              <a:effectLst/>
              <a:latin typeface="+mn-lt"/>
              <a:ea typeface="+mn-ea"/>
              <a:cs typeface="+mn-cs"/>
            </a:endParaRPr>
          </a:p>
          <a:p>
            <a:pPr marL="228600" marR="0" lvl="0" indent="-2286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b="0" i="0" u="none" strike="noStrike" kern="1200" dirty="0">
                <a:solidFill>
                  <a:schemeClr val="tx1"/>
                </a:solidFill>
                <a:effectLst/>
                <a:latin typeface="+mn-lt"/>
                <a:ea typeface="+mn-ea"/>
                <a:cs typeface="+mn-cs"/>
              </a:rPr>
              <a:t>Give appropriate credit by mentioning the author. In this case: (cc) Alain Thys/</a:t>
            </a:r>
            <a:r>
              <a:rPr lang="en-GB" sz="1200" b="0" i="0" u="none" strike="noStrike" kern="1200" dirty="0" err="1">
                <a:solidFill>
                  <a:schemeClr val="tx1"/>
                </a:solidFill>
                <a:effectLst/>
                <a:latin typeface="+mn-lt"/>
                <a:ea typeface="+mn-ea"/>
                <a:cs typeface="+mn-cs"/>
              </a:rPr>
              <a:t>Customerfit</a:t>
            </a:r>
            <a:endParaRPr lang="en-GB" sz="1200" b="0" i="0" u="none" strike="noStrike" kern="1200" dirty="0">
              <a:solidFill>
                <a:schemeClr val="tx1"/>
              </a:solidFill>
              <a:effectLst/>
              <a:latin typeface="+mn-lt"/>
              <a:ea typeface="+mn-ea"/>
              <a:cs typeface="+mn-cs"/>
            </a:endParaRPr>
          </a:p>
          <a:p>
            <a:pPr marL="228600" marR="0" lvl="0" indent="-2286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b="0" i="0" u="none" strike="noStrike" kern="1200" dirty="0">
                <a:solidFill>
                  <a:schemeClr val="tx1"/>
                </a:solidFill>
                <a:effectLst/>
                <a:latin typeface="+mn-lt"/>
                <a:ea typeface="+mn-ea"/>
                <a:cs typeface="+mn-cs"/>
              </a:rPr>
              <a:t>Provide a link to the creative commons license</a:t>
            </a:r>
          </a:p>
          <a:p>
            <a:pPr marL="228600" marR="0" lvl="0" indent="-2286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b="0" i="0" u="none" strike="noStrike" kern="1200" dirty="0">
                <a:solidFill>
                  <a:schemeClr val="tx1"/>
                </a:solidFill>
                <a:effectLst/>
                <a:latin typeface="+mn-lt"/>
                <a:ea typeface="+mn-ea"/>
                <a:cs typeface="+mn-cs"/>
              </a:rPr>
              <a:t>Indicate any changes that were made to the original material</a:t>
            </a:r>
          </a:p>
          <a:p>
            <a:pPr marL="228600" marR="0" lvl="0" indent="-2286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b="0" i="0" u="none" strike="noStrike" kern="1200" dirty="0">
                <a:solidFill>
                  <a:schemeClr val="tx1"/>
                </a:solidFill>
                <a:effectLst/>
                <a:latin typeface="+mn-lt"/>
                <a:ea typeface="+mn-ea"/>
                <a:cs typeface="+mn-cs"/>
              </a:rPr>
              <a:t>Do not pretend that any changes you made are endorsed by </a:t>
            </a:r>
            <a:r>
              <a:rPr lang="en-GB" sz="1200" b="0" i="0" u="none" strike="noStrike" kern="1200" dirty="0" err="1">
                <a:solidFill>
                  <a:schemeClr val="tx1"/>
                </a:solidFill>
                <a:effectLst/>
                <a:latin typeface="+mn-lt"/>
                <a:ea typeface="+mn-ea"/>
                <a:cs typeface="+mn-cs"/>
              </a:rPr>
              <a:t>Customerfit</a:t>
            </a:r>
            <a:r>
              <a:rPr lang="en-GB" sz="1200" b="0" i="0" u="none" strike="noStrike" kern="1200" dirty="0">
                <a:solidFill>
                  <a:schemeClr val="tx1"/>
                </a:solidFill>
                <a:effectLst/>
                <a:latin typeface="+mn-lt"/>
                <a:ea typeface="+mn-ea"/>
                <a:cs typeface="+mn-cs"/>
              </a:rPr>
              <a:t> or Alain Thys if you haven’t discussed this with us first</a:t>
            </a:r>
          </a:p>
          <a:p>
            <a:pPr marL="228600" marR="0" lvl="0" indent="-2286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b="0" i="0" u="none" strike="noStrike" kern="1200" dirty="0">
                <a:solidFill>
                  <a:schemeClr val="tx1"/>
                </a:solidFill>
                <a:effectLst/>
                <a:latin typeface="+mn-lt"/>
                <a:ea typeface="+mn-ea"/>
                <a:cs typeface="+mn-cs"/>
              </a:rPr>
              <a:t>If you remix, transform, or build upon the material, you must distribute your contributions under the same license as the original</a:t>
            </a:r>
          </a:p>
          <a:p>
            <a:pPr marL="228600" marR="0" lvl="0" indent="-2286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b="0" i="0" u="none" strike="noStrike" kern="1200" dirty="0">
                <a:solidFill>
                  <a:schemeClr val="tx1"/>
                </a:solidFill>
                <a:effectLst/>
                <a:latin typeface="+mn-lt"/>
                <a:ea typeface="+mn-ea"/>
                <a:cs typeface="+mn-cs"/>
              </a:rPr>
              <a:t>You may not apply legal terms or technological measures that legally restrict others from doing anything the license permits.</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GB" sz="1200" b="0" i="0" u="none" strike="noStrike"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1200" b="1" i="0" u="none" strike="noStrike" kern="1200" dirty="0">
                <a:solidFill>
                  <a:schemeClr val="tx1"/>
                </a:solidFill>
                <a:effectLst/>
                <a:latin typeface="+mn-lt"/>
                <a:ea typeface="+mn-ea"/>
                <a:cs typeface="+mn-cs"/>
              </a:rPr>
              <a:t>Photography</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1200" b="0" i="0" u="none" strike="noStrike" kern="1200" dirty="0">
                <a:solidFill>
                  <a:schemeClr val="tx1"/>
                </a:solidFill>
                <a:effectLst/>
                <a:latin typeface="+mn-lt"/>
                <a:ea typeface="+mn-ea"/>
                <a:cs typeface="+mn-cs"/>
              </a:rPr>
              <a:t>Unless otherwise noted, photographic (and occasionally video) imagery remains the property of its respective rights owners and has only been licensed by </a:t>
            </a:r>
            <a:r>
              <a:rPr lang="en-GB" sz="1200" b="0" i="0" u="none" strike="noStrike" kern="1200" dirty="0" err="1">
                <a:solidFill>
                  <a:schemeClr val="tx1"/>
                </a:solidFill>
                <a:effectLst/>
                <a:latin typeface="+mn-lt"/>
                <a:ea typeface="+mn-ea"/>
                <a:cs typeface="+mn-cs"/>
              </a:rPr>
              <a:t>Customerfit</a:t>
            </a:r>
            <a:r>
              <a:rPr lang="en-GB" sz="1200" b="0" i="0" u="none" strike="noStrike" kern="1200" dirty="0">
                <a:solidFill>
                  <a:schemeClr val="tx1"/>
                </a:solidFill>
                <a:effectLst/>
                <a:latin typeface="+mn-lt"/>
                <a:ea typeface="+mn-ea"/>
                <a:cs typeface="+mn-cs"/>
              </a:rPr>
              <a:t> for use </a:t>
            </a:r>
            <a:r>
              <a:rPr lang="en-GB" sz="1200" b="0" i="0" u="sng" strike="noStrike" kern="1200" dirty="0">
                <a:solidFill>
                  <a:schemeClr val="tx1"/>
                </a:solidFill>
                <a:effectLst/>
                <a:latin typeface="+mn-lt"/>
                <a:ea typeface="+mn-ea"/>
                <a:cs typeface="+mn-cs"/>
              </a:rPr>
              <a:t>in this presentation</a:t>
            </a:r>
            <a:r>
              <a:rPr lang="en-GB" sz="1200" b="0" i="0" u="none" strike="noStrike" kern="1200" dirty="0">
                <a:solidFill>
                  <a:schemeClr val="tx1"/>
                </a:solidFill>
                <a:effectLst/>
                <a:latin typeface="+mn-lt"/>
                <a:ea typeface="+mn-ea"/>
                <a:cs typeface="+mn-cs"/>
              </a:rPr>
              <a:t>. Without additional permissions you cannot modify them, copy them into other presentations or otherwise publish them (e.g. on websites or elsewhere). If you decide to to this, the original rights holder may ask for indemnities.</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GB" sz="1200" b="0" i="0" u="none" strike="noStrike"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1200" b="1" i="0" u="none" strike="noStrike" kern="1200" dirty="0">
                <a:solidFill>
                  <a:schemeClr val="tx1"/>
                </a:solidFill>
                <a:effectLst/>
                <a:latin typeface="+mn-lt"/>
                <a:ea typeface="+mn-ea"/>
                <a:cs typeface="+mn-cs"/>
              </a:rPr>
              <a:t>Icons</a:t>
            </a:r>
            <a:endParaRPr lang="en-GB" sz="1200" b="0" i="0" u="none" strike="noStrike"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1200" b="0" i="0" u="none" strike="noStrike" kern="1200" dirty="0">
                <a:solidFill>
                  <a:schemeClr val="tx1"/>
                </a:solidFill>
                <a:effectLst/>
                <a:latin typeface="+mn-lt"/>
                <a:ea typeface="+mn-ea"/>
                <a:cs typeface="+mn-cs"/>
              </a:rPr>
              <a:t>Icons have been sourced from </a:t>
            </a:r>
            <a:r>
              <a:rPr lang="en-GB" dirty="0">
                <a:hlinkClick r:id="rId4"/>
              </a:rPr>
              <a:t>The Noun Project</a:t>
            </a:r>
            <a:r>
              <a:rPr lang="en-GB" b="1" dirty="0"/>
              <a:t>. </a:t>
            </a:r>
            <a:r>
              <a:rPr lang="en-GB" b="0" dirty="0"/>
              <a:t>Licensing terms apply, but their lowest price subscription starts at $0 (for non-commercial use). So if you want to use them, just head over there and do the right thing.</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GB" b="0" dirty="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b="1" dirty="0"/>
              <a:t>Trademarks</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nl-BE" altLang="x-none" sz="1200" dirty="0">
                <a:solidFill>
                  <a:srgbClr val="7F7F7F"/>
                </a:solidFill>
                <a:latin typeface="+mn-lt"/>
                <a:ea typeface="Open Sans" charset="0"/>
                <a:cs typeface="Open Sans" charset="0"/>
              </a:rPr>
              <a:t>The </a:t>
            </a:r>
            <a:r>
              <a:rPr lang="en-GB" altLang="x-none" sz="1200" dirty="0" err="1">
                <a:solidFill>
                  <a:srgbClr val="7F7F7F"/>
                </a:solidFill>
                <a:latin typeface="+mn-lt"/>
                <a:ea typeface="Open Sans" charset="0"/>
                <a:cs typeface="Open Sans" charset="0"/>
              </a:rPr>
              <a:t>Customerfit</a:t>
            </a:r>
            <a:r>
              <a:rPr lang="en-GB" altLang="x-none" sz="1200" dirty="0">
                <a:solidFill>
                  <a:srgbClr val="7F7F7F"/>
                </a:solidFill>
                <a:latin typeface="+mn-lt"/>
                <a:ea typeface="Open Sans" charset="0"/>
                <a:cs typeface="Open Sans" charset="0"/>
              </a:rPr>
              <a:t> trademark is the property of Shalima BV. All other trademarks are the property of their respective owners.</a:t>
            </a:r>
            <a:endParaRPr lang="en-BE" b="0"/>
          </a:p>
          <a:p>
            <a:endParaRPr lang="en-US" dirty="0"/>
          </a:p>
        </p:txBody>
      </p:sp>
      <p:sp>
        <p:nvSpPr>
          <p:cNvPr id="4" name="Slide Number Placeholder 3"/>
          <p:cNvSpPr>
            <a:spLocks noGrp="1"/>
          </p:cNvSpPr>
          <p:nvPr>
            <p:ph type="sldNum" sz="quarter" idx="10"/>
          </p:nvPr>
        </p:nvSpPr>
        <p:spPr/>
        <p:txBody>
          <a:bodyPr/>
          <a:lstStyle/>
          <a:p>
            <a:fld id="{B32E9F75-3FEB-E14D-B8F6-E09509AE61B6}" type="slidenum">
              <a:rPr lang="en-GB" smtClean="0"/>
              <a:t>1</a:t>
            </a:fld>
            <a:endParaRPr lang="en-GB"/>
          </a:p>
        </p:txBody>
      </p:sp>
    </p:spTree>
    <p:extLst>
      <p:ext uri="{BB962C8B-B14F-4D97-AF65-F5344CB8AC3E}">
        <p14:creationId xmlns:p14="http://schemas.microsoft.com/office/powerpoint/2010/main" val="397344858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B32E9F75-3FEB-E14D-B8F6-E09509AE61B6}" type="slidenum">
              <a:rPr lang="en-GB" smtClean="0"/>
              <a:t>3</a:t>
            </a:fld>
            <a:endParaRPr lang="en-GB"/>
          </a:p>
        </p:txBody>
      </p:sp>
    </p:spTree>
    <p:extLst>
      <p:ext uri="{BB962C8B-B14F-4D97-AF65-F5344CB8AC3E}">
        <p14:creationId xmlns:p14="http://schemas.microsoft.com/office/powerpoint/2010/main" val="308026812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B32E9F75-3FEB-E14D-B8F6-E09509AE61B6}" type="slidenum">
              <a:rPr lang="en-GB" smtClean="0"/>
              <a:t>4</a:t>
            </a:fld>
            <a:endParaRPr lang="en-GB"/>
          </a:p>
        </p:txBody>
      </p:sp>
    </p:spTree>
    <p:extLst>
      <p:ext uri="{BB962C8B-B14F-4D97-AF65-F5344CB8AC3E}">
        <p14:creationId xmlns:p14="http://schemas.microsoft.com/office/powerpoint/2010/main" val="341991925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B32E9F75-3FEB-E14D-B8F6-E09509AE61B6}" type="slidenum">
              <a:rPr lang="en-GB" smtClean="0"/>
              <a:t>7</a:t>
            </a:fld>
            <a:endParaRPr lang="en-GB"/>
          </a:p>
        </p:txBody>
      </p:sp>
    </p:spTree>
    <p:extLst>
      <p:ext uri="{BB962C8B-B14F-4D97-AF65-F5344CB8AC3E}">
        <p14:creationId xmlns:p14="http://schemas.microsoft.com/office/powerpoint/2010/main" val="337364584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B32E9F75-3FEB-E14D-B8F6-E09509AE61B6}" type="slidenum">
              <a:rPr lang="en-GB" smtClean="0"/>
              <a:t>8</a:t>
            </a:fld>
            <a:endParaRPr lang="en-GB"/>
          </a:p>
        </p:txBody>
      </p:sp>
    </p:spTree>
    <p:extLst>
      <p:ext uri="{BB962C8B-B14F-4D97-AF65-F5344CB8AC3E}">
        <p14:creationId xmlns:p14="http://schemas.microsoft.com/office/powerpoint/2010/main" val="312100083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841772"/>
            <a:ext cx="6858000" cy="1790700"/>
          </a:xfrm>
        </p:spPr>
        <p:txBody>
          <a:bodyPr anchor="b"/>
          <a:lstStyle>
            <a:lvl1pPr algn="ctr">
              <a:defRPr sz="4500"/>
            </a:lvl1pPr>
          </a:lstStyle>
          <a:p>
            <a:r>
              <a:rPr lang="en-US"/>
              <a:t>Click to edit Master title style</a:t>
            </a:r>
            <a:endParaRPr lang="en-US" dirty="0"/>
          </a:p>
        </p:txBody>
      </p:sp>
      <p:sp>
        <p:nvSpPr>
          <p:cNvPr id="3" name="Subtitle 2"/>
          <p:cNvSpPr>
            <a:spLocks noGrp="1"/>
          </p:cNvSpPr>
          <p:nvPr>
            <p:ph type="subTitle" idx="1"/>
          </p:nvPr>
        </p:nvSpPr>
        <p:spPr>
          <a:xfrm>
            <a:off x="1143000" y="2701528"/>
            <a:ext cx="6858000" cy="124182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66A06F08-9585-354D-B086-0AF3A07EA2DC}" type="datetimeFigureOut">
              <a:rPr lang="en-GB" smtClean="0"/>
              <a:t>14/10/2021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9C98A02-FBFA-A045-BA02-3275E26A7EB5}" type="slidenum">
              <a:rPr lang="en-GB" smtClean="0"/>
              <a:t>‹#›</a:t>
            </a:fld>
            <a:endParaRPr lang="en-GB"/>
          </a:p>
        </p:txBody>
      </p:sp>
    </p:spTree>
    <p:extLst>
      <p:ext uri="{BB962C8B-B14F-4D97-AF65-F5344CB8AC3E}">
        <p14:creationId xmlns:p14="http://schemas.microsoft.com/office/powerpoint/2010/main" val="382213656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6A06F08-9585-354D-B086-0AF3A07EA2DC}" type="datetimeFigureOut">
              <a:rPr lang="en-GB" smtClean="0"/>
              <a:t>14/10/2021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9C98A02-FBFA-A045-BA02-3275E26A7EB5}" type="slidenum">
              <a:rPr lang="en-GB" smtClean="0"/>
              <a:t>‹#›</a:t>
            </a:fld>
            <a:endParaRPr lang="en-GB"/>
          </a:p>
        </p:txBody>
      </p:sp>
    </p:spTree>
    <p:extLst>
      <p:ext uri="{BB962C8B-B14F-4D97-AF65-F5344CB8AC3E}">
        <p14:creationId xmlns:p14="http://schemas.microsoft.com/office/powerpoint/2010/main" val="62923843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273844"/>
            <a:ext cx="1971675" cy="4358879"/>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273844"/>
            <a:ext cx="5800725" cy="4358879"/>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6A06F08-9585-354D-B086-0AF3A07EA2DC}" type="datetimeFigureOut">
              <a:rPr lang="en-GB" smtClean="0"/>
              <a:t>14/10/2021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9C98A02-FBFA-A045-BA02-3275E26A7EB5}" type="slidenum">
              <a:rPr lang="en-GB" smtClean="0"/>
              <a:t>‹#›</a:t>
            </a:fld>
            <a:endParaRPr lang="en-GB"/>
          </a:p>
        </p:txBody>
      </p:sp>
    </p:spTree>
    <p:extLst>
      <p:ext uri="{BB962C8B-B14F-4D97-AF65-F5344CB8AC3E}">
        <p14:creationId xmlns:p14="http://schemas.microsoft.com/office/powerpoint/2010/main" val="54445158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6A06F08-9585-354D-B086-0AF3A07EA2DC}" type="datetimeFigureOut">
              <a:rPr lang="en-GB" smtClean="0"/>
              <a:t>14/10/2021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9C98A02-FBFA-A045-BA02-3275E26A7EB5}" type="slidenum">
              <a:rPr lang="en-GB" smtClean="0"/>
              <a:t>‹#›</a:t>
            </a:fld>
            <a:endParaRPr lang="en-GB"/>
          </a:p>
        </p:txBody>
      </p:sp>
    </p:spTree>
    <p:extLst>
      <p:ext uri="{BB962C8B-B14F-4D97-AF65-F5344CB8AC3E}">
        <p14:creationId xmlns:p14="http://schemas.microsoft.com/office/powerpoint/2010/main" val="337081265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282304"/>
            <a:ext cx="7886700" cy="2139553"/>
          </a:xfrm>
        </p:spPr>
        <p:txBody>
          <a:bodyPr anchor="b"/>
          <a:lstStyle>
            <a:lvl1pPr>
              <a:defRPr sz="4500"/>
            </a:lvl1pPr>
          </a:lstStyle>
          <a:p>
            <a:r>
              <a:rPr lang="en-US"/>
              <a:t>Click to edit Master title style</a:t>
            </a:r>
            <a:endParaRPr lang="en-US" dirty="0"/>
          </a:p>
        </p:txBody>
      </p:sp>
      <p:sp>
        <p:nvSpPr>
          <p:cNvPr id="3" name="Text Placeholder 2"/>
          <p:cNvSpPr>
            <a:spLocks noGrp="1"/>
          </p:cNvSpPr>
          <p:nvPr>
            <p:ph type="body" idx="1"/>
          </p:nvPr>
        </p:nvSpPr>
        <p:spPr>
          <a:xfrm>
            <a:off x="623888" y="3442098"/>
            <a:ext cx="7886700" cy="1125140"/>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66A06F08-9585-354D-B086-0AF3A07EA2DC}" type="datetimeFigureOut">
              <a:rPr lang="en-GB" smtClean="0"/>
              <a:t>14/10/2021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9C98A02-FBFA-A045-BA02-3275E26A7EB5}" type="slidenum">
              <a:rPr lang="en-GB" smtClean="0"/>
              <a:t>‹#›</a:t>
            </a:fld>
            <a:endParaRPr lang="en-GB"/>
          </a:p>
        </p:txBody>
      </p:sp>
    </p:spTree>
    <p:extLst>
      <p:ext uri="{BB962C8B-B14F-4D97-AF65-F5344CB8AC3E}">
        <p14:creationId xmlns:p14="http://schemas.microsoft.com/office/powerpoint/2010/main" val="115096509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369219"/>
            <a:ext cx="3886200" cy="326350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369219"/>
            <a:ext cx="3886200" cy="326350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66A06F08-9585-354D-B086-0AF3A07EA2DC}" type="datetimeFigureOut">
              <a:rPr lang="en-GB" smtClean="0"/>
              <a:t>14/10/2021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E9C98A02-FBFA-A045-BA02-3275E26A7EB5}" type="slidenum">
              <a:rPr lang="en-GB" smtClean="0"/>
              <a:t>‹#›</a:t>
            </a:fld>
            <a:endParaRPr lang="en-GB"/>
          </a:p>
        </p:txBody>
      </p:sp>
    </p:spTree>
    <p:extLst>
      <p:ext uri="{BB962C8B-B14F-4D97-AF65-F5344CB8AC3E}">
        <p14:creationId xmlns:p14="http://schemas.microsoft.com/office/powerpoint/2010/main" val="345878332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273844"/>
            <a:ext cx="7886700" cy="994172"/>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260872"/>
            <a:ext cx="3868340"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4" name="Content Placeholder 3"/>
          <p:cNvSpPr>
            <a:spLocks noGrp="1"/>
          </p:cNvSpPr>
          <p:nvPr>
            <p:ph sz="half" idx="2"/>
          </p:nvPr>
        </p:nvSpPr>
        <p:spPr>
          <a:xfrm>
            <a:off x="629842" y="1878806"/>
            <a:ext cx="3868340" cy="276344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260872"/>
            <a:ext cx="3887391"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6" name="Content Placeholder 5"/>
          <p:cNvSpPr>
            <a:spLocks noGrp="1"/>
          </p:cNvSpPr>
          <p:nvPr>
            <p:ph sz="quarter" idx="4"/>
          </p:nvPr>
        </p:nvSpPr>
        <p:spPr>
          <a:xfrm>
            <a:off x="4629150" y="1878806"/>
            <a:ext cx="3887391" cy="276344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66A06F08-9585-354D-B086-0AF3A07EA2DC}" type="datetimeFigureOut">
              <a:rPr lang="en-GB" smtClean="0"/>
              <a:t>14/10/2021</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E9C98A02-FBFA-A045-BA02-3275E26A7EB5}" type="slidenum">
              <a:rPr lang="en-GB" smtClean="0"/>
              <a:t>‹#›</a:t>
            </a:fld>
            <a:endParaRPr lang="en-GB"/>
          </a:p>
        </p:txBody>
      </p:sp>
    </p:spTree>
    <p:extLst>
      <p:ext uri="{BB962C8B-B14F-4D97-AF65-F5344CB8AC3E}">
        <p14:creationId xmlns:p14="http://schemas.microsoft.com/office/powerpoint/2010/main" val="324787928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66A06F08-9585-354D-B086-0AF3A07EA2DC}" type="datetimeFigureOut">
              <a:rPr lang="en-GB" smtClean="0"/>
              <a:t>14/10/2021</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E9C98A02-FBFA-A045-BA02-3275E26A7EB5}" type="slidenum">
              <a:rPr lang="en-GB" smtClean="0"/>
              <a:t>‹#›</a:t>
            </a:fld>
            <a:endParaRPr lang="en-GB"/>
          </a:p>
        </p:txBody>
      </p:sp>
    </p:spTree>
    <p:extLst>
      <p:ext uri="{BB962C8B-B14F-4D97-AF65-F5344CB8AC3E}">
        <p14:creationId xmlns:p14="http://schemas.microsoft.com/office/powerpoint/2010/main" val="269835221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6A06F08-9585-354D-B086-0AF3A07EA2DC}" type="datetimeFigureOut">
              <a:rPr lang="en-GB" smtClean="0"/>
              <a:t>14/10/2021</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E9C98A02-FBFA-A045-BA02-3275E26A7EB5}" type="slidenum">
              <a:rPr lang="en-GB" smtClean="0"/>
              <a:t>‹#›</a:t>
            </a:fld>
            <a:endParaRPr lang="en-GB"/>
          </a:p>
        </p:txBody>
      </p:sp>
    </p:spTree>
    <p:extLst>
      <p:ext uri="{BB962C8B-B14F-4D97-AF65-F5344CB8AC3E}">
        <p14:creationId xmlns:p14="http://schemas.microsoft.com/office/powerpoint/2010/main" val="200101185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2400"/>
            </a:lvl1pPr>
          </a:lstStyle>
          <a:p>
            <a:r>
              <a:rPr lang="en-US"/>
              <a:t>Click to edit Master title style</a:t>
            </a:r>
            <a:endParaRPr lang="en-US" dirty="0"/>
          </a:p>
        </p:txBody>
      </p:sp>
      <p:sp>
        <p:nvSpPr>
          <p:cNvPr id="3" name="Content Placeholder 2"/>
          <p:cNvSpPr>
            <a:spLocks noGrp="1"/>
          </p:cNvSpPr>
          <p:nvPr>
            <p:ph idx="1"/>
          </p:nvPr>
        </p:nvSpPr>
        <p:spPr>
          <a:xfrm>
            <a:off x="3887391" y="740569"/>
            <a:ext cx="4629150" cy="3655219"/>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fld id="{66A06F08-9585-354D-B086-0AF3A07EA2DC}" type="datetimeFigureOut">
              <a:rPr lang="en-GB" smtClean="0"/>
              <a:t>14/10/2021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E9C98A02-FBFA-A045-BA02-3275E26A7EB5}" type="slidenum">
              <a:rPr lang="en-GB" smtClean="0"/>
              <a:t>‹#›</a:t>
            </a:fld>
            <a:endParaRPr lang="en-GB"/>
          </a:p>
        </p:txBody>
      </p:sp>
    </p:spTree>
    <p:extLst>
      <p:ext uri="{BB962C8B-B14F-4D97-AF65-F5344CB8AC3E}">
        <p14:creationId xmlns:p14="http://schemas.microsoft.com/office/powerpoint/2010/main" val="274123989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24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740569"/>
            <a:ext cx="4629150" cy="3655219"/>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US" dirty="0"/>
          </a:p>
        </p:txBody>
      </p:sp>
      <p:sp>
        <p:nvSpPr>
          <p:cNvPr id="4" name="Text Placeholder 3"/>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fld id="{66A06F08-9585-354D-B086-0AF3A07EA2DC}" type="datetimeFigureOut">
              <a:rPr lang="en-GB" smtClean="0"/>
              <a:t>14/10/2021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E9C98A02-FBFA-A045-BA02-3275E26A7EB5}" type="slidenum">
              <a:rPr lang="en-GB" smtClean="0"/>
              <a:t>‹#›</a:t>
            </a:fld>
            <a:endParaRPr lang="en-GB"/>
          </a:p>
        </p:txBody>
      </p:sp>
    </p:spTree>
    <p:extLst>
      <p:ext uri="{BB962C8B-B14F-4D97-AF65-F5344CB8AC3E}">
        <p14:creationId xmlns:p14="http://schemas.microsoft.com/office/powerpoint/2010/main" val="42926960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273844"/>
            <a:ext cx="7886700" cy="994172"/>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369219"/>
            <a:ext cx="7886700" cy="3263504"/>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4767263"/>
            <a:ext cx="2057400" cy="273844"/>
          </a:xfrm>
          <a:prstGeom prst="rect">
            <a:avLst/>
          </a:prstGeom>
        </p:spPr>
        <p:txBody>
          <a:bodyPr vert="horz" lIns="91440" tIns="45720" rIns="91440" bIns="45720" rtlCol="0" anchor="ctr"/>
          <a:lstStyle>
            <a:lvl1pPr algn="l">
              <a:defRPr sz="900">
                <a:solidFill>
                  <a:schemeClr val="tx1">
                    <a:tint val="75000"/>
                  </a:schemeClr>
                </a:solidFill>
              </a:defRPr>
            </a:lvl1pPr>
          </a:lstStyle>
          <a:p>
            <a:fld id="{66A06F08-9585-354D-B086-0AF3A07EA2DC}" type="datetimeFigureOut">
              <a:rPr lang="en-GB" smtClean="0"/>
              <a:t>14/10/2021</a:t>
            </a:fld>
            <a:endParaRPr lang="en-GB"/>
          </a:p>
        </p:txBody>
      </p:sp>
      <p:sp>
        <p:nvSpPr>
          <p:cNvPr id="5" name="Footer Placeholder 4"/>
          <p:cNvSpPr>
            <a:spLocks noGrp="1"/>
          </p:cNvSpPr>
          <p:nvPr>
            <p:ph type="ftr" sz="quarter" idx="3"/>
          </p:nvPr>
        </p:nvSpPr>
        <p:spPr>
          <a:xfrm>
            <a:off x="3028950" y="4767263"/>
            <a:ext cx="3086100" cy="273844"/>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457950" y="4767263"/>
            <a:ext cx="2057400" cy="273844"/>
          </a:xfrm>
          <a:prstGeom prst="rect">
            <a:avLst/>
          </a:prstGeom>
        </p:spPr>
        <p:txBody>
          <a:bodyPr vert="horz" lIns="91440" tIns="45720" rIns="91440" bIns="45720" rtlCol="0" anchor="ctr"/>
          <a:lstStyle>
            <a:lvl1pPr algn="r">
              <a:defRPr sz="900">
                <a:solidFill>
                  <a:schemeClr val="tx1">
                    <a:tint val="75000"/>
                  </a:schemeClr>
                </a:solidFill>
              </a:defRPr>
            </a:lvl1pPr>
          </a:lstStyle>
          <a:p>
            <a:fld id="{E9C98A02-FBFA-A045-BA02-3275E26A7EB5}" type="slidenum">
              <a:rPr lang="en-GB" smtClean="0"/>
              <a:t>‹#›</a:t>
            </a:fld>
            <a:endParaRPr lang="en-GB"/>
          </a:p>
        </p:txBody>
      </p:sp>
    </p:spTree>
    <p:extLst>
      <p:ext uri="{BB962C8B-B14F-4D97-AF65-F5344CB8AC3E}">
        <p14:creationId xmlns:p14="http://schemas.microsoft.com/office/powerpoint/2010/main" val="348804057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1.png"/><Relationship Id="rId7" Type="http://schemas.openxmlformats.org/officeDocument/2006/relationships/image" Target="../media/image10.png"/><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13.png"/><Relationship Id="rId7" Type="http://schemas.openxmlformats.org/officeDocument/2006/relationships/image" Target="../media/image16.png"/><Relationship Id="rId2" Type="http://schemas.openxmlformats.org/officeDocument/2006/relationships/image" Target="../media/image12.png"/><Relationship Id="rId1" Type="http://schemas.openxmlformats.org/officeDocument/2006/relationships/slideLayout" Target="../slideLayouts/slideLayout2.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png"/></Relationships>
</file>

<file path=ppt/slides/_rels/slide6.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1.xml"/><Relationship Id="rId5" Type="http://schemas.openxmlformats.org/officeDocument/2006/relationships/image" Target="../media/image20.png"/><Relationship Id="rId4" Type="http://schemas.openxmlformats.org/officeDocument/2006/relationships/image" Target="../media/image19.png"/></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1.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21.png"/></Relationships>
</file>

<file path=ppt/slides/_rels/slide9.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1.png"/><Relationship Id="rId1" Type="http://schemas.openxmlformats.org/officeDocument/2006/relationships/slideLayout" Target="../slideLayouts/slideLayout2.xml"/><Relationship Id="rId5" Type="http://schemas.openxmlformats.org/officeDocument/2006/relationships/image" Target="../media/image26.png"/><Relationship Id="rId4" Type="http://schemas.openxmlformats.org/officeDocument/2006/relationships/image" Target="../media/image2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6DBB76B0-5D72-6F42-8E76-EC45F0C1B685}"/>
              </a:ext>
            </a:extLst>
          </p:cNvPr>
          <p:cNvSpPr/>
          <p:nvPr/>
        </p:nvSpPr>
        <p:spPr>
          <a:xfrm>
            <a:off x="0" y="4341706"/>
            <a:ext cx="9144000" cy="801793"/>
          </a:xfrm>
          <a:prstGeom prst="rect">
            <a:avLst/>
          </a:prstGeom>
          <a:solidFill>
            <a:srgbClr val="6F359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5" name="Picture 4">
            <a:extLst>
              <a:ext uri="{FF2B5EF4-FFF2-40B4-BE49-F238E27FC236}">
                <a16:creationId xmlns:a16="http://schemas.microsoft.com/office/drawing/2014/main" id="{9EEDCD6C-A091-B045-AE46-E3BBF9923F14}"/>
              </a:ext>
            </a:extLst>
          </p:cNvPr>
          <p:cNvPicPr>
            <a:picLocks noChangeAspect="1"/>
          </p:cNvPicPr>
          <p:nvPr/>
        </p:nvPicPr>
        <p:blipFill>
          <a:blip r:embed="rId3"/>
          <a:stretch>
            <a:fillRect/>
          </a:stretch>
        </p:blipFill>
        <p:spPr>
          <a:xfrm>
            <a:off x="372534" y="4903893"/>
            <a:ext cx="1149718" cy="332935"/>
          </a:xfrm>
          <a:prstGeom prst="rect">
            <a:avLst/>
          </a:prstGeom>
        </p:spPr>
      </p:pic>
      <p:sp>
        <p:nvSpPr>
          <p:cNvPr id="6" name="TextBox 5">
            <a:extLst>
              <a:ext uri="{FF2B5EF4-FFF2-40B4-BE49-F238E27FC236}">
                <a16:creationId xmlns:a16="http://schemas.microsoft.com/office/drawing/2014/main" id="{DB95211B-2F67-5A4B-BBE1-2E5976E07C81}"/>
              </a:ext>
            </a:extLst>
          </p:cNvPr>
          <p:cNvSpPr txBox="1"/>
          <p:nvPr/>
        </p:nvSpPr>
        <p:spPr>
          <a:xfrm>
            <a:off x="372534" y="4405334"/>
            <a:ext cx="3748142" cy="523220"/>
          </a:xfrm>
          <a:prstGeom prst="rect">
            <a:avLst/>
          </a:prstGeom>
          <a:noFill/>
        </p:spPr>
        <p:txBody>
          <a:bodyPr wrap="none" rtlCol="0">
            <a:spAutoFit/>
          </a:bodyPr>
          <a:lstStyle/>
          <a:p>
            <a:r>
              <a:rPr lang="en-GB" sz="2800" dirty="0">
                <a:solidFill>
                  <a:schemeClr val="bg1"/>
                </a:solidFill>
                <a:latin typeface="Montserrat" panose="02000505000000020004" pitchFamily="2" charset="77"/>
              </a:rPr>
              <a:t>The customer voice</a:t>
            </a:r>
          </a:p>
        </p:txBody>
      </p:sp>
      <p:sp>
        <p:nvSpPr>
          <p:cNvPr id="7" name="TextBox 6">
            <a:extLst>
              <a:ext uri="{FF2B5EF4-FFF2-40B4-BE49-F238E27FC236}">
                <a16:creationId xmlns:a16="http://schemas.microsoft.com/office/drawing/2014/main" id="{F6A5C212-4DBC-8544-A92D-ED679701ADA3}"/>
              </a:ext>
            </a:extLst>
          </p:cNvPr>
          <p:cNvSpPr txBox="1"/>
          <p:nvPr/>
        </p:nvSpPr>
        <p:spPr>
          <a:xfrm>
            <a:off x="586201" y="735214"/>
            <a:ext cx="3464410" cy="338554"/>
          </a:xfrm>
          <a:prstGeom prst="rect">
            <a:avLst/>
          </a:prstGeom>
          <a:solidFill>
            <a:srgbClr val="C00000"/>
          </a:solidFill>
        </p:spPr>
        <p:txBody>
          <a:bodyPr wrap="none" rtlCol="0">
            <a:spAutoFit/>
          </a:bodyPr>
          <a:lstStyle/>
          <a:p>
            <a:r>
              <a:rPr lang="en-GB" sz="1600" dirty="0">
                <a:solidFill>
                  <a:schemeClr val="bg1"/>
                </a:solidFill>
                <a:latin typeface="Montserrat" panose="02000505000000020004" pitchFamily="2" charset="77"/>
              </a:rPr>
              <a:t>PART 6: Advanced components</a:t>
            </a:r>
          </a:p>
        </p:txBody>
      </p:sp>
      <p:sp>
        <p:nvSpPr>
          <p:cNvPr id="8" name="TextBox 7">
            <a:extLst>
              <a:ext uri="{FF2B5EF4-FFF2-40B4-BE49-F238E27FC236}">
                <a16:creationId xmlns:a16="http://schemas.microsoft.com/office/drawing/2014/main" id="{4ED379CD-4AAA-124B-92BF-CADC616AA395}"/>
              </a:ext>
            </a:extLst>
          </p:cNvPr>
          <p:cNvSpPr txBox="1"/>
          <p:nvPr/>
        </p:nvSpPr>
        <p:spPr>
          <a:xfrm>
            <a:off x="586201" y="1246909"/>
            <a:ext cx="8293104" cy="769441"/>
          </a:xfrm>
          <a:prstGeom prst="rect">
            <a:avLst/>
          </a:prstGeom>
          <a:noFill/>
        </p:spPr>
        <p:txBody>
          <a:bodyPr wrap="square" rtlCol="0">
            <a:spAutoFit/>
          </a:bodyPr>
          <a:lstStyle/>
          <a:p>
            <a:r>
              <a:rPr lang="en-GB" sz="4400" dirty="0">
                <a:latin typeface="Montserrat" panose="02000505000000020004" pitchFamily="2" charset="77"/>
              </a:rPr>
              <a:t>Customer co-creation</a:t>
            </a:r>
          </a:p>
        </p:txBody>
      </p:sp>
      <p:pic>
        <p:nvPicPr>
          <p:cNvPr id="9" name="Picture 8" descr="A person smiling for the camera&#10;&#10;Description automatically generated with medium confidence">
            <a:extLst>
              <a:ext uri="{FF2B5EF4-FFF2-40B4-BE49-F238E27FC236}">
                <a16:creationId xmlns:a16="http://schemas.microsoft.com/office/drawing/2014/main" id="{C0931DD1-7051-024E-BB43-4354495D6FEF}"/>
              </a:ext>
            </a:extLst>
          </p:cNvPr>
          <p:cNvPicPr>
            <a:picLocks noChangeAspect="1"/>
          </p:cNvPicPr>
          <p:nvPr/>
        </p:nvPicPr>
        <p:blipFill>
          <a:blip r:embed="rId4"/>
          <a:stretch>
            <a:fillRect/>
          </a:stretch>
        </p:blipFill>
        <p:spPr>
          <a:xfrm>
            <a:off x="4749062" y="3249445"/>
            <a:ext cx="995672" cy="962483"/>
          </a:xfrm>
          <a:prstGeom prst="rect">
            <a:avLst/>
          </a:prstGeom>
        </p:spPr>
      </p:pic>
      <p:sp>
        <p:nvSpPr>
          <p:cNvPr id="10" name="Rounded Rectangular Callout 9">
            <a:extLst>
              <a:ext uri="{FF2B5EF4-FFF2-40B4-BE49-F238E27FC236}">
                <a16:creationId xmlns:a16="http://schemas.microsoft.com/office/drawing/2014/main" id="{8E60E3EC-81C0-8E4C-861A-0ED59A615DBA}"/>
              </a:ext>
            </a:extLst>
          </p:cNvPr>
          <p:cNvSpPr/>
          <p:nvPr/>
        </p:nvSpPr>
        <p:spPr>
          <a:xfrm>
            <a:off x="5744735" y="3842962"/>
            <a:ext cx="3143251" cy="618610"/>
          </a:xfrm>
          <a:prstGeom prst="wedgeRoundRectCallout">
            <a:avLst>
              <a:gd name="adj1" fmla="val -57786"/>
              <a:gd name="adj2" fmla="val -40086"/>
              <a:gd name="adj3" fmla="val 16667"/>
            </a:avLst>
          </a:prstGeom>
          <a:solidFill>
            <a:srgbClr val="F6E8FF"/>
          </a:solidFill>
          <a:ln>
            <a:solidFill>
              <a:srgbClr val="6F359E"/>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BE"/>
          </a:p>
        </p:txBody>
      </p:sp>
      <p:sp>
        <p:nvSpPr>
          <p:cNvPr id="11" name="TextBox 10">
            <a:extLst>
              <a:ext uri="{FF2B5EF4-FFF2-40B4-BE49-F238E27FC236}">
                <a16:creationId xmlns:a16="http://schemas.microsoft.com/office/drawing/2014/main" id="{CECB2F1F-69D1-CA47-8CE6-9AA4A6D3799E}"/>
              </a:ext>
            </a:extLst>
          </p:cNvPr>
          <p:cNvSpPr txBox="1"/>
          <p:nvPr/>
        </p:nvSpPr>
        <p:spPr>
          <a:xfrm>
            <a:off x="5868902" y="3886046"/>
            <a:ext cx="2920992" cy="307777"/>
          </a:xfrm>
          <a:prstGeom prst="rect">
            <a:avLst/>
          </a:prstGeom>
          <a:noFill/>
        </p:spPr>
        <p:txBody>
          <a:bodyPr wrap="none" rtlCol="0">
            <a:spAutoFit/>
          </a:bodyPr>
          <a:lstStyle/>
          <a:p>
            <a:pPr algn="ctr"/>
            <a:r>
              <a:rPr lang="en-BE" sz="1400" dirty="0">
                <a:solidFill>
                  <a:srgbClr val="BE0001"/>
                </a:solidFill>
                <a:latin typeface="Montserrat" panose="02000505000000020004" pitchFamily="2" charset="77"/>
              </a:rPr>
              <a:t>Want us to do it for/with you?</a:t>
            </a:r>
          </a:p>
        </p:txBody>
      </p:sp>
      <p:sp>
        <p:nvSpPr>
          <p:cNvPr id="12" name="TextBox 11">
            <a:extLst>
              <a:ext uri="{FF2B5EF4-FFF2-40B4-BE49-F238E27FC236}">
                <a16:creationId xmlns:a16="http://schemas.microsoft.com/office/drawing/2014/main" id="{54039830-9F97-DA4C-AAC9-78891A6D0FA3}"/>
              </a:ext>
            </a:extLst>
          </p:cNvPr>
          <p:cNvSpPr txBox="1"/>
          <p:nvPr/>
        </p:nvSpPr>
        <p:spPr>
          <a:xfrm>
            <a:off x="5872846" y="4141490"/>
            <a:ext cx="2913105" cy="276999"/>
          </a:xfrm>
          <a:prstGeom prst="rect">
            <a:avLst/>
          </a:prstGeom>
          <a:noFill/>
        </p:spPr>
        <p:txBody>
          <a:bodyPr wrap="none" rtlCol="0">
            <a:spAutoFit/>
          </a:bodyPr>
          <a:lstStyle/>
          <a:p>
            <a:pPr algn="ctr"/>
            <a:r>
              <a:rPr lang="en-BE" sz="1200" dirty="0">
                <a:latin typeface="Open Sans" panose="020B0606030504020204" pitchFamily="34" charset="0"/>
                <a:ea typeface="Open Sans" panose="020B0606030504020204" pitchFamily="34" charset="0"/>
                <a:cs typeface="Open Sans" panose="020B0606030504020204" pitchFamily="34" charset="0"/>
              </a:rPr>
              <a:t>Drop me a line on info@alainthys.com</a:t>
            </a:r>
          </a:p>
        </p:txBody>
      </p:sp>
    </p:spTree>
    <p:extLst>
      <p:ext uri="{BB962C8B-B14F-4D97-AF65-F5344CB8AC3E}">
        <p14:creationId xmlns:p14="http://schemas.microsoft.com/office/powerpoint/2010/main" val="237223388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114F3E09-CD18-0845-8836-E7A261994AE3}"/>
              </a:ext>
            </a:extLst>
          </p:cNvPr>
          <p:cNvSpPr txBox="1"/>
          <p:nvPr/>
        </p:nvSpPr>
        <p:spPr>
          <a:xfrm>
            <a:off x="1447042" y="3032517"/>
            <a:ext cx="6260991" cy="461665"/>
          </a:xfrm>
          <a:prstGeom prst="rect">
            <a:avLst/>
          </a:prstGeom>
          <a:noFill/>
          <a:ln>
            <a:noFill/>
          </a:ln>
        </p:spPr>
        <p:txBody>
          <a:bodyPr wrap="square" rtlCol="0">
            <a:spAutoFit/>
          </a:bodyPr>
          <a:lstStyle/>
          <a:p>
            <a:pPr algn="ctr"/>
            <a:r>
              <a:rPr lang="en-GB" sz="2400" dirty="0">
                <a:solidFill>
                  <a:schemeClr val="bg1"/>
                </a:solidFill>
                <a:latin typeface="Montserrat" panose="02000505000000020004" pitchFamily="2" charset="77"/>
              </a:rPr>
              <a:t>When co-creation adds value</a:t>
            </a:r>
          </a:p>
        </p:txBody>
      </p:sp>
      <p:sp>
        <p:nvSpPr>
          <p:cNvPr id="5" name="Oval 4">
            <a:extLst>
              <a:ext uri="{FF2B5EF4-FFF2-40B4-BE49-F238E27FC236}">
                <a16:creationId xmlns:a16="http://schemas.microsoft.com/office/drawing/2014/main" id="{85254614-C967-6441-B716-A5DD398CA266}"/>
              </a:ext>
            </a:extLst>
          </p:cNvPr>
          <p:cNvSpPr/>
          <p:nvPr/>
        </p:nvSpPr>
        <p:spPr>
          <a:xfrm>
            <a:off x="3867123" y="1443126"/>
            <a:ext cx="1420837" cy="142083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 name="Picture 1">
            <a:extLst>
              <a:ext uri="{FF2B5EF4-FFF2-40B4-BE49-F238E27FC236}">
                <a16:creationId xmlns:a16="http://schemas.microsoft.com/office/drawing/2014/main" id="{37455C92-ACDE-6845-BB34-B2A567C42759}"/>
              </a:ext>
            </a:extLst>
          </p:cNvPr>
          <p:cNvPicPr>
            <a:picLocks/>
          </p:cNvPicPr>
          <p:nvPr/>
        </p:nvPicPr>
        <p:blipFill>
          <a:blip r:embed="rId2"/>
          <a:stretch>
            <a:fillRect/>
          </a:stretch>
        </p:blipFill>
        <p:spPr>
          <a:xfrm>
            <a:off x="4147540" y="1717725"/>
            <a:ext cx="863372" cy="863372"/>
          </a:xfrm>
          <a:prstGeom prst="rect">
            <a:avLst/>
          </a:prstGeom>
        </p:spPr>
      </p:pic>
    </p:spTree>
    <p:extLst>
      <p:ext uri="{BB962C8B-B14F-4D97-AF65-F5344CB8AC3E}">
        <p14:creationId xmlns:p14="http://schemas.microsoft.com/office/powerpoint/2010/main" val="146452121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6DBB76B0-5D72-6F42-8E76-EC45F0C1B685}"/>
              </a:ext>
            </a:extLst>
          </p:cNvPr>
          <p:cNvSpPr/>
          <p:nvPr/>
        </p:nvSpPr>
        <p:spPr>
          <a:xfrm>
            <a:off x="0" y="4341706"/>
            <a:ext cx="9144000" cy="801793"/>
          </a:xfrm>
          <a:prstGeom prst="rect">
            <a:avLst/>
          </a:prstGeom>
          <a:solidFill>
            <a:srgbClr val="6F359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5" name="Picture 4">
            <a:extLst>
              <a:ext uri="{FF2B5EF4-FFF2-40B4-BE49-F238E27FC236}">
                <a16:creationId xmlns:a16="http://schemas.microsoft.com/office/drawing/2014/main" id="{9EEDCD6C-A091-B045-AE46-E3BBF9923F14}"/>
              </a:ext>
            </a:extLst>
          </p:cNvPr>
          <p:cNvPicPr>
            <a:picLocks noChangeAspect="1"/>
          </p:cNvPicPr>
          <p:nvPr/>
        </p:nvPicPr>
        <p:blipFill>
          <a:blip r:embed="rId3"/>
          <a:stretch>
            <a:fillRect/>
          </a:stretch>
        </p:blipFill>
        <p:spPr>
          <a:xfrm>
            <a:off x="372534" y="4903893"/>
            <a:ext cx="1149718" cy="332935"/>
          </a:xfrm>
          <a:prstGeom prst="rect">
            <a:avLst/>
          </a:prstGeom>
        </p:spPr>
      </p:pic>
      <p:sp>
        <p:nvSpPr>
          <p:cNvPr id="6" name="TextBox 5">
            <a:extLst>
              <a:ext uri="{FF2B5EF4-FFF2-40B4-BE49-F238E27FC236}">
                <a16:creationId xmlns:a16="http://schemas.microsoft.com/office/drawing/2014/main" id="{DB95211B-2F67-5A4B-BBE1-2E5976E07C81}"/>
              </a:ext>
            </a:extLst>
          </p:cNvPr>
          <p:cNvSpPr txBox="1"/>
          <p:nvPr/>
        </p:nvSpPr>
        <p:spPr>
          <a:xfrm>
            <a:off x="372534" y="4405334"/>
            <a:ext cx="5490606" cy="523220"/>
          </a:xfrm>
          <a:prstGeom prst="rect">
            <a:avLst/>
          </a:prstGeom>
          <a:noFill/>
        </p:spPr>
        <p:txBody>
          <a:bodyPr wrap="none" rtlCol="0">
            <a:spAutoFit/>
          </a:bodyPr>
          <a:lstStyle/>
          <a:p>
            <a:r>
              <a:rPr lang="en-GB" sz="2800" dirty="0">
                <a:solidFill>
                  <a:schemeClr val="bg1"/>
                </a:solidFill>
                <a:latin typeface="Montserrat" panose="02000505000000020004" pitchFamily="2" charset="77"/>
              </a:rPr>
              <a:t>When co-creation adds value</a:t>
            </a:r>
          </a:p>
        </p:txBody>
      </p:sp>
      <p:grpSp>
        <p:nvGrpSpPr>
          <p:cNvPr id="28" name="Group 27">
            <a:extLst>
              <a:ext uri="{FF2B5EF4-FFF2-40B4-BE49-F238E27FC236}">
                <a16:creationId xmlns:a16="http://schemas.microsoft.com/office/drawing/2014/main" id="{07AD9002-3507-3F47-8F7C-6568F90951D2}"/>
              </a:ext>
            </a:extLst>
          </p:cNvPr>
          <p:cNvGrpSpPr/>
          <p:nvPr/>
        </p:nvGrpSpPr>
        <p:grpSpPr>
          <a:xfrm>
            <a:off x="788665" y="1308825"/>
            <a:ext cx="2049394" cy="1860443"/>
            <a:chOff x="788665" y="1308825"/>
            <a:chExt cx="2049394" cy="1860443"/>
          </a:xfrm>
        </p:grpSpPr>
        <p:sp>
          <p:nvSpPr>
            <p:cNvPr id="3" name="Oval 2">
              <a:extLst>
                <a:ext uri="{FF2B5EF4-FFF2-40B4-BE49-F238E27FC236}">
                  <a16:creationId xmlns:a16="http://schemas.microsoft.com/office/drawing/2014/main" id="{6E8996E9-A1C9-2144-9A80-4959C3DBA3B6}"/>
                </a:ext>
              </a:extLst>
            </p:cNvPr>
            <p:cNvSpPr/>
            <p:nvPr/>
          </p:nvSpPr>
          <p:spPr>
            <a:xfrm>
              <a:off x="1288901" y="1308825"/>
              <a:ext cx="1048922" cy="1048922"/>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extBox 1">
              <a:extLst>
                <a:ext uri="{FF2B5EF4-FFF2-40B4-BE49-F238E27FC236}">
                  <a16:creationId xmlns:a16="http://schemas.microsoft.com/office/drawing/2014/main" id="{A46B9347-AFEF-5C4E-B015-2734D9EFF612}"/>
                </a:ext>
              </a:extLst>
            </p:cNvPr>
            <p:cNvSpPr txBox="1"/>
            <p:nvPr/>
          </p:nvSpPr>
          <p:spPr>
            <a:xfrm>
              <a:off x="788665" y="2584493"/>
              <a:ext cx="2049394" cy="584775"/>
            </a:xfrm>
            <a:prstGeom prst="rect">
              <a:avLst/>
            </a:prstGeom>
            <a:noFill/>
          </p:spPr>
          <p:txBody>
            <a:bodyPr wrap="square" rtlCol="0">
              <a:spAutoFit/>
            </a:bodyPr>
            <a:lstStyle/>
            <a:p>
              <a:pPr algn="ctr"/>
              <a:r>
                <a:rPr lang="en-GB" sz="1600" dirty="0">
                  <a:latin typeface="Montserrat" panose="02000505000000020004" pitchFamily="2" charset="77"/>
                </a:rPr>
                <a:t>Close customer partnership</a:t>
              </a:r>
            </a:p>
          </p:txBody>
        </p:sp>
      </p:grpSp>
      <p:grpSp>
        <p:nvGrpSpPr>
          <p:cNvPr id="26" name="Group 25">
            <a:extLst>
              <a:ext uri="{FF2B5EF4-FFF2-40B4-BE49-F238E27FC236}">
                <a16:creationId xmlns:a16="http://schemas.microsoft.com/office/drawing/2014/main" id="{AF41243C-6C47-1640-AC1B-636B64A7EADA}"/>
              </a:ext>
            </a:extLst>
          </p:cNvPr>
          <p:cNvGrpSpPr/>
          <p:nvPr/>
        </p:nvGrpSpPr>
        <p:grpSpPr>
          <a:xfrm>
            <a:off x="3249662" y="1308825"/>
            <a:ext cx="2378790" cy="1860443"/>
            <a:chOff x="3249662" y="1308825"/>
            <a:chExt cx="2378790" cy="1860443"/>
          </a:xfrm>
        </p:grpSpPr>
        <p:sp>
          <p:nvSpPr>
            <p:cNvPr id="13" name="Oval 12">
              <a:extLst>
                <a:ext uri="{FF2B5EF4-FFF2-40B4-BE49-F238E27FC236}">
                  <a16:creationId xmlns:a16="http://schemas.microsoft.com/office/drawing/2014/main" id="{4EC4D6A6-EDB1-7D44-B1B7-64BBB9D65E9B}"/>
                </a:ext>
              </a:extLst>
            </p:cNvPr>
            <p:cNvSpPr/>
            <p:nvPr/>
          </p:nvSpPr>
          <p:spPr>
            <a:xfrm>
              <a:off x="3914596" y="1308825"/>
              <a:ext cx="1048922" cy="1048922"/>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TextBox 14">
              <a:extLst>
                <a:ext uri="{FF2B5EF4-FFF2-40B4-BE49-F238E27FC236}">
                  <a16:creationId xmlns:a16="http://schemas.microsoft.com/office/drawing/2014/main" id="{17C40CB5-D885-4E48-ABB7-93A4EE166427}"/>
                </a:ext>
              </a:extLst>
            </p:cNvPr>
            <p:cNvSpPr txBox="1"/>
            <p:nvPr/>
          </p:nvSpPr>
          <p:spPr>
            <a:xfrm>
              <a:off x="3249662" y="2584493"/>
              <a:ext cx="2378790" cy="584775"/>
            </a:xfrm>
            <a:prstGeom prst="rect">
              <a:avLst/>
            </a:prstGeom>
            <a:noFill/>
          </p:spPr>
          <p:txBody>
            <a:bodyPr wrap="square" rtlCol="0">
              <a:spAutoFit/>
            </a:bodyPr>
            <a:lstStyle/>
            <a:p>
              <a:pPr algn="ctr"/>
              <a:r>
                <a:rPr lang="en-GB" sz="1600" dirty="0">
                  <a:latin typeface="Montserrat" panose="02000505000000020004" pitchFamily="2" charset="77"/>
                </a:rPr>
                <a:t>Consumer </a:t>
              </a:r>
            </a:p>
            <a:p>
              <a:pPr algn="ctr"/>
              <a:r>
                <a:rPr lang="en-GB" sz="1600" dirty="0">
                  <a:latin typeface="Montserrat" panose="02000505000000020004" pitchFamily="2" charset="77"/>
                </a:rPr>
                <a:t>insights and ideation</a:t>
              </a:r>
            </a:p>
          </p:txBody>
        </p:sp>
      </p:grpSp>
      <p:grpSp>
        <p:nvGrpSpPr>
          <p:cNvPr id="27" name="Group 26">
            <a:extLst>
              <a:ext uri="{FF2B5EF4-FFF2-40B4-BE49-F238E27FC236}">
                <a16:creationId xmlns:a16="http://schemas.microsoft.com/office/drawing/2014/main" id="{D3111813-8F02-2845-82C9-C442718DDF26}"/>
              </a:ext>
            </a:extLst>
          </p:cNvPr>
          <p:cNvGrpSpPr/>
          <p:nvPr/>
        </p:nvGrpSpPr>
        <p:grpSpPr>
          <a:xfrm>
            <a:off x="6040055" y="1308825"/>
            <a:ext cx="2378790" cy="1860443"/>
            <a:chOff x="6040055" y="1308825"/>
            <a:chExt cx="2378790" cy="1860443"/>
          </a:xfrm>
        </p:grpSpPr>
        <p:sp>
          <p:nvSpPr>
            <p:cNvPr id="12" name="Oval 11">
              <a:extLst>
                <a:ext uri="{FF2B5EF4-FFF2-40B4-BE49-F238E27FC236}">
                  <a16:creationId xmlns:a16="http://schemas.microsoft.com/office/drawing/2014/main" id="{E923D1F7-E85E-2448-BE39-FEFD71D8732F}"/>
                </a:ext>
              </a:extLst>
            </p:cNvPr>
            <p:cNvSpPr/>
            <p:nvPr/>
          </p:nvSpPr>
          <p:spPr>
            <a:xfrm>
              <a:off x="6704989" y="1308825"/>
              <a:ext cx="1048922" cy="1048922"/>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 name="TextBox 18">
              <a:extLst>
                <a:ext uri="{FF2B5EF4-FFF2-40B4-BE49-F238E27FC236}">
                  <a16:creationId xmlns:a16="http://schemas.microsoft.com/office/drawing/2014/main" id="{0C06F098-5329-5146-A898-71B055EC3B79}"/>
                </a:ext>
              </a:extLst>
            </p:cNvPr>
            <p:cNvSpPr txBox="1"/>
            <p:nvPr/>
          </p:nvSpPr>
          <p:spPr>
            <a:xfrm>
              <a:off x="6040055" y="2584493"/>
              <a:ext cx="2378790" cy="584775"/>
            </a:xfrm>
            <a:prstGeom prst="rect">
              <a:avLst/>
            </a:prstGeom>
            <a:noFill/>
          </p:spPr>
          <p:txBody>
            <a:bodyPr wrap="square" rtlCol="0">
              <a:spAutoFit/>
            </a:bodyPr>
            <a:lstStyle/>
            <a:p>
              <a:pPr algn="ctr"/>
              <a:r>
                <a:rPr lang="en-GB" sz="1600" dirty="0">
                  <a:latin typeface="Montserrat" panose="02000505000000020004" pitchFamily="2" charset="77"/>
                </a:rPr>
                <a:t>Last resort in </a:t>
              </a:r>
            </a:p>
            <a:p>
              <a:pPr algn="ctr"/>
              <a:r>
                <a:rPr lang="en-GB" sz="1600" i="1" dirty="0">
                  <a:latin typeface="Montserrat" panose="02000505000000020004" pitchFamily="2" charset="77"/>
                </a:rPr>
                <a:t>broken relationships</a:t>
              </a:r>
            </a:p>
          </p:txBody>
        </p:sp>
      </p:grpSp>
      <p:pic>
        <p:nvPicPr>
          <p:cNvPr id="10" name="Picture 9">
            <a:extLst>
              <a:ext uri="{FF2B5EF4-FFF2-40B4-BE49-F238E27FC236}">
                <a16:creationId xmlns:a16="http://schemas.microsoft.com/office/drawing/2014/main" id="{DEAC400E-7552-724F-A51E-738405258147}"/>
              </a:ext>
            </a:extLst>
          </p:cNvPr>
          <p:cNvPicPr>
            <a:picLocks/>
          </p:cNvPicPr>
          <p:nvPr/>
        </p:nvPicPr>
        <p:blipFill>
          <a:blip r:embed="rId4"/>
          <a:stretch>
            <a:fillRect/>
          </a:stretch>
        </p:blipFill>
        <p:spPr>
          <a:xfrm>
            <a:off x="1507622" y="1547185"/>
            <a:ext cx="579424" cy="579424"/>
          </a:xfrm>
          <a:prstGeom prst="rect">
            <a:avLst/>
          </a:prstGeom>
        </p:spPr>
      </p:pic>
      <p:pic>
        <p:nvPicPr>
          <p:cNvPr id="11" name="Picture 10">
            <a:extLst>
              <a:ext uri="{FF2B5EF4-FFF2-40B4-BE49-F238E27FC236}">
                <a16:creationId xmlns:a16="http://schemas.microsoft.com/office/drawing/2014/main" id="{48CD9519-E169-DF41-8E65-173E3DCCFC52}"/>
              </a:ext>
            </a:extLst>
          </p:cNvPr>
          <p:cNvPicPr>
            <a:picLocks/>
          </p:cNvPicPr>
          <p:nvPr/>
        </p:nvPicPr>
        <p:blipFill>
          <a:blip r:embed="rId5"/>
          <a:stretch>
            <a:fillRect/>
          </a:stretch>
        </p:blipFill>
        <p:spPr>
          <a:xfrm>
            <a:off x="4058122" y="1452351"/>
            <a:ext cx="761870" cy="761870"/>
          </a:xfrm>
          <a:prstGeom prst="rect">
            <a:avLst/>
          </a:prstGeom>
        </p:spPr>
      </p:pic>
      <p:pic>
        <p:nvPicPr>
          <p:cNvPr id="16" name="Picture 15">
            <a:extLst>
              <a:ext uri="{FF2B5EF4-FFF2-40B4-BE49-F238E27FC236}">
                <a16:creationId xmlns:a16="http://schemas.microsoft.com/office/drawing/2014/main" id="{689375C9-389E-0B45-A94D-638BB5C97102}"/>
              </a:ext>
            </a:extLst>
          </p:cNvPr>
          <p:cNvPicPr>
            <a:picLocks/>
          </p:cNvPicPr>
          <p:nvPr/>
        </p:nvPicPr>
        <p:blipFill>
          <a:blip r:embed="rId6"/>
          <a:stretch>
            <a:fillRect/>
          </a:stretch>
        </p:blipFill>
        <p:spPr>
          <a:xfrm>
            <a:off x="6902979" y="1532555"/>
            <a:ext cx="641569" cy="641569"/>
          </a:xfrm>
          <a:prstGeom prst="rect">
            <a:avLst/>
          </a:prstGeom>
        </p:spPr>
      </p:pic>
    </p:spTree>
    <p:extLst>
      <p:ext uri="{BB962C8B-B14F-4D97-AF65-F5344CB8AC3E}">
        <p14:creationId xmlns:p14="http://schemas.microsoft.com/office/powerpoint/2010/main" val="20023250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fade">
                                      <p:cBhvr>
                                        <p:cTn id="7" dur="500"/>
                                        <p:tgtEl>
                                          <p:spTgt spid="2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6"/>
                                        </p:tgtEl>
                                        <p:attrNameLst>
                                          <p:attrName>style.visibility</p:attrName>
                                        </p:attrNameLst>
                                      </p:cBhvr>
                                      <p:to>
                                        <p:strVal val="visible"/>
                                      </p:to>
                                    </p:set>
                                    <p:animEffect transition="in" filter="fade">
                                      <p:cBhvr>
                                        <p:cTn id="12" dur="500"/>
                                        <p:tgtEl>
                                          <p:spTgt spid="2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7"/>
                                        </p:tgtEl>
                                        <p:attrNameLst>
                                          <p:attrName>style.visibility</p:attrName>
                                        </p:attrNameLst>
                                      </p:cBhvr>
                                      <p:to>
                                        <p:strVal val="visible"/>
                                      </p:to>
                                    </p:set>
                                    <p:animEffect transition="in" filter="fade">
                                      <p:cBhvr>
                                        <p:cTn id="17"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Rectangle 22">
            <a:extLst>
              <a:ext uri="{FF2B5EF4-FFF2-40B4-BE49-F238E27FC236}">
                <a16:creationId xmlns:a16="http://schemas.microsoft.com/office/drawing/2014/main" id="{8C2448A1-BCFD-7C40-B021-E7CE6ED3C220}"/>
              </a:ext>
            </a:extLst>
          </p:cNvPr>
          <p:cNvSpPr/>
          <p:nvPr/>
        </p:nvSpPr>
        <p:spPr>
          <a:xfrm>
            <a:off x="0" y="0"/>
            <a:ext cx="2256312" cy="514350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Rectangle 3">
            <a:extLst>
              <a:ext uri="{FF2B5EF4-FFF2-40B4-BE49-F238E27FC236}">
                <a16:creationId xmlns:a16="http://schemas.microsoft.com/office/drawing/2014/main" id="{6DBB76B0-5D72-6F42-8E76-EC45F0C1B685}"/>
              </a:ext>
            </a:extLst>
          </p:cNvPr>
          <p:cNvSpPr/>
          <p:nvPr/>
        </p:nvSpPr>
        <p:spPr>
          <a:xfrm>
            <a:off x="0" y="4341706"/>
            <a:ext cx="9144000" cy="801793"/>
          </a:xfrm>
          <a:prstGeom prst="rect">
            <a:avLst/>
          </a:prstGeom>
          <a:solidFill>
            <a:srgbClr val="6F359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5" name="Picture 4">
            <a:extLst>
              <a:ext uri="{FF2B5EF4-FFF2-40B4-BE49-F238E27FC236}">
                <a16:creationId xmlns:a16="http://schemas.microsoft.com/office/drawing/2014/main" id="{9EEDCD6C-A091-B045-AE46-E3BBF9923F14}"/>
              </a:ext>
            </a:extLst>
          </p:cNvPr>
          <p:cNvPicPr>
            <a:picLocks noChangeAspect="1"/>
          </p:cNvPicPr>
          <p:nvPr/>
        </p:nvPicPr>
        <p:blipFill>
          <a:blip r:embed="rId3"/>
          <a:stretch>
            <a:fillRect/>
          </a:stretch>
        </p:blipFill>
        <p:spPr>
          <a:xfrm>
            <a:off x="372534" y="4903893"/>
            <a:ext cx="1149718" cy="332935"/>
          </a:xfrm>
          <a:prstGeom prst="rect">
            <a:avLst/>
          </a:prstGeom>
        </p:spPr>
      </p:pic>
      <p:sp>
        <p:nvSpPr>
          <p:cNvPr id="6" name="TextBox 5">
            <a:extLst>
              <a:ext uri="{FF2B5EF4-FFF2-40B4-BE49-F238E27FC236}">
                <a16:creationId xmlns:a16="http://schemas.microsoft.com/office/drawing/2014/main" id="{DB95211B-2F67-5A4B-BBE1-2E5976E07C81}"/>
              </a:ext>
            </a:extLst>
          </p:cNvPr>
          <p:cNvSpPr txBox="1"/>
          <p:nvPr/>
        </p:nvSpPr>
        <p:spPr>
          <a:xfrm>
            <a:off x="372534" y="4405334"/>
            <a:ext cx="5490606" cy="523220"/>
          </a:xfrm>
          <a:prstGeom prst="rect">
            <a:avLst/>
          </a:prstGeom>
          <a:noFill/>
        </p:spPr>
        <p:txBody>
          <a:bodyPr wrap="none" rtlCol="0">
            <a:spAutoFit/>
          </a:bodyPr>
          <a:lstStyle/>
          <a:p>
            <a:r>
              <a:rPr lang="en-GB" sz="2800" dirty="0">
                <a:solidFill>
                  <a:schemeClr val="bg1"/>
                </a:solidFill>
                <a:latin typeface="Montserrat" panose="02000505000000020004" pitchFamily="2" charset="77"/>
              </a:rPr>
              <a:t>When co-creation adds value</a:t>
            </a:r>
          </a:p>
        </p:txBody>
      </p:sp>
      <p:grpSp>
        <p:nvGrpSpPr>
          <p:cNvPr id="8" name="Group 7">
            <a:extLst>
              <a:ext uri="{FF2B5EF4-FFF2-40B4-BE49-F238E27FC236}">
                <a16:creationId xmlns:a16="http://schemas.microsoft.com/office/drawing/2014/main" id="{C88A1257-74BB-6C41-900B-794622CD112E}"/>
              </a:ext>
            </a:extLst>
          </p:cNvPr>
          <p:cNvGrpSpPr/>
          <p:nvPr/>
        </p:nvGrpSpPr>
        <p:grpSpPr>
          <a:xfrm>
            <a:off x="2475534" y="1299602"/>
            <a:ext cx="2585965" cy="2214020"/>
            <a:chOff x="2475534" y="1299602"/>
            <a:chExt cx="2585965" cy="2214020"/>
          </a:xfrm>
        </p:grpSpPr>
        <p:grpSp>
          <p:nvGrpSpPr>
            <p:cNvPr id="7" name="Group 6">
              <a:extLst>
                <a:ext uri="{FF2B5EF4-FFF2-40B4-BE49-F238E27FC236}">
                  <a16:creationId xmlns:a16="http://schemas.microsoft.com/office/drawing/2014/main" id="{4F77FE50-AC20-B148-94DF-8D88345D27B0}"/>
                </a:ext>
              </a:extLst>
            </p:cNvPr>
            <p:cNvGrpSpPr/>
            <p:nvPr/>
          </p:nvGrpSpPr>
          <p:grpSpPr>
            <a:xfrm>
              <a:off x="3250766" y="1299602"/>
              <a:ext cx="1046073" cy="1046073"/>
              <a:chOff x="3250766" y="1299602"/>
              <a:chExt cx="1046073" cy="1046073"/>
            </a:xfrm>
          </p:grpSpPr>
          <p:sp>
            <p:nvSpPr>
              <p:cNvPr id="21" name="Oval 20">
                <a:extLst>
                  <a:ext uri="{FF2B5EF4-FFF2-40B4-BE49-F238E27FC236}">
                    <a16:creationId xmlns:a16="http://schemas.microsoft.com/office/drawing/2014/main" id="{63E7885C-DE84-714D-9D9C-AD8C342425BF}"/>
                  </a:ext>
                </a:extLst>
              </p:cNvPr>
              <p:cNvSpPr/>
              <p:nvPr/>
            </p:nvSpPr>
            <p:spPr>
              <a:xfrm>
                <a:off x="3250766" y="1299602"/>
                <a:ext cx="1046073" cy="1046073"/>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2" name="Picture 21">
                <a:extLst>
                  <a:ext uri="{FF2B5EF4-FFF2-40B4-BE49-F238E27FC236}">
                    <a16:creationId xmlns:a16="http://schemas.microsoft.com/office/drawing/2014/main" id="{8F805589-D41E-FC43-9C3F-33B557886271}"/>
                  </a:ext>
                </a:extLst>
              </p:cNvPr>
              <p:cNvPicPr>
                <a:picLocks/>
              </p:cNvPicPr>
              <p:nvPr/>
            </p:nvPicPr>
            <p:blipFill>
              <a:blip r:embed="rId4"/>
              <a:stretch>
                <a:fillRect/>
              </a:stretch>
            </p:blipFill>
            <p:spPr>
              <a:xfrm>
                <a:off x="3288892" y="1337728"/>
                <a:ext cx="969819" cy="969819"/>
              </a:xfrm>
              <a:prstGeom prst="rect">
                <a:avLst/>
              </a:prstGeom>
            </p:spPr>
          </p:pic>
        </p:grpSp>
        <p:sp>
          <p:nvSpPr>
            <p:cNvPr id="17" name="TextBox 16">
              <a:extLst>
                <a:ext uri="{FF2B5EF4-FFF2-40B4-BE49-F238E27FC236}">
                  <a16:creationId xmlns:a16="http://schemas.microsoft.com/office/drawing/2014/main" id="{11AC0A91-9625-5B48-BE3C-86BE5006A631}"/>
                </a:ext>
              </a:extLst>
            </p:cNvPr>
            <p:cNvSpPr txBox="1"/>
            <p:nvPr/>
          </p:nvSpPr>
          <p:spPr>
            <a:xfrm>
              <a:off x="2475534" y="2590292"/>
              <a:ext cx="2585965" cy="923330"/>
            </a:xfrm>
            <a:prstGeom prst="rect">
              <a:avLst/>
            </a:prstGeom>
            <a:noFill/>
          </p:spPr>
          <p:txBody>
            <a:bodyPr wrap="none" rtlCol="0">
              <a:spAutoFit/>
            </a:bodyPr>
            <a:lstStyle/>
            <a:p>
              <a:pPr algn="ctr"/>
              <a:r>
                <a:rPr lang="en-GB" sz="1800" dirty="0">
                  <a:latin typeface="Montserrat" panose="02000505000000020004" pitchFamily="2" charset="77"/>
                </a:rPr>
                <a:t>+80%</a:t>
              </a:r>
            </a:p>
            <a:p>
              <a:pPr algn="ctr"/>
              <a:r>
                <a:rPr lang="en-GB" sz="1800" dirty="0">
                  <a:latin typeface="Montserrat" panose="02000505000000020004" pitchFamily="2" charset="77"/>
                </a:rPr>
                <a:t>response rate</a:t>
              </a:r>
            </a:p>
            <a:p>
              <a:pPr algn="ctr"/>
              <a:r>
                <a:rPr lang="en-GB" sz="1800" dirty="0">
                  <a:latin typeface="Montserrat" panose="02000505000000020004" pitchFamily="2" charset="77"/>
                </a:rPr>
                <a:t>across stakeholders </a:t>
              </a:r>
            </a:p>
          </p:txBody>
        </p:sp>
      </p:grpSp>
      <p:grpSp>
        <p:nvGrpSpPr>
          <p:cNvPr id="42" name="Group 41">
            <a:extLst>
              <a:ext uri="{FF2B5EF4-FFF2-40B4-BE49-F238E27FC236}">
                <a16:creationId xmlns:a16="http://schemas.microsoft.com/office/drawing/2014/main" id="{0F036D9B-6574-5347-BB35-7215E909E25C}"/>
              </a:ext>
            </a:extLst>
          </p:cNvPr>
          <p:cNvGrpSpPr/>
          <p:nvPr/>
        </p:nvGrpSpPr>
        <p:grpSpPr>
          <a:xfrm>
            <a:off x="219222" y="1373932"/>
            <a:ext cx="1732861" cy="1732861"/>
            <a:chOff x="219222" y="1307222"/>
            <a:chExt cx="1732861" cy="1732861"/>
          </a:xfrm>
        </p:grpSpPr>
        <p:pic>
          <p:nvPicPr>
            <p:cNvPr id="24" name="Picture 23">
              <a:extLst>
                <a:ext uri="{FF2B5EF4-FFF2-40B4-BE49-F238E27FC236}">
                  <a16:creationId xmlns:a16="http://schemas.microsoft.com/office/drawing/2014/main" id="{9113DC38-B9F6-1C47-83AC-3B8224B7C3B8}"/>
                </a:ext>
              </a:extLst>
            </p:cNvPr>
            <p:cNvPicPr>
              <a:picLocks/>
            </p:cNvPicPr>
            <p:nvPr/>
          </p:nvPicPr>
          <p:blipFill>
            <a:blip r:embed="rId5"/>
            <a:stretch>
              <a:fillRect/>
            </a:stretch>
          </p:blipFill>
          <p:spPr>
            <a:xfrm>
              <a:off x="219222" y="1307222"/>
              <a:ext cx="1732861" cy="1732861"/>
            </a:xfrm>
            <a:prstGeom prst="rect">
              <a:avLst/>
            </a:prstGeom>
          </p:spPr>
        </p:pic>
        <p:pic>
          <p:nvPicPr>
            <p:cNvPr id="18" name="Picture 17">
              <a:extLst>
                <a:ext uri="{FF2B5EF4-FFF2-40B4-BE49-F238E27FC236}">
                  <a16:creationId xmlns:a16="http://schemas.microsoft.com/office/drawing/2014/main" id="{25CE484C-0B2D-A54C-B0D6-4479847BCE6E}"/>
                </a:ext>
              </a:extLst>
            </p:cNvPr>
            <p:cNvPicPr>
              <a:picLocks/>
            </p:cNvPicPr>
            <p:nvPr/>
          </p:nvPicPr>
          <p:blipFill>
            <a:blip r:embed="rId6"/>
            <a:stretch>
              <a:fillRect/>
            </a:stretch>
          </p:blipFill>
          <p:spPr>
            <a:xfrm>
              <a:off x="853758" y="1772705"/>
              <a:ext cx="775371" cy="775371"/>
            </a:xfrm>
            <a:prstGeom prst="rect">
              <a:avLst/>
            </a:prstGeom>
          </p:spPr>
        </p:pic>
      </p:grpSp>
      <p:sp>
        <p:nvSpPr>
          <p:cNvPr id="30" name="TextBox 29">
            <a:extLst>
              <a:ext uri="{FF2B5EF4-FFF2-40B4-BE49-F238E27FC236}">
                <a16:creationId xmlns:a16="http://schemas.microsoft.com/office/drawing/2014/main" id="{600BDE94-94A6-6545-AB62-4422040273EC}"/>
              </a:ext>
            </a:extLst>
          </p:cNvPr>
          <p:cNvSpPr txBox="1"/>
          <p:nvPr/>
        </p:nvSpPr>
        <p:spPr>
          <a:xfrm>
            <a:off x="7837714" y="666252"/>
            <a:ext cx="492443" cy="461665"/>
          </a:xfrm>
          <a:prstGeom prst="rect">
            <a:avLst/>
          </a:prstGeom>
          <a:noFill/>
        </p:spPr>
        <p:txBody>
          <a:bodyPr wrap="none" rtlCol="0">
            <a:spAutoFit/>
          </a:bodyPr>
          <a:lstStyle/>
          <a:p>
            <a:r>
              <a:rPr lang="en-GB" sz="2400" dirty="0"/>
              <a:t>😀</a:t>
            </a:r>
          </a:p>
        </p:txBody>
      </p:sp>
      <p:grpSp>
        <p:nvGrpSpPr>
          <p:cNvPr id="2" name="Group 1">
            <a:extLst>
              <a:ext uri="{FF2B5EF4-FFF2-40B4-BE49-F238E27FC236}">
                <a16:creationId xmlns:a16="http://schemas.microsoft.com/office/drawing/2014/main" id="{1852D73B-276C-414A-A7E7-4F0DAD67F90C}"/>
              </a:ext>
            </a:extLst>
          </p:cNvPr>
          <p:cNvGrpSpPr/>
          <p:nvPr/>
        </p:nvGrpSpPr>
        <p:grpSpPr>
          <a:xfrm>
            <a:off x="5608388" y="660440"/>
            <a:ext cx="1918990" cy="819734"/>
            <a:chOff x="5608388" y="660440"/>
            <a:chExt cx="1918990" cy="819734"/>
          </a:xfrm>
        </p:grpSpPr>
        <p:pic>
          <p:nvPicPr>
            <p:cNvPr id="29" name="Picture 28">
              <a:extLst>
                <a:ext uri="{FF2B5EF4-FFF2-40B4-BE49-F238E27FC236}">
                  <a16:creationId xmlns:a16="http://schemas.microsoft.com/office/drawing/2014/main" id="{93350F06-7DA1-094B-8D59-2A0C5F46CA88}"/>
                </a:ext>
              </a:extLst>
            </p:cNvPr>
            <p:cNvPicPr>
              <a:picLocks/>
            </p:cNvPicPr>
            <p:nvPr/>
          </p:nvPicPr>
          <p:blipFill>
            <a:blip r:embed="rId7"/>
            <a:stretch>
              <a:fillRect/>
            </a:stretch>
          </p:blipFill>
          <p:spPr>
            <a:xfrm>
              <a:off x="6707644" y="660440"/>
              <a:ext cx="819734" cy="819734"/>
            </a:xfrm>
            <a:prstGeom prst="rect">
              <a:avLst/>
            </a:prstGeom>
          </p:spPr>
        </p:pic>
        <p:sp>
          <p:nvSpPr>
            <p:cNvPr id="31" name="Right Arrow 30">
              <a:extLst>
                <a:ext uri="{FF2B5EF4-FFF2-40B4-BE49-F238E27FC236}">
                  <a16:creationId xmlns:a16="http://schemas.microsoft.com/office/drawing/2014/main" id="{850987F7-2514-2248-AC2E-23A9E4126DF8}"/>
                </a:ext>
              </a:extLst>
            </p:cNvPr>
            <p:cNvSpPr/>
            <p:nvPr/>
          </p:nvSpPr>
          <p:spPr>
            <a:xfrm>
              <a:off x="5608388" y="793274"/>
              <a:ext cx="629392" cy="576951"/>
            </a:xfrm>
            <a:prstGeom prst="rightArrow">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44" name="Group 43">
            <a:extLst>
              <a:ext uri="{FF2B5EF4-FFF2-40B4-BE49-F238E27FC236}">
                <a16:creationId xmlns:a16="http://schemas.microsoft.com/office/drawing/2014/main" id="{E59AEDA3-7012-6044-B3FF-C0B5D54600BA}"/>
              </a:ext>
            </a:extLst>
          </p:cNvPr>
          <p:cNvGrpSpPr/>
          <p:nvPr/>
        </p:nvGrpSpPr>
        <p:grpSpPr>
          <a:xfrm>
            <a:off x="5608388" y="2466811"/>
            <a:ext cx="2328488" cy="1006168"/>
            <a:chOff x="5608388" y="2466811"/>
            <a:chExt cx="2328488" cy="1006168"/>
          </a:xfrm>
        </p:grpSpPr>
        <p:sp>
          <p:nvSpPr>
            <p:cNvPr id="32" name="Right Arrow 31">
              <a:extLst>
                <a:ext uri="{FF2B5EF4-FFF2-40B4-BE49-F238E27FC236}">
                  <a16:creationId xmlns:a16="http://schemas.microsoft.com/office/drawing/2014/main" id="{F1EF82CE-A2E0-214A-B688-89D50B70D70B}"/>
                </a:ext>
              </a:extLst>
            </p:cNvPr>
            <p:cNvSpPr/>
            <p:nvPr/>
          </p:nvSpPr>
          <p:spPr>
            <a:xfrm>
              <a:off x="5608388" y="2681420"/>
              <a:ext cx="629392" cy="576951"/>
            </a:xfrm>
            <a:prstGeom prst="rightArrow">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43" name="Picture 42">
              <a:extLst>
                <a:ext uri="{FF2B5EF4-FFF2-40B4-BE49-F238E27FC236}">
                  <a16:creationId xmlns:a16="http://schemas.microsoft.com/office/drawing/2014/main" id="{411D8C06-86DE-8C49-8890-2BD42E53E81D}"/>
                </a:ext>
              </a:extLst>
            </p:cNvPr>
            <p:cNvPicPr>
              <a:picLocks/>
            </p:cNvPicPr>
            <p:nvPr/>
          </p:nvPicPr>
          <p:blipFill>
            <a:blip r:embed="rId8"/>
            <a:stretch>
              <a:fillRect/>
            </a:stretch>
          </p:blipFill>
          <p:spPr>
            <a:xfrm>
              <a:off x="6930708" y="2466811"/>
              <a:ext cx="1006168" cy="1006168"/>
            </a:xfrm>
            <a:prstGeom prst="rect">
              <a:avLst/>
            </a:prstGeom>
          </p:spPr>
        </p:pic>
      </p:grpSp>
      <p:sp>
        <p:nvSpPr>
          <p:cNvPr id="20" name="TextBox 19">
            <a:extLst>
              <a:ext uri="{FF2B5EF4-FFF2-40B4-BE49-F238E27FC236}">
                <a16:creationId xmlns:a16="http://schemas.microsoft.com/office/drawing/2014/main" id="{42ED45CB-2564-2240-9451-99F266D58B0E}"/>
              </a:ext>
            </a:extLst>
          </p:cNvPr>
          <p:cNvSpPr txBox="1"/>
          <p:nvPr/>
        </p:nvSpPr>
        <p:spPr>
          <a:xfrm>
            <a:off x="7837714" y="1046172"/>
            <a:ext cx="492443" cy="461665"/>
          </a:xfrm>
          <a:prstGeom prst="rect">
            <a:avLst/>
          </a:prstGeom>
          <a:noFill/>
        </p:spPr>
        <p:txBody>
          <a:bodyPr wrap="none" rtlCol="0">
            <a:spAutoFit/>
          </a:bodyPr>
          <a:lstStyle/>
          <a:p>
            <a:r>
              <a:rPr lang="en-GB" sz="2400" dirty="0"/>
              <a:t>😡</a:t>
            </a:r>
          </a:p>
        </p:txBody>
      </p:sp>
    </p:spTree>
    <p:extLst>
      <p:ext uri="{BB962C8B-B14F-4D97-AF65-F5344CB8AC3E}">
        <p14:creationId xmlns:p14="http://schemas.microsoft.com/office/powerpoint/2010/main" val="26812674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0"/>
                                        </p:tgtEl>
                                        <p:attrNameLst>
                                          <p:attrName>style.visibility</p:attrName>
                                        </p:attrNameLst>
                                      </p:cBhvr>
                                      <p:to>
                                        <p:strVal val="visible"/>
                                      </p:to>
                                    </p:set>
                                    <p:animEffect transition="in" filter="fade">
                                      <p:cBhvr>
                                        <p:cTn id="22" dur="500"/>
                                        <p:tgtEl>
                                          <p:spTgt spid="30"/>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44"/>
                                        </p:tgtEl>
                                        <p:attrNameLst>
                                          <p:attrName>style.visibility</p:attrName>
                                        </p:attrNameLst>
                                      </p:cBhvr>
                                      <p:to>
                                        <p:strVal val="visible"/>
                                      </p:to>
                                    </p:set>
                                    <p:animEffect transition="in" filter="fade">
                                      <p:cBhvr>
                                        <p:cTn id="27" dur="500"/>
                                        <p:tgtEl>
                                          <p:spTgt spid="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P spid="20"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9" name="Group 28">
            <a:extLst>
              <a:ext uri="{FF2B5EF4-FFF2-40B4-BE49-F238E27FC236}">
                <a16:creationId xmlns:a16="http://schemas.microsoft.com/office/drawing/2014/main" id="{7F8227B3-DD58-8F45-84C2-9113BBEC184F}"/>
              </a:ext>
            </a:extLst>
          </p:cNvPr>
          <p:cNvGrpSpPr/>
          <p:nvPr/>
        </p:nvGrpSpPr>
        <p:grpSpPr>
          <a:xfrm>
            <a:off x="2930674" y="2248355"/>
            <a:ext cx="5541594" cy="1603169"/>
            <a:chOff x="2930674" y="2248355"/>
            <a:chExt cx="5541594" cy="1603169"/>
          </a:xfrm>
        </p:grpSpPr>
        <p:sp>
          <p:nvSpPr>
            <p:cNvPr id="22" name="Rectangle 21">
              <a:extLst>
                <a:ext uri="{FF2B5EF4-FFF2-40B4-BE49-F238E27FC236}">
                  <a16:creationId xmlns:a16="http://schemas.microsoft.com/office/drawing/2014/main" id="{26F7AF70-9D87-454D-86B1-3412905F7970}"/>
                </a:ext>
              </a:extLst>
            </p:cNvPr>
            <p:cNvSpPr/>
            <p:nvPr/>
          </p:nvSpPr>
          <p:spPr>
            <a:xfrm>
              <a:off x="4184601" y="2248355"/>
              <a:ext cx="4287667" cy="1603169"/>
            </a:xfrm>
            <a:prstGeom prst="rect">
              <a:avLst/>
            </a:prstGeom>
            <a:solidFill>
              <a:srgbClr val="E4ED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Right Arrow 9">
              <a:extLst>
                <a:ext uri="{FF2B5EF4-FFF2-40B4-BE49-F238E27FC236}">
                  <a16:creationId xmlns:a16="http://schemas.microsoft.com/office/drawing/2014/main" id="{8A9BB10A-DAEB-EB4D-BAF4-419CB7DCED70}"/>
                </a:ext>
              </a:extLst>
            </p:cNvPr>
            <p:cNvSpPr/>
            <p:nvPr/>
          </p:nvSpPr>
          <p:spPr>
            <a:xfrm>
              <a:off x="2930674" y="2910510"/>
              <a:ext cx="629392" cy="576951"/>
            </a:xfrm>
            <a:prstGeom prst="rightArrow">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7" name="Picture 6">
              <a:extLst>
                <a:ext uri="{FF2B5EF4-FFF2-40B4-BE49-F238E27FC236}">
                  <a16:creationId xmlns:a16="http://schemas.microsoft.com/office/drawing/2014/main" id="{85F744B7-9274-D64A-85D3-5422FDE56655}"/>
                </a:ext>
              </a:extLst>
            </p:cNvPr>
            <p:cNvPicPr>
              <a:picLocks/>
            </p:cNvPicPr>
            <p:nvPr/>
          </p:nvPicPr>
          <p:blipFill>
            <a:blip r:embed="rId2"/>
            <a:stretch>
              <a:fillRect/>
            </a:stretch>
          </p:blipFill>
          <p:spPr>
            <a:xfrm>
              <a:off x="5953277" y="2515853"/>
              <a:ext cx="1068173" cy="1068173"/>
            </a:xfrm>
            <a:prstGeom prst="rect">
              <a:avLst/>
            </a:prstGeom>
          </p:spPr>
        </p:pic>
      </p:grpSp>
      <p:grpSp>
        <p:nvGrpSpPr>
          <p:cNvPr id="28" name="Group 27">
            <a:extLst>
              <a:ext uri="{FF2B5EF4-FFF2-40B4-BE49-F238E27FC236}">
                <a16:creationId xmlns:a16="http://schemas.microsoft.com/office/drawing/2014/main" id="{53A15231-DF3E-A242-8DE3-4491F0B05EFA}"/>
              </a:ext>
            </a:extLst>
          </p:cNvPr>
          <p:cNvGrpSpPr/>
          <p:nvPr/>
        </p:nvGrpSpPr>
        <p:grpSpPr>
          <a:xfrm>
            <a:off x="2930674" y="453096"/>
            <a:ext cx="5541594" cy="1603169"/>
            <a:chOff x="2930674" y="453096"/>
            <a:chExt cx="5541594" cy="1603169"/>
          </a:xfrm>
        </p:grpSpPr>
        <p:sp>
          <p:nvSpPr>
            <p:cNvPr id="20" name="Rectangle 19">
              <a:extLst>
                <a:ext uri="{FF2B5EF4-FFF2-40B4-BE49-F238E27FC236}">
                  <a16:creationId xmlns:a16="http://schemas.microsoft.com/office/drawing/2014/main" id="{CE13BB2D-E0C3-804C-A4E2-AD7C158F4547}"/>
                </a:ext>
              </a:extLst>
            </p:cNvPr>
            <p:cNvSpPr/>
            <p:nvPr/>
          </p:nvSpPr>
          <p:spPr>
            <a:xfrm>
              <a:off x="4184601" y="453096"/>
              <a:ext cx="4287667" cy="1603169"/>
            </a:xfrm>
            <a:prstGeom prst="rect">
              <a:avLst/>
            </a:prstGeom>
            <a:solidFill>
              <a:srgbClr val="E4ED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Right Arrow 1">
              <a:extLst>
                <a:ext uri="{FF2B5EF4-FFF2-40B4-BE49-F238E27FC236}">
                  <a16:creationId xmlns:a16="http://schemas.microsoft.com/office/drawing/2014/main" id="{EE5808C1-9C4B-6641-ABCA-D0D03E7A366C}"/>
                </a:ext>
              </a:extLst>
            </p:cNvPr>
            <p:cNvSpPr/>
            <p:nvPr/>
          </p:nvSpPr>
          <p:spPr>
            <a:xfrm>
              <a:off x="2930674" y="966204"/>
              <a:ext cx="629392" cy="576951"/>
            </a:xfrm>
            <a:prstGeom prst="rightArrow">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9" name="Picture 18">
              <a:extLst>
                <a:ext uri="{FF2B5EF4-FFF2-40B4-BE49-F238E27FC236}">
                  <a16:creationId xmlns:a16="http://schemas.microsoft.com/office/drawing/2014/main" id="{FCBD8A9E-A0AA-5846-A78C-92F5BCEBC54A}"/>
                </a:ext>
              </a:extLst>
            </p:cNvPr>
            <p:cNvPicPr>
              <a:picLocks/>
            </p:cNvPicPr>
            <p:nvPr/>
          </p:nvPicPr>
          <p:blipFill>
            <a:blip r:embed="rId3"/>
            <a:stretch>
              <a:fillRect/>
            </a:stretch>
          </p:blipFill>
          <p:spPr>
            <a:xfrm>
              <a:off x="4975135" y="753939"/>
              <a:ext cx="1001482" cy="1001482"/>
            </a:xfrm>
            <a:prstGeom prst="rect">
              <a:avLst/>
            </a:prstGeom>
          </p:spPr>
        </p:pic>
      </p:grpSp>
      <p:sp>
        <p:nvSpPr>
          <p:cNvPr id="4" name="Rectangle 3">
            <a:extLst>
              <a:ext uri="{FF2B5EF4-FFF2-40B4-BE49-F238E27FC236}">
                <a16:creationId xmlns:a16="http://schemas.microsoft.com/office/drawing/2014/main" id="{6F99C7EE-E1A4-5744-ABE7-BA7571D9C31E}"/>
              </a:ext>
            </a:extLst>
          </p:cNvPr>
          <p:cNvSpPr/>
          <p:nvPr/>
        </p:nvSpPr>
        <p:spPr>
          <a:xfrm>
            <a:off x="0" y="4341706"/>
            <a:ext cx="9144000" cy="801793"/>
          </a:xfrm>
          <a:prstGeom prst="rect">
            <a:avLst/>
          </a:prstGeom>
          <a:solidFill>
            <a:srgbClr val="6F359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5" name="Picture 4">
            <a:extLst>
              <a:ext uri="{FF2B5EF4-FFF2-40B4-BE49-F238E27FC236}">
                <a16:creationId xmlns:a16="http://schemas.microsoft.com/office/drawing/2014/main" id="{CBA22FB2-C228-FE4A-9029-17718F1FDF79}"/>
              </a:ext>
            </a:extLst>
          </p:cNvPr>
          <p:cNvPicPr>
            <a:picLocks noChangeAspect="1"/>
          </p:cNvPicPr>
          <p:nvPr/>
        </p:nvPicPr>
        <p:blipFill>
          <a:blip r:embed="rId4"/>
          <a:stretch>
            <a:fillRect/>
          </a:stretch>
        </p:blipFill>
        <p:spPr>
          <a:xfrm>
            <a:off x="372534" y="4903893"/>
            <a:ext cx="1149718" cy="332935"/>
          </a:xfrm>
          <a:prstGeom prst="rect">
            <a:avLst/>
          </a:prstGeom>
        </p:spPr>
      </p:pic>
      <p:sp>
        <p:nvSpPr>
          <p:cNvPr id="6" name="TextBox 5">
            <a:extLst>
              <a:ext uri="{FF2B5EF4-FFF2-40B4-BE49-F238E27FC236}">
                <a16:creationId xmlns:a16="http://schemas.microsoft.com/office/drawing/2014/main" id="{74E5DCD0-93AD-5042-873A-346DEEEA3789}"/>
              </a:ext>
            </a:extLst>
          </p:cNvPr>
          <p:cNvSpPr txBox="1"/>
          <p:nvPr/>
        </p:nvSpPr>
        <p:spPr>
          <a:xfrm>
            <a:off x="372534" y="4405334"/>
            <a:ext cx="5490606" cy="523220"/>
          </a:xfrm>
          <a:prstGeom prst="rect">
            <a:avLst/>
          </a:prstGeom>
          <a:noFill/>
        </p:spPr>
        <p:txBody>
          <a:bodyPr wrap="none" rtlCol="0">
            <a:spAutoFit/>
          </a:bodyPr>
          <a:lstStyle/>
          <a:p>
            <a:r>
              <a:rPr lang="en-GB" sz="2800" dirty="0">
                <a:solidFill>
                  <a:schemeClr val="bg1"/>
                </a:solidFill>
                <a:latin typeface="Montserrat" panose="02000505000000020004" pitchFamily="2" charset="77"/>
              </a:rPr>
              <a:t>When co-creation adds value</a:t>
            </a:r>
          </a:p>
        </p:txBody>
      </p:sp>
      <p:pic>
        <p:nvPicPr>
          <p:cNvPr id="18" name="Picture 17">
            <a:extLst>
              <a:ext uri="{FF2B5EF4-FFF2-40B4-BE49-F238E27FC236}">
                <a16:creationId xmlns:a16="http://schemas.microsoft.com/office/drawing/2014/main" id="{AEBB5B7E-BF4D-0449-87D9-3CDC3DCE66CF}"/>
              </a:ext>
            </a:extLst>
          </p:cNvPr>
          <p:cNvPicPr>
            <a:picLocks/>
          </p:cNvPicPr>
          <p:nvPr/>
        </p:nvPicPr>
        <p:blipFill>
          <a:blip r:embed="rId5"/>
          <a:stretch>
            <a:fillRect/>
          </a:stretch>
        </p:blipFill>
        <p:spPr>
          <a:xfrm>
            <a:off x="6792748" y="767680"/>
            <a:ext cx="987741" cy="987741"/>
          </a:xfrm>
          <a:prstGeom prst="rect">
            <a:avLst/>
          </a:prstGeom>
        </p:spPr>
      </p:pic>
      <p:grpSp>
        <p:nvGrpSpPr>
          <p:cNvPr id="30" name="Group 29">
            <a:extLst>
              <a:ext uri="{FF2B5EF4-FFF2-40B4-BE49-F238E27FC236}">
                <a16:creationId xmlns:a16="http://schemas.microsoft.com/office/drawing/2014/main" id="{FD6D28AE-313A-E848-B806-DBFB3BC7E549}"/>
              </a:ext>
            </a:extLst>
          </p:cNvPr>
          <p:cNvGrpSpPr/>
          <p:nvPr/>
        </p:nvGrpSpPr>
        <p:grpSpPr>
          <a:xfrm>
            <a:off x="4481998" y="2659227"/>
            <a:ext cx="1258826" cy="781425"/>
            <a:chOff x="4481998" y="2659227"/>
            <a:chExt cx="1258826" cy="781425"/>
          </a:xfrm>
        </p:grpSpPr>
        <p:sp>
          <p:nvSpPr>
            <p:cNvPr id="25" name="Right Arrow 24">
              <a:extLst>
                <a:ext uri="{FF2B5EF4-FFF2-40B4-BE49-F238E27FC236}">
                  <a16:creationId xmlns:a16="http://schemas.microsoft.com/office/drawing/2014/main" id="{32CEE18A-7A33-8B4B-88BB-FE0632A08816}"/>
                </a:ext>
              </a:extLst>
            </p:cNvPr>
            <p:cNvSpPr/>
            <p:nvPr/>
          </p:nvSpPr>
          <p:spPr>
            <a:xfrm>
              <a:off x="5475876" y="2928632"/>
              <a:ext cx="264948" cy="242614"/>
            </a:xfrm>
            <a:prstGeom prst="rightArrow">
              <a:avLst/>
            </a:prstGeom>
            <a:solidFill>
              <a:srgbClr val="C0000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23" name="Picture 22">
              <a:extLst>
                <a:ext uri="{FF2B5EF4-FFF2-40B4-BE49-F238E27FC236}">
                  <a16:creationId xmlns:a16="http://schemas.microsoft.com/office/drawing/2014/main" id="{3B58EF72-0603-B94B-95C3-DDCB06DC0CA9}"/>
                </a:ext>
              </a:extLst>
            </p:cNvPr>
            <p:cNvPicPr>
              <a:picLocks/>
            </p:cNvPicPr>
            <p:nvPr/>
          </p:nvPicPr>
          <p:blipFill>
            <a:blip r:embed="rId6"/>
            <a:stretch>
              <a:fillRect/>
            </a:stretch>
          </p:blipFill>
          <p:spPr>
            <a:xfrm>
              <a:off x="4481998" y="2659227"/>
              <a:ext cx="781425" cy="781425"/>
            </a:xfrm>
            <a:prstGeom prst="rect">
              <a:avLst/>
            </a:prstGeom>
          </p:spPr>
        </p:pic>
      </p:grpSp>
      <p:grpSp>
        <p:nvGrpSpPr>
          <p:cNvPr id="31" name="Group 30">
            <a:extLst>
              <a:ext uri="{FF2B5EF4-FFF2-40B4-BE49-F238E27FC236}">
                <a16:creationId xmlns:a16="http://schemas.microsoft.com/office/drawing/2014/main" id="{161494F7-A571-3841-B951-D7B94C0F8BA6}"/>
              </a:ext>
            </a:extLst>
          </p:cNvPr>
          <p:cNvGrpSpPr/>
          <p:nvPr/>
        </p:nvGrpSpPr>
        <p:grpSpPr>
          <a:xfrm>
            <a:off x="7282607" y="2705232"/>
            <a:ext cx="951233" cy="689414"/>
            <a:chOff x="7282607" y="2705232"/>
            <a:chExt cx="951233" cy="689414"/>
          </a:xfrm>
        </p:grpSpPr>
        <p:pic>
          <p:nvPicPr>
            <p:cNvPr id="24" name="Picture 23">
              <a:extLst>
                <a:ext uri="{FF2B5EF4-FFF2-40B4-BE49-F238E27FC236}">
                  <a16:creationId xmlns:a16="http://schemas.microsoft.com/office/drawing/2014/main" id="{A674C700-34A2-0648-922C-DE7B12A86EFB}"/>
                </a:ext>
              </a:extLst>
            </p:cNvPr>
            <p:cNvPicPr>
              <a:picLocks/>
            </p:cNvPicPr>
            <p:nvPr/>
          </p:nvPicPr>
          <p:blipFill>
            <a:blip r:embed="rId7"/>
            <a:stretch>
              <a:fillRect/>
            </a:stretch>
          </p:blipFill>
          <p:spPr>
            <a:xfrm>
              <a:off x="7544426" y="2705232"/>
              <a:ext cx="689414" cy="689414"/>
            </a:xfrm>
            <a:prstGeom prst="rect">
              <a:avLst/>
            </a:prstGeom>
          </p:spPr>
        </p:pic>
        <p:sp>
          <p:nvSpPr>
            <p:cNvPr id="26" name="Right Arrow 25">
              <a:extLst>
                <a:ext uri="{FF2B5EF4-FFF2-40B4-BE49-F238E27FC236}">
                  <a16:creationId xmlns:a16="http://schemas.microsoft.com/office/drawing/2014/main" id="{D15E3FAA-7AB1-CC46-8901-64F11F0FE88C}"/>
                </a:ext>
              </a:extLst>
            </p:cNvPr>
            <p:cNvSpPr/>
            <p:nvPr/>
          </p:nvSpPr>
          <p:spPr>
            <a:xfrm>
              <a:off x="7282607" y="2928632"/>
              <a:ext cx="264948" cy="242614"/>
            </a:xfrm>
            <a:prstGeom prst="rightArrow">
              <a:avLst/>
            </a:prstGeom>
            <a:solidFill>
              <a:srgbClr val="C0000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pSp>
        <p:nvGrpSpPr>
          <p:cNvPr id="17" name="Group 16">
            <a:extLst>
              <a:ext uri="{FF2B5EF4-FFF2-40B4-BE49-F238E27FC236}">
                <a16:creationId xmlns:a16="http://schemas.microsoft.com/office/drawing/2014/main" id="{BA3B77D9-CD1E-5B45-AD77-76CAE1E9FDA0}"/>
              </a:ext>
            </a:extLst>
          </p:cNvPr>
          <p:cNvGrpSpPr/>
          <p:nvPr/>
        </p:nvGrpSpPr>
        <p:grpSpPr>
          <a:xfrm>
            <a:off x="432944" y="526506"/>
            <a:ext cx="2161628" cy="1568127"/>
            <a:chOff x="502431" y="680228"/>
            <a:chExt cx="2161628" cy="1568127"/>
          </a:xfrm>
        </p:grpSpPr>
        <p:cxnSp>
          <p:nvCxnSpPr>
            <p:cNvPr id="15" name="Straight Connector 14">
              <a:extLst>
                <a:ext uri="{FF2B5EF4-FFF2-40B4-BE49-F238E27FC236}">
                  <a16:creationId xmlns:a16="http://schemas.microsoft.com/office/drawing/2014/main" id="{592C5E9A-B0EE-5E47-B5C3-B9854A86AF6F}"/>
                </a:ext>
              </a:extLst>
            </p:cNvPr>
            <p:cNvCxnSpPr>
              <a:cxnSpLocks/>
            </p:cNvCxnSpPr>
            <p:nvPr/>
          </p:nvCxnSpPr>
          <p:spPr>
            <a:xfrm>
              <a:off x="1612981" y="680228"/>
              <a:ext cx="0" cy="1568127"/>
            </a:xfrm>
            <a:prstGeom prst="line">
              <a:avLst/>
            </a:prstGeom>
            <a:ln w="57150">
              <a:solidFill>
                <a:srgbClr val="00B0F0"/>
              </a:solidFill>
              <a:prstDash val="dash"/>
            </a:ln>
          </p:spPr>
          <p:style>
            <a:lnRef idx="1">
              <a:schemeClr val="accent1"/>
            </a:lnRef>
            <a:fillRef idx="0">
              <a:schemeClr val="accent1"/>
            </a:fillRef>
            <a:effectRef idx="0">
              <a:schemeClr val="accent1"/>
            </a:effectRef>
            <a:fontRef idx="minor">
              <a:schemeClr val="tx1"/>
            </a:fontRef>
          </p:style>
        </p:cxnSp>
        <p:pic>
          <p:nvPicPr>
            <p:cNvPr id="12" name="Picture 11">
              <a:extLst>
                <a:ext uri="{FF2B5EF4-FFF2-40B4-BE49-F238E27FC236}">
                  <a16:creationId xmlns:a16="http://schemas.microsoft.com/office/drawing/2014/main" id="{E0702C33-6737-F741-A110-ACBC5CCA22AF}"/>
                </a:ext>
              </a:extLst>
            </p:cNvPr>
            <p:cNvPicPr>
              <a:picLocks/>
            </p:cNvPicPr>
            <p:nvPr/>
          </p:nvPicPr>
          <p:blipFill>
            <a:blip r:embed="rId8"/>
            <a:stretch>
              <a:fillRect/>
            </a:stretch>
          </p:blipFill>
          <p:spPr>
            <a:xfrm>
              <a:off x="502431" y="753939"/>
              <a:ext cx="993248" cy="993248"/>
            </a:xfrm>
            <a:prstGeom prst="rect">
              <a:avLst/>
            </a:prstGeom>
          </p:spPr>
        </p:pic>
        <p:sp>
          <p:nvSpPr>
            <p:cNvPr id="3" name="TextBox 2">
              <a:extLst>
                <a:ext uri="{FF2B5EF4-FFF2-40B4-BE49-F238E27FC236}">
                  <a16:creationId xmlns:a16="http://schemas.microsoft.com/office/drawing/2014/main" id="{4FAFFEDD-4DF9-4F4D-B52B-26A6875EC6A2}"/>
                </a:ext>
              </a:extLst>
            </p:cNvPr>
            <p:cNvSpPr txBox="1"/>
            <p:nvPr/>
          </p:nvSpPr>
          <p:spPr>
            <a:xfrm>
              <a:off x="577305" y="1755421"/>
              <a:ext cx="843501" cy="307777"/>
            </a:xfrm>
            <a:prstGeom prst="rect">
              <a:avLst/>
            </a:prstGeom>
            <a:solidFill>
              <a:srgbClr val="00B0F0"/>
            </a:solidFill>
          </p:spPr>
          <p:txBody>
            <a:bodyPr wrap="none" rtlCol="0">
              <a:spAutoFit/>
            </a:bodyPr>
            <a:lstStyle/>
            <a:p>
              <a:pPr algn="ctr"/>
              <a:r>
                <a:rPr lang="en-GB" sz="1400" dirty="0">
                  <a:solidFill>
                    <a:schemeClr val="bg1"/>
                  </a:solidFill>
                  <a:latin typeface="Montserrat" panose="02000505000000020004" pitchFamily="2" charset="77"/>
                </a:rPr>
                <a:t>Vendor</a:t>
              </a:r>
            </a:p>
          </p:txBody>
        </p:sp>
        <p:pic>
          <p:nvPicPr>
            <p:cNvPr id="13" name="Picture 12">
              <a:extLst>
                <a:ext uri="{FF2B5EF4-FFF2-40B4-BE49-F238E27FC236}">
                  <a16:creationId xmlns:a16="http://schemas.microsoft.com/office/drawing/2014/main" id="{07294845-DBD0-0E4C-9BE9-00B4E7EFA862}"/>
                </a:ext>
              </a:extLst>
            </p:cNvPr>
            <p:cNvPicPr>
              <a:picLocks/>
            </p:cNvPicPr>
            <p:nvPr/>
          </p:nvPicPr>
          <p:blipFill>
            <a:blip r:embed="rId8"/>
            <a:stretch>
              <a:fillRect/>
            </a:stretch>
          </p:blipFill>
          <p:spPr>
            <a:xfrm>
              <a:off x="1670811" y="753939"/>
              <a:ext cx="993248" cy="993248"/>
            </a:xfrm>
            <a:prstGeom prst="rect">
              <a:avLst/>
            </a:prstGeom>
          </p:spPr>
        </p:pic>
        <p:sp>
          <p:nvSpPr>
            <p:cNvPr id="27" name="TextBox 26">
              <a:extLst>
                <a:ext uri="{FF2B5EF4-FFF2-40B4-BE49-F238E27FC236}">
                  <a16:creationId xmlns:a16="http://schemas.microsoft.com/office/drawing/2014/main" id="{744DE76F-C215-1E4F-9F9F-007BDE6E5DF5}"/>
                </a:ext>
              </a:extLst>
            </p:cNvPr>
            <p:cNvSpPr txBox="1"/>
            <p:nvPr/>
          </p:nvSpPr>
          <p:spPr>
            <a:xfrm>
              <a:off x="1809004" y="1755421"/>
              <a:ext cx="716863" cy="307777"/>
            </a:xfrm>
            <a:prstGeom prst="rect">
              <a:avLst/>
            </a:prstGeom>
            <a:solidFill>
              <a:srgbClr val="00B0F0"/>
            </a:solidFill>
          </p:spPr>
          <p:txBody>
            <a:bodyPr wrap="none" rtlCol="0">
              <a:spAutoFit/>
            </a:bodyPr>
            <a:lstStyle/>
            <a:p>
              <a:pPr algn="ctr"/>
              <a:r>
                <a:rPr lang="en-GB" sz="1400" dirty="0">
                  <a:solidFill>
                    <a:schemeClr val="bg1"/>
                  </a:solidFill>
                  <a:latin typeface="Montserrat" panose="02000505000000020004" pitchFamily="2" charset="77"/>
                </a:rPr>
                <a:t>Client</a:t>
              </a:r>
            </a:p>
          </p:txBody>
        </p:sp>
      </p:grpSp>
    </p:spTree>
    <p:extLst>
      <p:ext uri="{BB962C8B-B14F-4D97-AF65-F5344CB8AC3E}">
        <p14:creationId xmlns:p14="http://schemas.microsoft.com/office/powerpoint/2010/main" val="29851192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500"/>
                                        <p:tgtEl>
                                          <p:spTgt spid="1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8"/>
                                        </p:tgtEl>
                                        <p:attrNameLst>
                                          <p:attrName>style.visibility</p:attrName>
                                        </p:attrNameLst>
                                      </p:cBhvr>
                                      <p:to>
                                        <p:strVal val="visible"/>
                                      </p:to>
                                    </p:set>
                                    <p:animEffect transition="in" filter="fade">
                                      <p:cBhvr>
                                        <p:cTn id="12" dur="500"/>
                                        <p:tgtEl>
                                          <p:spTgt spid="28"/>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8"/>
                                        </p:tgtEl>
                                        <p:attrNameLst>
                                          <p:attrName>style.visibility</p:attrName>
                                        </p:attrNameLst>
                                      </p:cBhvr>
                                      <p:to>
                                        <p:strVal val="visible"/>
                                      </p:to>
                                    </p:set>
                                    <p:animEffect transition="in" filter="fade">
                                      <p:cBhvr>
                                        <p:cTn id="17" dur="500"/>
                                        <p:tgtEl>
                                          <p:spTgt spid="18"/>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9"/>
                                        </p:tgtEl>
                                        <p:attrNameLst>
                                          <p:attrName>style.visibility</p:attrName>
                                        </p:attrNameLst>
                                      </p:cBhvr>
                                      <p:to>
                                        <p:strVal val="visible"/>
                                      </p:to>
                                    </p:set>
                                    <p:animEffect transition="in" filter="fade">
                                      <p:cBhvr>
                                        <p:cTn id="22" dur="500"/>
                                        <p:tgtEl>
                                          <p:spTgt spid="29"/>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0"/>
                                        </p:tgtEl>
                                        <p:attrNameLst>
                                          <p:attrName>style.visibility</p:attrName>
                                        </p:attrNameLst>
                                      </p:cBhvr>
                                      <p:to>
                                        <p:strVal val="visible"/>
                                      </p:to>
                                    </p:set>
                                    <p:animEffect transition="in" filter="fade">
                                      <p:cBhvr>
                                        <p:cTn id="27" dur="500"/>
                                        <p:tgtEl>
                                          <p:spTgt spid="30"/>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1"/>
                                        </p:tgtEl>
                                        <p:attrNameLst>
                                          <p:attrName>style.visibility</p:attrName>
                                        </p:attrNameLst>
                                      </p:cBhvr>
                                      <p:to>
                                        <p:strVal val="visible"/>
                                      </p:to>
                                    </p:set>
                                    <p:animEffect transition="in" filter="fade">
                                      <p:cBhvr>
                                        <p:cTn id="32"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114F3E09-CD18-0845-8836-E7A261994AE3}"/>
              </a:ext>
            </a:extLst>
          </p:cNvPr>
          <p:cNvSpPr txBox="1"/>
          <p:nvPr/>
        </p:nvSpPr>
        <p:spPr>
          <a:xfrm>
            <a:off x="1418794" y="2981311"/>
            <a:ext cx="6317491" cy="461665"/>
          </a:xfrm>
          <a:prstGeom prst="rect">
            <a:avLst/>
          </a:prstGeom>
          <a:noFill/>
          <a:ln>
            <a:noFill/>
          </a:ln>
        </p:spPr>
        <p:txBody>
          <a:bodyPr wrap="square" rtlCol="0">
            <a:spAutoFit/>
          </a:bodyPr>
          <a:lstStyle/>
          <a:p>
            <a:pPr algn="ctr"/>
            <a:r>
              <a:rPr lang="en-GB" sz="2400" dirty="0">
                <a:solidFill>
                  <a:schemeClr val="bg1"/>
                </a:solidFill>
                <a:latin typeface="Montserrat" panose="02000505000000020004" pitchFamily="2" charset="77"/>
              </a:rPr>
              <a:t>Co-creation do’s and don’ts</a:t>
            </a:r>
          </a:p>
        </p:txBody>
      </p:sp>
      <p:sp>
        <p:nvSpPr>
          <p:cNvPr id="5" name="Oval 4">
            <a:extLst>
              <a:ext uri="{FF2B5EF4-FFF2-40B4-BE49-F238E27FC236}">
                <a16:creationId xmlns:a16="http://schemas.microsoft.com/office/drawing/2014/main" id="{85254614-C967-6441-B716-A5DD398CA266}"/>
              </a:ext>
            </a:extLst>
          </p:cNvPr>
          <p:cNvSpPr/>
          <p:nvPr/>
        </p:nvSpPr>
        <p:spPr>
          <a:xfrm>
            <a:off x="3867123" y="1443126"/>
            <a:ext cx="1420837" cy="142083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3" name="Picture 2">
            <a:extLst>
              <a:ext uri="{FF2B5EF4-FFF2-40B4-BE49-F238E27FC236}">
                <a16:creationId xmlns:a16="http://schemas.microsoft.com/office/drawing/2014/main" id="{5D5975C8-1006-2443-8968-89E71630FA50}"/>
              </a:ext>
            </a:extLst>
          </p:cNvPr>
          <p:cNvPicPr>
            <a:picLocks/>
          </p:cNvPicPr>
          <p:nvPr/>
        </p:nvPicPr>
        <p:blipFill>
          <a:blip r:embed="rId2"/>
          <a:stretch>
            <a:fillRect/>
          </a:stretch>
        </p:blipFill>
        <p:spPr>
          <a:xfrm>
            <a:off x="4181209" y="1713668"/>
            <a:ext cx="793127" cy="884026"/>
          </a:xfrm>
          <a:prstGeom prst="rect">
            <a:avLst/>
          </a:prstGeom>
        </p:spPr>
      </p:pic>
    </p:spTree>
    <p:extLst>
      <p:ext uri="{BB962C8B-B14F-4D97-AF65-F5344CB8AC3E}">
        <p14:creationId xmlns:p14="http://schemas.microsoft.com/office/powerpoint/2010/main" val="359580211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Rectangle 33">
            <a:extLst>
              <a:ext uri="{FF2B5EF4-FFF2-40B4-BE49-F238E27FC236}">
                <a16:creationId xmlns:a16="http://schemas.microsoft.com/office/drawing/2014/main" id="{2BD9F6BE-52BC-4346-AF1B-705806068B62}"/>
              </a:ext>
            </a:extLst>
          </p:cNvPr>
          <p:cNvSpPr/>
          <p:nvPr/>
        </p:nvSpPr>
        <p:spPr>
          <a:xfrm>
            <a:off x="0" y="2305605"/>
            <a:ext cx="9144000" cy="2067916"/>
          </a:xfrm>
          <a:prstGeom prst="rect">
            <a:avLst/>
          </a:prstGeom>
          <a:solidFill>
            <a:srgbClr val="E4ED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Rectangle 3">
            <a:extLst>
              <a:ext uri="{FF2B5EF4-FFF2-40B4-BE49-F238E27FC236}">
                <a16:creationId xmlns:a16="http://schemas.microsoft.com/office/drawing/2014/main" id="{6DBB76B0-5D72-6F42-8E76-EC45F0C1B685}"/>
              </a:ext>
            </a:extLst>
          </p:cNvPr>
          <p:cNvSpPr/>
          <p:nvPr/>
        </p:nvSpPr>
        <p:spPr>
          <a:xfrm>
            <a:off x="0" y="4341706"/>
            <a:ext cx="9144000" cy="801793"/>
          </a:xfrm>
          <a:prstGeom prst="rect">
            <a:avLst/>
          </a:prstGeom>
          <a:solidFill>
            <a:srgbClr val="6F359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5" name="Picture 4">
            <a:extLst>
              <a:ext uri="{FF2B5EF4-FFF2-40B4-BE49-F238E27FC236}">
                <a16:creationId xmlns:a16="http://schemas.microsoft.com/office/drawing/2014/main" id="{9EEDCD6C-A091-B045-AE46-E3BBF9923F14}"/>
              </a:ext>
            </a:extLst>
          </p:cNvPr>
          <p:cNvPicPr>
            <a:picLocks noChangeAspect="1"/>
          </p:cNvPicPr>
          <p:nvPr/>
        </p:nvPicPr>
        <p:blipFill>
          <a:blip r:embed="rId3"/>
          <a:stretch>
            <a:fillRect/>
          </a:stretch>
        </p:blipFill>
        <p:spPr>
          <a:xfrm>
            <a:off x="372534" y="4903893"/>
            <a:ext cx="1149718" cy="332935"/>
          </a:xfrm>
          <a:prstGeom prst="rect">
            <a:avLst/>
          </a:prstGeom>
        </p:spPr>
      </p:pic>
      <p:sp>
        <p:nvSpPr>
          <p:cNvPr id="6" name="TextBox 5">
            <a:extLst>
              <a:ext uri="{FF2B5EF4-FFF2-40B4-BE49-F238E27FC236}">
                <a16:creationId xmlns:a16="http://schemas.microsoft.com/office/drawing/2014/main" id="{DB95211B-2F67-5A4B-BBE1-2E5976E07C81}"/>
              </a:ext>
            </a:extLst>
          </p:cNvPr>
          <p:cNvSpPr txBox="1"/>
          <p:nvPr/>
        </p:nvSpPr>
        <p:spPr>
          <a:xfrm>
            <a:off x="372534" y="4405334"/>
            <a:ext cx="5182829" cy="523220"/>
          </a:xfrm>
          <a:prstGeom prst="rect">
            <a:avLst/>
          </a:prstGeom>
          <a:noFill/>
        </p:spPr>
        <p:txBody>
          <a:bodyPr wrap="none" rtlCol="0">
            <a:spAutoFit/>
          </a:bodyPr>
          <a:lstStyle/>
          <a:p>
            <a:r>
              <a:rPr lang="en-GB" sz="2800">
                <a:solidFill>
                  <a:schemeClr val="bg1"/>
                </a:solidFill>
                <a:latin typeface="Montserrat" panose="02000505000000020004" pitchFamily="2" charset="77"/>
              </a:rPr>
              <a:t>Co-creation do’s and don’ts</a:t>
            </a:r>
            <a:endParaRPr lang="en-GB" sz="2800" dirty="0">
              <a:solidFill>
                <a:schemeClr val="bg1"/>
              </a:solidFill>
              <a:latin typeface="Montserrat" panose="02000505000000020004" pitchFamily="2" charset="77"/>
            </a:endParaRPr>
          </a:p>
        </p:txBody>
      </p:sp>
      <p:sp>
        <p:nvSpPr>
          <p:cNvPr id="25" name="TextBox 24">
            <a:extLst>
              <a:ext uri="{FF2B5EF4-FFF2-40B4-BE49-F238E27FC236}">
                <a16:creationId xmlns:a16="http://schemas.microsoft.com/office/drawing/2014/main" id="{4677EF74-AD5A-5C41-B66C-8ED48E6D71EA}"/>
              </a:ext>
            </a:extLst>
          </p:cNvPr>
          <p:cNvSpPr txBox="1"/>
          <p:nvPr/>
        </p:nvSpPr>
        <p:spPr>
          <a:xfrm>
            <a:off x="1159452" y="789378"/>
            <a:ext cx="877163" cy="923330"/>
          </a:xfrm>
          <a:prstGeom prst="rect">
            <a:avLst/>
          </a:prstGeom>
          <a:noFill/>
        </p:spPr>
        <p:txBody>
          <a:bodyPr wrap="none" rtlCol="0">
            <a:spAutoFit/>
          </a:bodyPr>
          <a:lstStyle/>
          <a:p>
            <a:r>
              <a:rPr lang="en-GB" sz="5400" dirty="0"/>
              <a:t>😀</a:t>
            </a:r>
          </a:p>
        </p:txBody>
      </p:sp>
      <p:sp>
        <p:nvSpPr>
          <p:cNvPr id="2" name="Rectangle 1">
            <a:extLst>
              <a:ext uri="{FF2B5EF4-FFF2-40B4-BE49-F238E27FC236}">
                <a16:creationId xmlns:a16="http://schemas.microsoft.com/office/drawing/2014/main" id="{4A11044F-5F35-F441-BD86-E84BFC39D39A}"/>
              </a:ext>
            </a:extLst>
          </p:cNvPr>
          <p:cNvSpPr/>
          <p:nvPr/>
        </p:nvSpPr>
        <p:spPr>
          <a:xfrm>
            <a:off x="3831400" y="789377"/>
            <a:ext cx="877163" cy="923330"/>
          </a:xfrm>
          <a:prstGeom prst="rect">
            <a:avLst/>
          </a:prstGeom>
        </p:spPr>
        <p:txBody>
          <a:bodyPr wrap="none">
            <a:spAutoFit/>
          </a:bodyPr>
          <a:lstStyle/>
          <a:p>
            <a:r>
              <a:rPr lang="en-GB" sz="5400" dirty="0"/>
              <a:t>😡</a:t>
            </a:r>
          </a:p>
        </p:txBody>
      </p:sp>
      <p:grpSp>
        <p:nvGrpSpPr>
          <p:cNvPr id="3" name="Group 2">
            <a:extLst>
              <a:ext uri="{FF2B5EF4-FFF2-40B4-BE49-F238E27FC236}">
                <a16:creationId xmlns:a16="http://schemas.microsoft.com/office/drawing/2014/main" id="{68171BC0-A70E-FC48-858C-BAEEFFFC24A4}"/>
              </a:ext>
            </a:extLst>
          </p:cNvPr>
          <p:cNvGrpSpPr/>
          <p:nvPr/>
        </p:nvGrpSpPr>
        <p:grpSpPr>
          <a:xfrm>
            <a:off x="6301468" y="789377"/>
            <a:ext cx="1649059" cy="923330"/>
            <a:chOff x="6330353" y="1121222"/>
            <a:chExt cx="1649059" cy="923330"/>
          </a:xfrm>
        </p:grpSpPr>
        <p:sp>
          <p:nvSpPr>
            <p:cNvPr id="32" name="TextBox 31">
              <a:extLst>
                <a:ext uri="{FF2B5EF4-FFF2-40B4-BE49-F238E27FC236}">
                  <a16:creationId xmlns:a16="http://schemas.microsoft.com/office/drawing/2014/main" id="{9764C945-1EDB-9343-B343-15F01F98D53F}"/>
                </a:ext>
              </a:extLst>
            </p:cNvPr>
            <p:cNvSpPr txBox="1"/>
            <p:nvPr/>
          </p:nvSpPr>
          <p:spPr>
            <a:xfrm>
              <a:off x="6330353" y="1121222"/>
              <a:ext cx="877163" cy="923330"/>
            </a:xfrm>
            <a:prstGeom prst="rect">
              <a:avLst/>
            </a:prstGeom>
            <a:noFill/>
          </p:spPr>
          <p:txBody>
            <a:bodyPr wrap="none" rtlCol="0">
              <a:spAutoFit/>
            </a:bodyPr>
            <a:lstStyle/>
            <a:p>
              <a:r>
                <a:rPr lang="en-GB" sz="5400" dirty="0"/>
                <a:t>😀</a:t>
              </a:r>
            </a:p>
          </p:txBody>
        </p:sp>
        <p:sp>
          <p:nvSpPr>
            <p:cNvPr id="33" name="Rectangle 32">
              <a:extLst>
                <a:ext uri="{FF2B5EF4-FFF2-40B4-BE49-F238E27FC236}">
                  <a16:creationId xmlns:a16="http://schemas.microsoft.com/office/drawing/2014/main" id="{CB36CA4C-FEDE-FE4A-9930-10D94BA4F71C}"/>
                </a:ext>
              </a:extLst>
            </p:cNvPr>
            <p:cNvSpPr/>
            <p:nvPr/>
          </p:nvSpPr>
          <p:spPr>
            <a:xfrm>
              <a:off x="7102249" y="1121222"/>
              <a:ext cx="877163" cy="923330"/>
            </a:xfrm>
            <a:prstGeom prst="rect">
              <a:avLst/>
            </a:prstGeom>
          </p:spPr>
          <p:txBody>
            <a:bodyPr wrap="none">
              <a:spAutoFit/>
            </a:bodyPr>
            <a:lstStyle/>
            <a:p>
              <a:r>
                <a:rPr lang="en-GB" sz="5400" dirty="0"/>
                <a:t>😡</a:t>
              </a:r>
            </a:p>
          </p:txBody>
        </p:sp>
      </p:grpSp>
      <p:grpSp>
        <p:nvGrpSpPr>
          <p:cNvPr id="24" name="Group 23">
            <a:extLst>
              <a:ext uri="{FF2B5EF4-FFF2-40B4-BE49-F238E27FC236}">
                <a16:creationId xmlns:a16="http://schemas.microsoft.com/office/drawing/2014/main" id="{B7D6B1DE-A704-1E45-87B4-3F0053B358E3}"/>
              </a:ext>
            </a:extLst>
          </p:cNvPr>
          <p:cNvGrpSpPr/>
          <p:nvPr/>
        </p:nvGrpSpPr>
        <p:grpSpPr>
          <a:xfrm>
            <a:off x="5260769" y="2544310"/>
            <a:ext cx="2972289" cy="1500947"/>
            <a:chOff x="5343896" y="2551817"/>
            <a:chExt cx="2972289" cy="1500947"/>
          </a:xfrm>
        </p:grpSpPr>
        <p:sp>
          <p:nvSpPr>
            <p:cNvPr id="9" name="Cloud Callout 8">
              <a:extLst>
                <a:ext uri="{FF2B5EF4-FFF2-40B4-BE49-F238E27FC236}">
                  <a16:creationId xmlns:a16="http://schemas.microsoft.com/office/drawing/2014/main" id="{74CD79C6-A17F-0149-88E6-A0E649110DE6}"/>
                </a:ext>
              </a:extLst>
            </p:cNvPr>
            <p:cNvSpPr/>
            <p:nvPr/>
          </p:nvSpPr>
          <p:spPr>
            <a:xfrm>
              <a:off x="6678194" y="2551817"/>
              <a:ext cx="1637991" cy="891125"/>
            </a:xfrm>
            <a:prstGeom prst="cloudCallout">
              <a:avLst>
                <a:gd name="adj1" fmla="val -62883"/>
                <a:gd name="adj2" fmla="val 26519"/>
              </a:avLst>
            </a:prstGeom>
            <a:solidFill>
              <a:schemeClr val="bg1"/>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 name="TextBox 21">
              <a:extLst>
                <a:ext uri="{FF2B5EF4-FFF2-40B4-BE49-F238E27FC236}">
                  <a16:creationId xmlns:a16="http://schemas.microsoft.com/office/drawing/2014/main" id="{B4DC2CF5-875D-B04C-B5C2-D67CACDF5375}"/>
                </a:ext>
              </a:extLst>
            </p:cNvPr>
            <p:cNvSpPr txBox="1"/>
            <p:nvPr/>
          </p:nvSpPr>
          <p:spPr>
            <a:xfrm>
              <a:off x="6884806" y="2704104"/>
              <a:ext cx="437940" cy="584775"/>
            </a:xfrm>
            <a:prstGeom prst="rect">
              <a:avLst/>
            </a:prstGeom>
            <a:noFill/>
          </p:spPr>
          <p:txBody>
            <a:bodyPr wrap="none" rtlCol="0">
              <a:spAutoFit/>
            </a:bodyPr>
            <a:lstStyle/>
            <a:p>
              <a:r>
                <a:rPr lang="en-GB" sz="3200" dirty="0">
                  <a:solidFill>
                    <a:srgbClr val="00B0F0"/>
                  </a:solidFill>
                  <a:latin typeface="Montserrat" panose="02000505000000020004" pitchFamily="2" charset="77"/>
                </a:rPr>
                <a:t>$</a:t>
              </a:r>
            </a:p>
          </p:txBody>
        </p:sp>
        <p:sp>
          <p:nvSpPr>
            <p:cNvPr id="35" name="TextBox 34">
              <a:extLst>
                <a:ext uri="{FF2B5EF4-FFF2-40B4-BE49-F238E27FC236}">
                  <a16:creationId xmlns:a16="http://schemas.microsoft.com/office/drawing/2014/main" id="{62E5BF2F-FC0F-2D4C-8303-F32EF1C5CF08}"/>
                </a:ext>
              </a:extLst>
            </p:cNvPr>
            <p:cNvSpPr txBox="1"/>
            <p:nvPr/>
          </p:nvSpPr>
          <p:spPr>
            <a:xfrm>
              <a:off x="7264075" y="2801297"/>
              <a:ext cx="497252" cy="584775"/>
            </a:xfrm>
            <a:prstGeom prst="rect">
              <a:avLst/>
            </a:prstGeom>
            <a:noFill/>
          </p:spPr>
          <p:txBody>
            <a:bodyPr wrap="none" rtlCol="0">
              <a:spAutoFit/>
            </a:bodyPr>
            <a:lstStyle/>
            <a:p>
              <a:r>
                <a:rPr lang="en-GB" sz="3200" dirty="0">
                  <a:solidFill>
                    <a:srgbClr val="00B0F0"/>
                  </a:solidFill>
                  <a:latin typeface="Montserrat" panose="02000505000000020004" pitchFamily="2" charset="77"/>
                </a:rPr>
                <a:t>€</a:t>
              </a:r>
            </a:p>
          </p:txBody>
        </p:sp>
        <p:sp>
          <p:nvSpPr>
            <p:cNvPr id="36" name="TextBox 35">
              <a:extLst>
                <a:ext uri="{FF2B5EF4-FFF2-40B4-BE49-F238E27FC236}">
                  <a16:creationId xmlns:a16="http://schemas.microsoft.com/office/drawing/2014/main" id="{C9C10BDF-F6A2-8C48-900B-76F6C9943F03}"/>
                </a:ext>
              </a:extLst>
            </p:cNvPr>
            <p:cNvSpPr txBox="1"/>
            <p:nvPr/>
          </p:nvSpPr>
          <p:spPr>
            <a:xfrm>
              <a:off x="7662580" y="2574845"/>
              <a:ext cx="478016" cy="584775"/>
            </a:xfrm>
            <a:prstGeom prst="rect">
              <a:avLst/>
            </a:prstGeom>
            <a:noFill/>
          </p:spPr>
          <p:txBody>
            <a:bodyPr wrap="none" rtlCol="0">
              <a:spAutoFit/>
            </a:bodyPr>
            <a:lstStyle/>
            <a:p>
              <a:r>
                <a:rPr lang="en-GB" sz="3200" dirty="0">
                  <a:solidFill>
                    <a:srgbClr val="00B0F0"/>
                  </a:solidFill>
                  <a:latin typeface="Montserrat" panose="02000505000000020004" pitchFamily="2" charset="77"/>
                </a:rPr>
                <a:t>¥</a:t>
              </a:r>
            </a:p>
          </p:txBody>
        </p:sp>
        <p:pic>
          <p:nvPicPr>
            <p:cNvPr id="23" name="Picture 22">
              <a:extLst>
                <a:ext uri="{FF2B5EF4-FFF2-40B4-BE49-F238E27FC236}">
                  <a16:creationId xmlns:a16="http://schemas.microsoft.com/office/drawing/2014/main" id="{04C0AED9-B315-4348-A935-D88575045906}"/>
                </a:ext>
              </a:extLst>
            </p:cNvPr>
            <p:cNvPicPr>
              <a:picLocks/>
            </p:cNvPicPr>
            <p:nvPr/>
          </p:nvPicPr>
          <p:blipFill>
            <a:blip r:embed="rId4"/>
            <a:stretch>
              <a:fillRect/>
            </a:stretch>
          </p:blipFill>
          <p:spPr>
            <a:xfrm>
              <a:off x="5343896" y="2762383"/>
              <a:ext cx="1290381" cy="1290381"/>
            </a:xfrm>
            <a:prstGeom prst="rect">
              <a:avLst/>
            </a:prstGeom>
          </p:spPr>
        </p:pic>
      </p:grpSp>
      <p:pic>
        <p:nvPicPr>
          <p:cNvPr id="38" name="Picture 37">
            <a:extLst>
              <a:ext uri="{FF2B5EF4-FFF2-40B4-BE49-F238E27FC236}">
                <a16:creationId xmlns:a16="http://schemas.microsoft.com/office/drawing/2014/main" id="{65B0E58B-1907-814D-8A98-D2FC54AE1E7A}"/>
              </a:ext>
            </a:extLst>
          </p:cNvPr>
          <p:cNvPicPr>
            <a:picLocks/>
          </p:cNvPicPr>
          <p:nvPr/>
        </p:nvPicPr>
        <p:blipFill>
          <a:blip r:embed="rId5"/>
          <a:stretch>
            <a:fillRect/>
          </a:stretch>
        </p:blipFill>
        <p:spPr>
          <a:xfrm>
            <a:off x="1522252" y="2473626"/>
            <a:ext cx="1719855" cy="1719855"/>
          </a:xfrm>
          <a:prstGeom prst="rect">
            <a:avLst/>
          </a:prstGeom>
        </p:spPr>
      </p:pic>
      <p:sp>
        <p:nvSpPr>
          <p:cNvPr id="39" name="&quot;No&quot; Symbol 38">
            <a:extLst>
              <a:ext uri="{FF2B5EF4-FFF2-40B4-BE49-F238E27FC236}">
                <a16:creationId xmlns:a16="http://schemas.microsoft.com/office/drawing/2014/main" id="{521C6FA7-77ED-B847-8DA9-6F642FD471A0}"/>
              </a:ext>
            </a:extLst>
          </p:cNvPr>
          <p:cNvSpPr/>
          <p:nvPr/>
        </p:nvSpPr>
        <p:spPr>
          <a:xfrm>
            <a:off x="5232497" y="2723008"/>
            <a:ext cx="1346923" cy="1346923"/>
          </a:xfrm>
          <a:prstGeom prst="noSmoking">
            <a:avLst>
              <a:gd name="adj" fmla="val 8712"/>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Tree>
    <p:extLst>
      <p:ext uri="{BB962C8B-B14F-4D97-AF65-F5344CB8AC3E}">
        <p14:creationId xmlns:p14="http://schemas.microsoft.com/office/powerpoint/2010/main" val="35070890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fade">
                                      <p:cBhvr>
                                        <p:cTn id="7" dur="500"/>
                                        <p:tgtEl>
                                          <p:spTgt spid="2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fade">
                                      <p:cBhvr>
                                        <p:cTn id="17" dur="500"/>
                                        <p:tgtEl>
                                          <p:spTgt spid="3"/>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8"/>
                                        </p:tgtEl>
                                        <p:attrNameLst>
                                          <p:attrName>style.visibility</p:attrName>
                                        </p:attrNameLst>
                                      </p:cBhvr>
                                      <p:to>
                                        <p:strVal val="visible"/>
                                      </p:to>
                                    </p:set>
                                    <p:animEffect transition="in" filter="fade">
                                      <p:cBhvr>
                                        <p:cTn id="22" dur="500"/>
                                        <p:tgtEl>
                                          <p:spTgt spid="38"/>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24"/>
                                        </p:tgtEl>
                                        <p:attrNameLst>
                                          <p:attrName>style.visibility</p:attrName>
                                        </p:attrNameLst>
                                      </p:cBhvr>
                                      <p:to>
                                        <p:strVal val="visible"/>
                                      </p:to>
                                    </p:set>
                                    <p:animEffect transition="in" filter="fade">
                                      <p:cBhvr>
                                        <p:cTn id="27" dur="500"/>
                                        <p:tgtEl>
                                          <p:spTgt spid="24"/>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9"/>
                                        </p:tgtEl>
                                        <p:attrNameLst>
                                          <p:attrName>style.visibility</p:attrName>
                                        </p:attrNameLst>
                                      </p:cBhvr>
                                      <p:to>
                                        <p:strVal val="visible"/>
                                      </p:to>
                                    </p:set>
                                    <p:animEffect transition="in" filter="fade">
                                      <p:cBhvr>
                                        <p:cTn id="32" dur="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P spid="2" grpId="0"/>
      <p:bldP spid="39"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6DBB76B0-5D72-6F42-8E76-EC45F0C1B685}"/>
              </a:ext>
            </a:extLst>
          </p:cNvPr>
          <p:cNvSpPr/>
          <p:nvPr/>
        </p:nvSpPr>
        <p:spPr>
          <a:xfrm>
            <a:off x="0" y="4341706"/>
            <a:ext cx="9144000" cy="801793"/>
          </a:xfrm>
          <a:prstGeom prst="rect">
            <a:avLst/>
          </a:prstGeom>
          <a:solidFill>
            <a:srgbClr val="6F359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5" name="Picture 4">
            <a:extLst>
              <a:ext uri="{FF2B5EF4-FFF2-40B4-BE49-F238E27FC236}">
                <a16:creationId xmlns:a16="http://schemas.microsoft.com/office/drawing/2014/main" id="{9EEDCD6C-A091-B045-AE46-E3BBF9923F14}"/>
              </a:ext>
            </a:extLst>
          </p:cNvPr>
          <p:cNvPicPr>
            <a:picLocks noChangeAspect="1"/>
          </p:cNvPicPr>
          <p:nvPr/>
        </p:nvPicPr>
        <p:blipFill>
          <a:blip r:embed="rId3"/>
          <a:stretch>
            <a:fillRect/>
          </a:stretch>
        </p:blipFill>
        <p:spPr>
          <a:xfrm>
            <a:off x="372534" y="4903893"/>
            <a:ext cx="1149718" cy="332935"/>
          </a:xfrm>
          <a:prstGeom prst="rect">
            <a:avLst/>
          </a:prstGeom>
        </p:spPr>
      </p:pic>
      <p:sp>
        <p:nvSpPr>
          <p:cNvPr id="6" name="TextBox 5">
            <a:extLst>
              <a:ext uri="{FF2B5EF4-FFF2-40B4-BE49-F238E27FC236}">
                <a16:creationId xmlns:a16="http://schemas.microsoft.com/office/drawing/2014/main" id="{DB95211B-2F67-5A4B-BBE1-2E5976E07C81}"/>
              </a:ext>
            </a:extLst>
          </p:cNvPr>
          <p:cNvSpPr txBox="1"/>
          <p:nvPr/>
        </p:nvSpPr>
        <p:spPr>
          <a:xfrm>
            <a:off x="372534" y="4405334"/>
            <a:ext cx="5182829" cy="523220"/>
          </a:xfrm>
          <a:prstGeom prst="rect">
            <a:avLst/>
          </a:prstGeom>
          <a:noFill/>
        </p:spPr>
        <p:txBody>
          <a:bodyPr wrap="none" rtlCol="0">
            <a:spAutoFit/>
          </a:bodyPr>
          <a:lstStyle/>
          <a:p>
            <a:r>
              <a:rPr lang="en-GB" sz="2800" dirty="0">
                <a:solidFill>
                  <a:schemeClr val="bg1"/>
                </a:solidFill>
                <a:latin typeface="Montserrat" panose="02000505000000020004" pitchFamily="2" charset="77"/>
              </a:rPr>
              <a:t>Co-creation do’s and don’ts</a:t>
            </a:r>
          </a:p>
        </p:txBody>
      </p:sp>
      <p:pic>
        <p:nvPicPr>
          <p:cNvPr id="10" name="Picture 9">
            <a:extLst>
              <a:ext uri="{FF2B5EF4-FFF2-40B4-BE49-F238E27FC236}">
                <a16:creationId xmlns:a16="http://schemas.microsoft.com/office/drawing/2014/main" id="{0CF03160-AB29-3F4F-8D80-3B06C424E71D}"/>
              </a:ext>
            </a:extLst>
          </p:cNvPr>
          <p:cNvPicPr>
            <a:picLocks/>
          </p:cNvPicPr>
          <p:nvPr/>
        </p:nvPicPr>
        <p:blipFill>
          <a:blip r:embed="rId4"/>
          <a:stretch>
            <a:fillRect/>
          </a:stretch>
        </p:blipFill>
        <p:spPr>
          <a:xfrm>
            <a:off x="947393" y="1480529"/>
            <a:ext cx="1291597" cy="1291597"/>
          </a:xfrm>
          <a:prstGeom prst="rect">
            <a:avLst/>
          </a:prstGeom>
        </p:spPr>
      </p:pic>
      <p:pic>
        <p:nvPicPr>
          <p:cNvPr id="11" name="Picture 10">
            <a:extLst>
              <a:ext uri="{FF2B5EF4-FFF2-40B4-BE49-F238E27FC236}">
                <a16:creationId xmlns:a16="http://schemas.microsoft.com/office/drawing/2014/main" id="{62AB0A59-47DC-B943-9C25-B9D3B06AB744}"/>
              </a:ext>
            </a:extLst>
          </p:cNvPr>
          <p:cNvPicPr>
            <a:picLocks/>
          </p:cNvPicPr>
          <p:nvPr/>
        </p:nvPicPr>
        <p:blipFill>
          <a:blip r:embed="rId5"/>
          <a:stretch>
            <a:fillRect/>
          </a:stretch>
        </p:blipFill>
        <p:spPr>
          <a:xfrm>
            <a:off x="6767088" y="1596542"/>
            <a:ext cx="928122" cy="928122"/>
          </a:xfrm>
          <a:prstGeom prst="rect">
            <a:avLst/>
          </a:prstGeom>
        </p:spPr>
      </p:pic>
      <p:pic>
        <p:nvPicPr>
          <p:cNvPr id="12" name="Picture 11">
            <a:extLst>
              <a:ext uri="{FF2B5EF4-FFF2-40B4-BE49-F238E27FC236}">
                <a16:creationId xmlns:a16="http://schemas.microsoft.com/office/drawing/2014/main" id="{07D1E899-F6A0-F14F-9A99-DA34AC970057}"/>
              </a:ext>
            </a:extLst>
          </p:cNvPr>
          <p:cNvPicPr>
            <a:picLocks/>
          </p:cNvPicPr>
          <p:nvPr/>
        </p:nvPicPr>
        <p:blipFill>
          <a:blip r:embed="rId6"/>
          <a:stretch>
            <a:fillRect/>
          </a:stretch>
        </p:blipFill>
        <p:spPr>
          <a:xfrm>
            <a:off x="3371980" y="1236792"/>
            <a:ext cx="2262118" cy="2262118"/>
          </a:xfrm>
          <a:prstGeom prst="rect">
            <a:avLst/>
          </a:prstGeom>
        </p:spPr>
      </p:pic>
    </p:spTree>
    <p:extLst>
      <p:ext uri="{BB962C8B-B14F-4D97-AF65-F5344CB8AC3E}">
        <p14:creationId xmlns:p14="http://schemas.microsoft.com/office/powerpoint/2010/main" val="23048695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Rectangle 30">
            <a:extLst>
              <a:ext uri="{FF2B5EF4-FFF2-40B4-BE49-F238E27FC236}">
                <a16:creationId xmlns:a16="http://schemas.microsoft.com/office/drawing/2014/main" id="{0A4586F2-6F2D-FF4C-B511-00F91126DDAF}"/>
              </a:ext>
            </a:extLst>
          </p:cNvPr>
          <p:cNvSpPr/>
          <p:nvPr/>
        </p:nvSpPr>
        <p:spPr>
          <a:xfrm>
            <a:off x="4572000" y="9947"/>
            <a:ext cx="4572000" cy="4373521"/>
          </a:xfrm>
          <a:prstGeom prst="rect">
            <a:avLst/>
          </a:prstGeom>
          <a:solidFill>
            <a:srgbClr val="E4ED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Rectangle 3">
            <a:extLst>
              <a:ext uri="{FF2B5EF4-FFF2-40B4-BE49-F238E27FC236}">
                <a16:creationId xmlns:a16="http://schemas.microsoft.com/office/drawing/2014/main" id="{6F99C7EE-E1A4-5744-ABE7-BA7571D9C31E}"/>
              </a:ext>
            </a:extLst>
          </p:cNvPr>
          <p:cNvSpPr/>
          <p:nvPr/>
        </p:nvSpPr>
        <p:spPr>
          <a:xfrm>
            <a:off x="0" y="4341706"/>
            <a:ext cx="9144000" cy="801793"/>
          </a:xfrm>
          <a:prstGeom prst="rect">
            <a:avLst/>
          </a:prstGeom>
          <a:solidFill>
            <a:srgbClr val="6F359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5" name="Picture 4">
            <a:extLst>
              <a:ext uri="{FF2B5EF4-FFF2-40B4-BE49-F238E27FC236}">
                <a16:creationId xmlns:a16="http://schemas.microsoft.com/office/drawing/2014/main" id="{CBA22FB2-C228-FE4A-9029-17718F1FDF79}"/>
              </a:ext>
            </a:extLst>
          </p:cNvPr>
          <p:cNvPicPr>
            <a:picLocks noChangeAspect="1"/>
          </p:cNvPicPr>
          <p:nvPr/>
        </p:nvPicPr>
        <p:blipFill>
          <a:blip r:embed="rId2"/>
          <a:stretch>
            <a:fillRect/>
          </a:stretch>
        </p:blipFill>
        <p:spPr>
          <a:xfrm>
            <a:off x="372534" y="4903893"/>
            <a:ext cx="1149718" cy="332935"/>
          </a:xfrm>
          <a:prstGeom prst="rect">
            <a:avLst/>
          </a:prstGeom>
        </p:spPr>
      </p:pic>
      <p:sp>
        <p:nvSpPr>
          <p:cNvPr id="6" name="TextBox 5">
            <a:extLst>
              <a:ext uri="{FF2B5EF4-FFF2-40B4-BE49-F238E27FC236}">
                <a16:creationId xmlns:a16="http://schemas.microsoft.com/office/drawing/2014/main" id="{74E5DCD0-93AD-5042-873A-346DEEEA3789}"/>
              </a:ext>
            </a:extLst>
          </p:cNvPr>
          <p:cNvSpPr txBox="1"/>
          <p:nvPr/>
        </p:nvSpPr>
        <p:spPr>
          <a:xfrm>
            <a:off x="372534" y="4405334"/>
            <a:ext cx="5182829" cy="523220"/>
          </a:xfrm>
          <a:prstGeom prst="rect">
            <a:avLst/>
          </a:prstGeom>
          <a:noFill/>
        </p:spPr>
        <p:txBody>
          <a:bodyPr wrap="none" rtlCol="0">
            <a:spAutoFit/>
          </a:bodyPr>
          <a:lstStyle/>
          <a:p>
            <a:r>
              <a:rPr lang="en-GB" sz="2800" dirty="0">
                <a:solidFill>
                  <a:schemeClr val="bg1"/>
                </a:solidFill>
                <a:latin typeface="Montserrat" panose="02000505000000020004" pitchFamily="2" charset="77"/>
              </a:rPr>
              <a:t>Co-creation do’s and don’ts</a:t>
            </a:r>
          </a:p>
        </p:txBody>
      </p:sp>
      <p:grpSp>
        <p:nvGrpSpPr>
          <p:cNvPr id="29" name="Group 28">
            <a:extLst>
              <a:ext uri="{FF2B5EF4-FFF2-40B4-BE49-F238E27FC236}">
                <a16:creationId xmlns:a16="http://schemas.microsoft.com/office/drawing/2014/main" id="{22709344-A606-FB42-8681-0E837BC22951}"/>
              </a:ext>
            </a:extLst>
          </p:cNvPr>
          <p:cNvGrpSpPr/>
          <p:nvPr/>
        </p:nvGrpSpPr>
        <p:grpSpPr>
          <a:xfrm>
            <a:off x="887223" y="1840448"/>
            <a:ext cx="2733430" cy="712521"/>
            <a:chOff x="1265364" y="1770373"/>
            <a:chExt cx="2733430" cy="712521"/>
          </a:xfrm>
        </p:grpSpPr>
        <p:sp>
          <p:nvSpPr>
            <p:cNvPr id="2" name="Rectangle 1">
              <a:extLst>
                <a:ext uri="{FF2B5EF4-FFF2-40B4-BE49-F238E27FC236}">
                  <a16:creationId xmlns:a16="http://schemas.microsoft.com/office/drawing/2014/main" id="{CC37E911-079D-934F-B4E0-7856D484A864}"/>
                </a:ext>
              </a:extLst>
            </p:cNvPr>
            <p:cNvSpPr/>
            <p:nvPr/>
          </p:nvSpPr>
          <p:spPr>
            <a:xfrm>
              <a:off x="1265364" y="1905844"/>
              <a:ext cx="548881" cy="512829"/>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5-Point Star 2">
              <a:extLst>
                <a:ext uri="{FF2B5EF4-FFF2-40B4-BE49-F238E27FC236}">
                  <a16:creationId xmlns:a16="http://schemas.microsoft.com/office/drawing/2014/main" id="{BDA7E142-745D-A84C-8322-8FE764DCF343}"/>
                </a:ext>
              </a:extLst>
            </p:cNvPr>
            <p:cNvSpPr/>
            <p:nvPr/>
          </p:nvSpPr>
          <p:spPr>
            <a:xfrm>
              <a:off x="3286273" y="1770373"/>
              <a:ext cx="712521" cy="712521"/>
            </a:xfrm>
            <a:prstGeom prst="star5">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Right Arrow 11">
              <a:extLst>
                <a:ext uri="{FF2B5EF4-FFF2-40B4-BE49-F238E27FC236}">
                  <a16:creationId xmlns:a16="http://schemas.microsoft.com/office/drawing/2014/main" id="{1717F4E6-C86F-6E4B-94F0-8EB1CC4665F2}"/>
                </a:ext>
              </a:extLst>
            </p:cNvPr>
            <p:cNvSpPr/>
            <p:nvPr/>
          </p:nvSpPr>
          <p:spPr>
            <a:xfrm>
              <a:off x="2305773" y="1936627"/>
              <a:ext cx="519082" cy="451263"/>
            </a:xfrm>
            <a:prstGeom prst="rightArrow">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30" name="Group 29">
            <a:extLst>
              <a:ext uri="{FF2B5EF4-FFF2-40B4-BE49-F238E27FC236}">
                <a16:creationId xmlns:a16="http://schemas.microsoft.com/office/drawing/2014/main" id="{7B7340E2-A5F5-3B44-9FA6-577E5D98F3F1}"/>
              </a:ext>
            </a:extLst>
          </p:cNvPr>
          <p:cNvGrpSpPr/>
          <p:nvPr/>
        </p:nvGrpSpPr>
        <p:grpSpPr>
          <a:xfrm>
            <a:off x="686687" y="493175"/>
            <a:ext cx="3086838" cy="1018265"/>
            <a:chOff x="1064828" y="423100"/>
            <a:chExt cx="3086838" cy="1018265"/>
          </a:xfrm>
        </p:grpSpPr>
        <p:sp>
          <p:nvSpPr>
            <p:cNvPr id="15" name="Right Arrow 14">
              <a:extLst>
                <a:ext uri="{FF2B5EF4-FFF2-40B4-BE49-F238E27FC236}">
                  <a16:creationId xmlns:a16="http://schemas.microsoft.com/office/drawing/2014/main" id="{B5784F9A-0982-5544-86ED-E96F6FED51D9}"/>
                </a:ext>
              </a:extLst>
            </p:cNvPr>
            <p:cNvSpPr/>
            <p:nvPr/>
          </p:nvSpPr>
          <p:spPr>
            <a:xfrm>
              <a:off x="2305773" y="706601"/>
              <a:ext cx="519082" cy="451263"/>
            </a:xfrm>
            <a:prstGeom prst="rightArrow">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7" name="Picture 16">
              <a:extLst>
                <a:ext uri="{FF2B5EF4-FFF2-40B4-BE49-F238E27FC236}">
                  <a16:creationId xmlns:a16="http://schemas.microsoft.com/office/drawing/2014/main" id="{F7678DF1-777F-E448-BA87-6E7F8B384694}"/>
                </a:ext>
              </a:extLst>
            </p:cNvPr>
            <p:cNvPicPr>
              <a:picLocks/>
            </p:cNvPicPr>
            <p:nvPr/>
          </p:nvPicPr>
          <p:blipFill>
            <a:blip r:embed="rId3"/>
            <a:stretch>
              <a:fillRect/>
            </a:stretch>
          </p:blipFill>
          <p:spPr>
            <a:xfrm>
              <a:off x="1064828" y="457256"/>
              <a:ext cx="949952" cy="949952"/>
            </a:xfrm>
            <a:prstGeom prst="rect">
              <a:avLst/>
            </a:prstGeom>
          </p:spPr>
        </p:pic>
        <p:pic>
          <p:nvPicPr>
            <p:cNvPr id="20" name="Picture 19">
              <a:extLst>
                <a:ext uri="{FF2B5EF4-FFF2-40B4-BE49-F238E27FC236}">
                  <a16:creationId xmlns:a16="http://schemas.microsoft.com/office/drawing/2014/main" id="{F6AE912B-D801-A34D-8E8E-C97AD41638F5}"/>
                </a:ext>
              </a:extLst>
            </p:cNvPr>
            <p:cNvPicPr>
              <a:picLocks/>
            </p:cNvPicPr>
            <p:nvPr/>
          </p:nvPicPr>
          <p:blipFill>
            <a:blip r:embed="rId4"/>
            <a:stretch>
              <a:fillRect/>
            </a:stretch>
          </p:blipFill>
          <p:spPr>
            <a:xfrm>
              <a:off x="3133401" y="423100"/>
              <a:ext cx="1018265" cy="1018265"/>
            </a:xfrm>
            <a:prstGeom prst="rect">
              <a:avLst/>
            </a:prstGeom>
          </p:spPr>
        </p:pic>
      </p:grpSp>
      <p:grpSp>
        <p:nvGrpSpPr>
          <p:cNvPr id="28" name="Group 27">
            <a:extLst>
              <a:ext uri="{FF2B5EF4-FFF2-40B4-BE49-F238E27FC236}">
                <a16:creationId xmlns:a16="http://schemas.microsoft.com/office/drawing/2014/main" id="{C299D50C-6190-2E4D-9EB1-FC49A8A029CD}"/>
              </a:ext>
            </a:extLst>
          </p:cNvPr>
          <p:cNvGrpSpPr/>
          <p:nvPr/>
        </p:nvGrpSpPr>
        <p:grpSpPr>
          <a:xfrm>
            <a:off x="686687" y="2888298"/>
            <a:ext cx="2972026" cy="949952"/>
            <a:chOff x="1064828" y="2818223"/>
            <a:chExt cx="2972026" cy="949952"/>
          </a:xfrm>
        </p:grpSpPr>
        <p:sp>
          <p:nvSpPr>
            <p:cNvPr id="10" name="&quot;No&quot; Symbol 9">
              <a:extLst>
                <a:ext uri="{FF2B5EF4-FFF2-40B4-BE49-F238E27FC236}">
                  <a16:creationId xmlns:a16="http://schemas.microsoft.com/office/drawing/2014/main" id="{33373F30-FE15-3646-A957-E8A7FCC90919}"/>
                </a:ext>
              </a:extLst>
            </p:cNvPr>
            <p:cNvSpPr/>
            <p:nvPr/>
          </p:nvSpPr>
          <p:spPr>
            <a:xfrm>
              <a:off x="3248212" y="2970128"/>
              <a:ext cx="788642" cy="788642"/>
            </a:xfrm>
            <a:prstGeom prst="noSmoking">
              <a:avLst>
                <a:gd name="adj" fmla="val 8712"/>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25" name="Right Arrow 24">
              <a:extLst>
                <a:ext uri="{FF2B5EF4-FFF2-40B4-BE49-F238E27FC236}">
                  <a16:creationId xmlns:a16="http://schemas.microsoft.com/office/drawing/2014/main" id="{31BF9A70-F6F0-1F42-B0C9-933016E9FE2F}"/>
                </a:ext>
              </a:extLst>
            </p:cNvPr>
            <p:cNvSpPr/>
            <p:nvPr/>
          </p:nvSpPr>
          <p:spPr>
            <a:xfrm>
              <a:off x="2305773" y="3138818"/>
              <a:ext cx="519082" cy="451263"/>
            </a:xfrm>
            <a:prstGeom prst="rightArrow">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6" name="Picture 25">
              <a:extLst>
                <a:ext uri="{FF2B5EF4-FFF2-40B4-BE49-F238E27FC236}">
                  <a16:creationId xmlns:a16="http://schemas.microsoft.com/office/drawing/2014/main" id="{A8260E99-7D5B-424F-A95E-F4505FCDC118}"/>
                </a:ext>
              </a:extLst>
            </p:cNvPr>
            <p:cNvPicPr>
              <a:picLocks/>
            </p:cNvPicPr>
            <p:nvPr/>
          </p:nvPicPr>
          <p:blipFill>
            <a:blip r:embed="rId3"/>
            <a:stretch>
              <a:fillRect/>
            </a:stretch>
          </p:blipFill>
          <p:spPr>
            <a:xfrm>
              <a:off x="1064828" y="2818223"/>
              <a:ext cx="949952" cy="949952"/>
            </a:xfrm>
            <a:prstGeom prst="rect">
              <a:avLst/>
            </a:prstGeom>
          </p:spPr>
        </p:pic>
      </p:grpSp>
      <p:pic>
        <p:nvPicPr>
          <p:cNvPr id="33" name="Picture 32">
            <a:extLst>
              <a:ext uri="{FF2B5EF4-FFF2-40B4-BE49-F238E27FC236}">
                <a16:creationId xmlns:a16="http://schemas.microsoft.com/office/drawing/2014/main" id="{41B8FB8F-BC8A-554B-9234-83FBB68E7EF0}"/>
              </a:ext>
            </a:extLst>
          </p:cNvPr>
          <p:cNvPicPr>
            <a:picLocks/>
          </p:cNvPicPr>
          <p:nvPr/>
        </p:nvPicPr>
        <p:blipFill>
          <a:blip r:embed="rId5"/>
          <a:stretch>
            <a:fillRect/>
          </a:stretch>
        </p:blipFill>
        <p:spPr>
          <a:xfrm>
            <a:off x="5092681" y="312798"/>
            <a:ext cx="3387808" cy="3387808"/>
          </a:xfrm>
          <a:prstGeom prst="rect">
            <a:avLst/>
          </a:prstGeom>
        </p:spPr>
      </p:pic>
    </p:spTree>
    <p:extLst>
      <p:ext uri="{BB962C8B-B14F-4D97-AF65-F5344CB8AC3E}">
        <p14:creationId xmlns:p14="http://schemas.microsoft.com/office/powerpoint/2010/main" val="31314319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fade">
                                      <p:cBhvr>
                                        <p:cTn id="7" dur="500"/>
                                        <p:tgtEl>
                                          <p:spTgt spid="3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9"/>
                                        </p:tgtEl>
                                        <p:attrNameLst>
                                          <p:attrName>style.visibility</p:attrName>
                                        </p:attrNameLst>
                                      </p:cBhvr>
                                      <p:to>
                                        <p:strVal val="visible"/>
                                      </p:to>
                                    </p:set>
                                    <p:animEffect transition="in" filter="fade">
                                      <p:cBhvr>
                                        <p:cTn id="12" dur="500"/>
                                        <p:tgtEl>
                                          <p:spTgt spid="29"/>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8"/>
                                        </p:tgtEl>
                                        <p:attrNameLst>
                                          <p:attrName>style.visibility</p:attrName>
                                        </p:attrNameLst>
                                      </p:cBhvr>
                                      <p:to>
                                        <p:strVal val="visible"/>
                                      </p:to>
                                    </p:set>
                                    <p:animEffect transition="in" filter="fade">
                                      <p:cBhvr>
                                        <p:cTn id="17" dur="500"/>
                                        <p:tgtEl>
                                          <p:spTgt spid="28"/>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3"/>
                                        </p:tgtEl>
                                        <p:attrNameLst>
                                          <p:attrName>style.visibility</p:attrName>
                                        </p:attrNameLst>
                                      </p:cBhvr>
                                      <p:to>
                                        <p:strVal val="visible"/>
                                      </p:to>
                                    </p:set>
                                    <p:animEffect transition="in" filter="fade">
                                      <p:cBhvr>
                                        <p:cTn id="22"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webextensions/_rels/taskpanes.xml.rels><?xml version="1.0" encoding="UTF-8" standalone="yes"?>
<Relationships xmlns="http://schemas.openxmlformats.org/package/2006/relationships"><Relationship Id="rId1" Type="http://schemas.microsoft.com/office/2011/relationships/webextension" Target="webextension1.xml"/></Relationships>
</file>

<file path=ppt/webextensions/taskpanes.xml><?xml version="1.0" encoding="utf-8"?>
<wetp:taskpanes xmlns:wetp="http://schemas.microsoft.com/office/webextensions/taskpanes/2010/11">
  <wetp:taskpane dockstate="right" visibility="0" width="350" row="0">
    <wetp:webextensionref xmlns:r="http://schemas.openxmlformats.org/officeDocument/2006/relationships" r:id="rId1"/>
  </wetp:taskpane>
</wetp:taskpanes>
</file>

<file path=ppt/webextensions/webextension1.xml><?xml version="1.0" encoding="utf-8"?>
<we:webextension xmlns:we="http://schemas.microsoft.com/office/webextensions/webextension/2010/11" id="{17F571D6-B244-5345-8E7C-861B365EA4A1}">
  <we:reference id="wa104381063" version="1.0.0.0" store="en-US" storeType="OMEX"/>
  <we:alternateReferences>
    <we:reference id="wa104381063" version="1.0.0.0" store="" storeType="OMEX"/>
  </we:alternateReferences>
  <we:properties/>
  <we:bindings/>
  <we:snapshot xmlns:r="http://schemas.openxmlformats.org/officeDocument/2006/relationships"/>
</we:webextension>
</file>

<file path=docProps/app.xml><?xml version="1.0" encoding="utf-8"?>
<Properties xmlns="http://schemas.openxmlformats.org/officeDocument/2006/extended-properties" xmlns:vt="http://schemas.openxmlformats.org/officeDocument/2006/docPropsVTypes">
  <Template>Office Theme</Template>
  <TotalTime>1291</TotalTime>
  <Words>434</Words>
  <Application>Microsoft Macintosh PowerPoint</Application>
  <PresentationFormat>On-screen Show (16:9)</PresentationFormat>
  <Paragraphs>60</Paragraphs>
  <Slides>9</Slides>
  <Notes>5</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9</vt:i4>
      </vt:variant>
    </vt:vector>
  </HeadingPairs>
  <TitlesOfParts>
    <vt:vector size="15" baseType="lpstr">
      <vt:lpstr>Arial</vt:lpstr>
      <vt:lpstr>Calibri</vt:lpstr>
      <vt:lpstr>Calibri Light</vt:lpstr>
      <vt:lpstr>Montserrat</vt:lpstr>
      <vt:lpstr>Open Sans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Alain Thys</dc:creator>
  <cp:lastModifiedBy>Alain Thys</cp:lastModifiedBy>
  <cp:revision>180</cp:revision>
  <cp:lastPrinted>2018-07-20T13:29:23Z</cp:lastPrinted>
  <dcterms:created xsi:type="dcterms:W3CDTF">2018-05-24T07:33:18Z</dcterms:created>
  <dcterms:modified xsi:type="dcterms:W3CDTF">2021-10-14T09:15:25Z</dcterms:modified>
</cp:coreProperties>
</file>