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76" r:id="rId2"/>
    <p:sldId id="289" r:id="rId3"/>
    <p:sldId id="1597" r:id="rId4"/>
    <p:sldId id="1598" r:id="rId5"/>
    <p:sldId id="1608" r:id="rId6"/>
    <p:sldId id="1609" r:id="rId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DFE"/>
    <a:srgbClr val="6F359E"/>
    <a:srgbClr val="BE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83333"/>
  </p:normalViewPr>
  <p:slideViewPr>
    <p:cSldViewPr snapToGrid="0" snapToObjects="1">
      <p:cViewPr varScale="1">
        <p:scale>
          <a:sx n="115" d="100"/>
          <a:sy n="115" d="100"/>
        </p:scale>
        <p:origin x="1848" y="1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16686-2FA2-2140-9429-5549EB47CF85}"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E9F75-3FEB-E14D-B8F6-E09509AE61B6}" type="slidenum">
              <a:rPr lang="en-GB" smtClean="0"/>
              <a:t>‹#›</a:t>
            </a:fld>
            <a:endParaRPr lang="en-GB"/>
          </a:p>
        </p:txBody>
      </p:sp>
    </p:spTree>
    <p:extLst>
      <p:ext uri="{BB962C8B-B14F-4D97-AF65-F5344CB8AC3E}">
        <p14:creationId xmlns:p14="http://schemas.microsoft.com/office/powerpoint/2010/main" val="121396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henounproject.co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USABILITY</a:t>
            </a:r>
            <a:endParaRPr lang="en-GB" dirty="0"/>
          </a:p>
          <a:p>
            <a:pPr marL="171450" indent="-171450">
              <a:buFont typeface="Arial" panose="020B0604020202020204" pitchFamily="34" charset="0"/>
              <a:buChar char="•"/>
            </a:pPr>
            <a:r>
              <a:rPr lang="en-GB" dirty="0"/>
              <a:t>This document uses MONTSERRAT and OPEN SANS fonts. If you do not have these on your computer, you can download them for free on https://</a:t>
            </a:r>
            <a:r>
              <a:rPr lang="en-GB" dirty="0" err="1"/>
              <a:t>fonts.google.com</a:t>
            </a:r>
            <a:r>
              <a:rPr lang="en-GB" dirty="0"/>
              <a:t>.</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u="sng" dirty="0"/>
              <a:t>TERMS OF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Non-photographic content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Except where otherwise noted, the </a:t>
            </a:r>
            <a:r>
              <a:rPr lang="en-GB" sz="1200" b="0" i="1" u="sng" strike="noStrike" kern="1200" dirty="0">
                <a:solidFill>
                  <a:schemeClr val="tx1"/>
                </a:solidFill>
                <a:effectLst/>
                <a:latin typeface="+mn-lt"/>
                <a:ea typeface="+mn-ea"/>
                <a:cs typeface="+mn-cs"/>
              </a:rPr>
              <a:t>non-photographic </a:t>
            </a:r>
            <a:r>
              <a:rPr lang="en-GB" sz="1200" b="0" i="0" u="none" strike="noStrike" kern="1200" dirty="0">
                <a:solidFill>
                  <a:schemeClr val="tx1"/>
                </a:solidFill>
                <a:effectLst/>
                <a:latin typeface="+mn-lt"/>
                <a:ea typeface="+mn-ea"/>
                <a:cs typeface="+mn-cs"/>
              </a:rPr>
              <a:t>content in this document is licensed under a </a:t>
            </a:r>
            <a:r>
              <a:rPr lang="en-GB" dirty="0">
                <a:hlinkClick r:id="rId3"/>
              </a:rPr>
              <a:t>Creative Commons Attribution-ShareAlike 3.0 Unported</a:t>
            </a:r>
            <a:r>
              <a:rPr lang="en-GB" sz="1200" b="0" i="0" u="none" strike="noStrike" kern="1200" dirty="0">
                <a:solidFill>
                  <a:schemeClr val="tx1"/>
                </a:solidFill>
                <a:effectLst/>
                <a:latin typeface="+mn-lt"/>
                <a:ea typeface="+mn-ea"/>
                <a:cs typeface="+mn-cs"/>
              </a:rPr>
              <a:t> license. In human language this means that you can freely copy and redistribute the material and remix, transform and build upon it as long as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Give appropriate credit by mentioning the author. In this case: (cc) Alain Thys/</a:t>
            </a:r>
            <a:r>
              <a:rPr lang="en-GB" sz="1200" b="0" i="0" u="none" strike="noStrike" kern="1200" dirty="0" err="1">
                <a:solidFill>
                  <a:schemeClr val="tx1"/>
                </a:solidFill>
                <a:effectLst/>
                <a:latin typeface="+mn-lt"/>
                <a:ea typeface="+mn-ea"/>
                <a:cs typeface="+mn-cs"/>
              </a:rPr>
              <a:t>Customerfit</a:t>
            </a:r>
            <a:endParaRPr lang="en-GB" sz="1200" b="0" i="0" u="none" strike="noStrike"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Provide a link to the creative commons license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Indicate any changes that were made to the original material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Do not pretend that any changes you made are endorsed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or Alain Thys if you haven’t discussed this with us first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If you remix, transform, or build upon the material, you must distribute your contributions under the same license as the original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dirty="0">
                <a:solidFill>
                  <a:schemeClr val="tx1"/>
                </a:solidFill>
                <a:effectLst/>
                <a:latin typeface="+mn-lt"/>
                <a:ea typeface="+mn-ea"/>
                <a:cs typeface="+mn-cs"/>
              </a:rPr>
              <a:t>You may not apply legal terms or technological measures that legally restrict others from doing anything the license permits.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Photography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Unless otherwise noted, photographic (and occasionally video) imagery remains the property of its respective rights owners and has only been licensed by </a:t>
            </a:r>
            <a:r>
              <a:rPr lang="en-GB" sz="1200" b="0" i="0" u="none" strike="noStrike" kern="1200" dirty="0" err="1">
                <a:solidFill>
                  <a:schemeClr val="tx1"/>
                </a:solidFill>
                <a:effectLst/>
                <a:latin typeface="+mn-lt"/>
                <a:ea typeface="+mn-ea"/>
                <a:cs typeface="+mn-cs"/>
              </a:rPr>
              <a:t>Customerfit</a:t>
            </a:r>
            <a:r>
              <a:rPr lang="en-GB" sz="1200" b="0" i="0" u="none" strike="noStrike" kern="1200" dirty="0">
                <a:solidFill>
                  <a:schemeClr val="tx1"/>
                </a:solidFill>
                <a:effectLst/>
                <a:latin typeface="+mn-lt"/>
                <a:ea typeface="+mn-ea"/>
                <a:cs typeface="+mn-cs"/>
              </a:rPr>
              <a:t> for use </a:t>
            </a:r>
            <a:r>
              <a:rPr lang="en-GB" sz="1200" b="0" i="0" u="sng" strike="noStrike" kern="1200" dirty="0">
                <a:solidFill>
                  <a:schemeClr val="tx1"/>
                </a:solidFill>
                <a:effectLst/>
                <a:latin typeface="+mn-lt"/>
                <a:ea typeface="+mn-ea"/>
                <a:cs typeface="+mn-cs"/>
              </a:rPr>
              <a:t>in this presentation</a:t>
            </a:r>
            <a:r>
              <a:rPr lang="en-GB" sz="1200" b="0" i="0" u="none" strike="noStrike" kern="1200" dirty="0">
                <a:solidFill>
                  <a:schemeClr val="tx1"/>
                </a:solidFill>
                <a:effectLst/>
                <a:latin typeface="+mn-lt"/>
                <a:ea typeface="+mn-ea"/>
                <a:cs typeface="+mn-cs"/>
              </a:rPr>
              <a:t>. Without additional permissions you cannot modify them, copy them into other presentations or otherwise publish them (e.g. on websites or elsewhere). If you decide to to this, the original rights holder may ask for indemnities.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u="none" strike="noStrike" kern="1200" dirty="0">
                <a:solidFill>
                  <a:schemeClr val="tx1"/>
                </a:solidFill>
                <a:effectLst/>
                <a:latin typeface="+mn-lt"/>
                <a:ea typeface="+mn-ea"/>
                <a:cs typeface="+mn-cs"/>
              </a:rPr>
              <a:t>Icons</a:t>
            </a:r>
            <a:endParaRPr lang="en-GB"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dirty="0">
                <a:solidFill>
                  <a:schemeClr val="tx1"/>
                </a:solidFill>
                <a:effectLst/>
                <a:latin typeface="+mn-lt"/>
                <a:ea typeface="+mn-ea"/>
                <a:cs typeface="+mn-cs"/>
              </a:rPr>
              <a:t>Icons have been sourced from </a:t>
            </a:r>
            <a:r>
              <a:rPr lang="en-GB" dirty="0">
                <a:hlinkClick r:id="rId4"/>
              </a:rPr>
              <a:t>The Noun Project</a:t>
            </a:r>
            <a:r>
              <a:rPr lang="en-GB" b="1" dirty="0"/>
              <a:t>. </a:t>
            </a:r>
            <a:r>
              <a:rPr lang="en-GB" b="0" dirty="0"/>
              <a:t>Licensing terms apply, but their lowest price subscription starts at $0 (for non-commercial use). So if you want to use them, just head over there and do the right thing.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Trademarks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altLang="x-none" sz="1200" dirty="0">
                <a:solidFill>
                  <a:srgbClr val="7F7F7F"/>
                </a:solidFill>
                <a:latin typeface="+mn-lt"/>
                <a:ea typeface="Open Sans" charset="0"/>
                <a:cs typeface="Open Sans" charset="0"/>
              </a:rPr>
              <a:t>The </a:t>
            </a:r>
            <a:r>
              <a:rPr lang="en-GB" altLang="x-none" sz="1200" dirty="0" err="1">
                <a:solidFill>
                  <a:srgbClr val="7F7F7F"/>
                </a:solidFill>
                <a:latin typeface="+mn-lt"/>
                <a:ea typeface="Open Sans" charset="0"/>
                <a:cs typeface="Open Sans" charset="0"/>
              </a:rPr>
              <a:t>Customerfit</a:t>
            </a:r>
            <a:r>
              <a:rPr lang="en-GB" altLang="x-none" sz="1200" dirty="0">
                <a:solidFill>
                  <a:srgbClr val="7F7F7F"/>
                </a:solidFill>
                <a:latin typeface="+mn-lt"/>
                <a:ea typeface="Open Sans" charset="0"/>
                <a:cs typeface="Open Sans" charset="0"/>
              </a:rPr>
              <a:t> trademark is the property of Shalima BV. All other trademarks are the property of their respective owners.</a:t>
            </a:r>
            <a:endParaRPr lang="en-BE" b="0"/>
          </a:p>
          <a:p>
            <a:endParaRPr lang="en-US" dirty="0"/>
          </a:p>
        </p:txBody>
      </p:sp>
      <p:sp>
        <p:nvSpPr>
          <p:cNvPr id="4" name="Slide Number Placeholder 3"/>
          <p:cNvSpPr>
            <a:spLocks noGrp="1"/>
          </p:cNvSpPr>
          <p:nvPr>
            <p:ph type="sldNum" sz="quarter" idx="10"/>
          </p:nvPr>
        </p:nvSpPr>
        <p:spPr/>
        <p:txBody>
          <a:bodyPr/>
          <a:lstStyle/>
          <a:p>
            <a:fld id="{B32E9F75-3FEB-E14D-B8F6-E09509AE61B6}" type="slidenum">
              <a:rPr lang="en-GB" smtClean="0"/>
              <a:t>1</a:t>
            </a:fld>
            <a:endParaRPr lang="en-GB"/>
          </a:p>
        </p:txBody>
      </p:sp>
    </p:spTree>
    <p:extLst>
      <p:ext uri="{BB962C8B-B14F-4D97-AF65-F5344CB8AC3E}">
        <p14:creationId xmlns:p14="http://schemas.microsoft.com/office/powerpoint/2010/main" val="314587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actual size composition of your sprint team will differ based on your organisational setup and ambition level. Typically five roles are required for any team working on customer experience standards.</a:t>
            </a:r>
          </a:p>
          <a:p>
            <a:endParaRPr lang="en-GB" dirty="0"/>
          </a:p>
          <a:p>
            <a:r>
              <a:rPr lang="en-GB" dirty="0"/>
              <a:t>This slide summarises these five roles, while also giving an indication of the activity level/workload for each team member. </a:t>
            </a:r>
          </a:p>
        </p:txBody>
      </p:sp>
      <p:sp>
        <p:nvSpPr>
          <p:cNvPr id="4" name="Slide Number Placeholder 3"/>
          <p:cNvSpPr>
            <a:spLocks noGrp="1"/>
          </p:cNvSpPr>
          <p:nvPr>
            <p:ph type="sldNum" sz="quarter" idx="10"/>
          </p:nvPr>
        </p:nvSpPr>
        <p:spPr/>
        <p:txBody>
          <a:bodyPr/>
          <a:lstStyle/>
          <a:p>
            <a:fld id="{672B52D5-0F10-409C-88A1-07E8733E16BA}" type="slidenum">
              <a:rPr lang="en-US" smtClean="0"/>
              <a:t>4</a:t>
            </a:fld>
            <a:endParaRPr lang="en-US"/>
          </a:p>
        </p:txBody>
      </p:sp>
    </p:spTree>
    <p:extLst>
      <p:ext uri="{BB962C8B-B14F-4D97-AF65-F5344CB8AC3E}">
        <p14:creationId xmlns:p14="http://schemas.microsoft.com/office/powerpoint/2010/main" val="718116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a better understanding of this slide, please refer to the video of this module.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3D67822-B020-9446-8264-3FC544E4242B}" type="slidenum">
              <a:rPr lang="en-GB" smtClean="0"/>
              <a:t>6</a:t>
            </a:fld>
            <a:endParaRPr lang="en-GB"/>
          </a:p>
        </p:txBody>
      </p:sp>
    </p:spTree>
    <p:extLst>
      <p:ext uri="{BB962C8B-B14F-4D97-AF65-F5344CB8AC3E}">
        <p14:creationId xmlns:p14="http://schemas.microsoft.com/office/powerpoint/2010/main" val="25448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82213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62923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54445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4527550" cy="51435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52099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0"/>
            <a:ext cx="4527550" cy="5143500"/>
          </a:xfrm>
        </p:spPr>
        <p:txBody>
          <a:bodyPr>
            <a:normAutofit/>
          </a:bodyPr>
          <a:lstStyle>
            <a:lvl1pPr>
              <a:defRPr sz="1125">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56962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37081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A06F08-9585-354D-B086-0AF3A07EA2DC}" type="datetimeFigureOut">
              <a:rPr lang="en-GB" smtClean="0"/>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115096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45878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A06F08-9585-354D-B086-0AF3A07EA2DC}" type="datetimeFigureOut">
              <a:rPr lang="en-GB" smtClean="0"/>
              <a:t>14/10/2021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3247879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A06F08-9585-354D-B086-0AF3A07EA2DC}" type="datetimeFigureOut">
              <a:rPr lang="en-GB" smtClean="0"/>
              <a:t>14/10/2021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6983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06F08-9585-354D-B086-0AF3A07EA2DC}" type="datetimeFigureOut">
              <a:rPr lang="en-GB" smtClean="0"/>
              <a:t>14/10/2021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00101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274123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A06F08-9585-354D-B086-0AF3A07EA2DC}" type="datetimeFigureOut">
              <a:rPr lang="en-GB" smtClean="0"/>
              <a:t>14/10/2021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98A02-FBFA-A045-BA02-3275E26A7EB5}" type="slidenum">
              <a:rPr lang="en-GB" smtClean="0"/>
              <a:t>‹#›</a:t>
            </a:fld>
            <a:endParaRPr lang="en-GB"/>
          </a:p>
        </p:txBody>
      </p:sp>
    </p:spTree>
    <p:extLst>
      <p:ext uri="{BB962C8B-B14F-4D97-AF65-F5344CB8AC3E}">
        <p14:creationId xmlns:p14="http://schemas.microsoft.com/office/powerpoint/2010/main" val="42926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6A06F08-9585-354D-B086-0AF3A07EA2DC}" type="datetimeFigureOut">
              <a:rPr lang="en-GB" smtClean="0"/>
              <a:t>14/10/2021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9C98A02-FBFA-A045-BA02-3275E26A7EB5}" type="slidenum">
              <a:rPr lang="en-GB" smtClean="0"/>
              <a:t>‹#›</a:t>
            </a:fld>
            <a:endParaRPr lang="en-GB"/>
          </a:p>
        </p:txBody>
      </p:sp>
    </p:spTree>
    <p:extLst>
      <p:ext uri="{BB962C8B-B14F-4D97-AF65-F5344CB8AC3E}">
        <p14:creationId xmlns:p14="http://schemas.microsoft.com/office/powerpoint/2010/main" val="3488040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B76B0-5D72-6F42-8E76-EC45F0C1B685}"/>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EEDCD6C-A091-B045-AE46-E3BBF9923F14}"/>
              </a:ext>
            </a:extLst>
          </p:cNvPr>
          <p:cNvPicPr>
            <a:picLocks noChangeAspect="1"/>
          </p:cNvPicPr>
          <p:nvPr/>
        </p:nvPicPr>
        <p:blipFill>
          <a:blip r:embed="rId3"/>
          <a:stretch>
            <a:fillRect/>
          </a:stretch>
        </p:blipFill>
        <p:spPr>
          <a:xfrm>
            <a:off x="372534" y="4903893"/>
            <a:ext cx="1149718" cy="332935"/>
          </a:xfrm>
          <a:prstGeom prst="rect">
            <a:avLst/>
          </a:prstGeom>
        </p:spPr>
      </p:pic>
      <p:sp>
        <p:nvSpPr>
          <p:cNvPr id="6" name="TextBox 5">
            <a:extLst>
              <a:ext uri="{FF2B5EF4-FFF2-40B4-BE49-F238E27FC236}">
                <a16:creationId xmlns:a16="http://schemas.microsoft.com/office/drawing/2014/main" id="{DB95211B-2F67-5A4B-BBE1-2E5976E07C81}"/>
              </a:ext>
            </a:extLst>
          </p:cNvPr>
          <p:cNvSpPr txBox="1"/>
          <p:nvPr/>
        </p:nvSpPr>
        <p:spPr>
          <a:xfrm>
            <a:off x="372534" y="4405334"/>
            <a:ext cx="3748142" cy="523220"/>
          </a:xfrm>
          <a:prstGeom prst="rect">
            <a:avLst/>
          </a:prstGeom>
          <a:noFill/>
        </p:spPr>
        <p:txBody>
          <a:bodyPr wrap="none" rtlCol="0">
            <a:spAutoFit/>
          </a:bodyPr>
          <a:lstStyle/>
          <a:p>
            <a:r>
              <a:rPr lang="en-GB" sz="2800" dirty="0">
                <a:solidFill>
                  <a:schemeClr val="bg1"/>
                </a:solidFill>
                <a:latin typeface="Montserrat" panose="02000505000000020004" pitchFamily="2" charset="77"/>
              </a:rPr>
              <a:t>The customer voice</a:t>
            </a:r>
          </a:p>
        </p:txBody>
      </p:sp>
      <p:sp>
        <p:nvSpPr>
          <p:cNvPr id="7" name="TextBox 6">
            <a:extLst>
              <a:ext uri="{FF2B5EF4-FFF2-40B4-BE49-F238E27FC236}">
                <a16:creationId xmlns:a16="http://schemas.microsoft.com/office/drawing/2014/main" id="{F6A5C212-4DBC-8544-A92D-ED679701ADA3}"/>
              </a:ext>
            </a:extLst>
          </p:cNvPr>
          <p:cNvSpPr txBox="1"/>
          <p:nvPr/>
        </p:nvSpPr>
        <p:spPr>
          <a:xfrm>
            <a:off x="586201" y="735214"/>
            <a:ext cx="4509568" cy="338554"/>
          </a:xfrm>
          <a:prstGeom prst="rect">
            <a:avLst/>
          </a:prstGeom>
          <a:solidFill>
            <a:srgbClr val="C00000"/>
          </a:solidFill>
        </p:spPr>
        <p:txBody>
          <a:bodyPr wrap="none" rtlCol="0">
            <a:spAutoFit/>
          </a:bodyPr>
          <a:lstStyle/>
          <a:p>
            <a:r>
              <a:rPr lang="en-GB" sz="1600" dirty="0">
                <a:solidFill>
                  <a:schemeClr val="bg1"/>
                </a:solidFill>
                <a:latin typeface="Montserrat" panose="02000505000000020004" pitchFamily="2" charset="77"/>
              </a:rPr>
              <a:t>PART 7: Make the customer voice happen</a:t>
            </a:r>
          </a:p>
        </p:txBody>
      </p:sp>
      <p:sp>
        <p:nvSpPr>
          <p:cNvPr id="8" name="TextBox 7">
            <a:extLst>
              <a:ext uri="{FF2B5EF4-FFF2-40B4-BE49-F238E27FC236}">
                <a16:creationId xmlns:a16="http://schemas.microsoft.com/office/drawing/2014/main" id="{4ED379CD-4AAA-124B-92BF-CADC616AA395}"/>
              </a:ext>
            </a:extLst>
          </p:cNvPr>
          <p:cNvSpPr txBox="1"/>
          <p:nvPr/>
        </p:nvSpPr>
        <p:spPr>
          <a:xfrm>
            <a:off x="508252" y="1230416"/>
            <a:ext cx="7931209" cy="1323439"/>
          </a:xfrm>
          <a:prstGeom prst="rect">
            <a:avLst/>
          </a:prstGeom>
          <a:noFill/>
        </p:spPr>
        <p:txBody>
          <a:bodyPr wrap="square" rtlCol="0">
            <a:spAutoFit/>
          </a:bodyPr>
          <a:lstStyle/>
          <a:p>
            <a:r>
              <a:rPr lang="en-GB" sz="4000" dirty="0">
                <a:latin typeface="Montserrat" panose="02000505000000020004" pitchFamily="2" charset="77"/>
              </a:rPr>
              <a:t>Kick off your customer voice programme</a:t>
            </a:r>
          </a:p>
        </p:txBody>
      </p:sp>
      <p:pic>
        <p:nvPicPr>
          <p:cNvPr id="9" name="Picture 8" descr="A person smiling for the camera&#10;&#10;Description automatically generated with medium confidence">
            <a:extLst>
              <a:ext uri="{FF2B5EF4-FFF2-40B4-BE49-F238E27FC236}">
                <a16:creationId xmlns:a16="http://schemas.microsoft.com/office/drawing/2014/main" id="{3EC2DE74-BD66-1149-AE12-EB3C655D45C4}"/>
              </a:ext>
            </a:extLst>
          </p:cNvPr>
          <p:cNvPicPr>
            <a:picLocks noChangeAspect="1"/>
          </p:cNvPicPr>
          <p:nvPr/>
        </p:nvPicPr>
        <p:blipFill>
          <a:blip r:embed="rId4"/>
          <a:stretch>
            <a:fillRect/>
          </a:stretch>
        </p:blipFill>
        <p:spPr>
          <a:xfrm>
            <a:off x="4749062" y="3249445"/>
            <a:ext cx="995672" cy="962483"/>
          </a:xfrm>
          <a:prstGeom prst="rect">
            <a:avLst/>
          </a:prstGeom>
        </p:spPr>
      </p:pic>
      <p:sp>
        <p:nvSpPr>
          <p:cNvPr id="10" name="Rounded Rectangular Callout 9">
            <a:extLst>
              <a:ext uri="{FF2B5EF4-FFF2-40B4-BE49-F238E27FC236}">
                <a16:creationId xmlns:a16="http://schemas.microsoft.com/office/drawing/2014/main" id="{3ECA9D75-34A4-244E-B671-C83576EA2908}"/>
              </a:ext>
            </a:extLst>
          </p:cNvPr>
          <p:cNvSpPr/>
          <p:nvPr/>
        </p:nvSpPr>
        <p:spPr>
          <a:xfrm>
            <a:off x="5744735" y="3842962"/>
            <a:ext cx="3143251" cy="618610"/>
          </a:xfrm>
          <a:prstGeom prst="wedgeRoundRectCallout">
            <a:avLst>
              <a:gd name="adj1" fmla="val -57786"/>
              <a:gd name="adj2" fmla="val -40086"/>
              <a:gd name="adj3" fmla="val 16667"/>
            </a:avLst>
          </a:prstGeom>
          <a:solidFill>
            <a:srgbClr val="F6E8FF"/>
          </a:solidFill>
          <a:ln>
            <a:solidFill>
              <a:srgbClr val="6F35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E37F0E70-CF9D-D14A-ACC3-75681771F5AF}"/>
              </a:ext>
            </a:extLst>
          </p:cNvPr>
          <p:cNvSpPr txBox="1"/>
          <p:nvPr/>
        </p:nvSpPr>
        <p:spPr>
          <a:xfrm>
            <a:off x="5868902" y="3886046"/>
            <a:ext cx="2920992" cy="307777"/>
          </a:xfrm>
          <a:prstGeom prst="rect">
            <a:avLst/>
          </a:prstGeom>
          <a:noFill/>
        </p:spPr>
        <p:txBody>
          <a:bodyPr wrap="none" rtlCol="0">
            <a:spAutoFit/>
          </a:bodyPr>
          <a:lstStyle/>
          <a:p>
            <a:pPr algn="ctr"/>
            <a:r>
              <a:rPr lang="en-BE" sz="1400" dirty="0">
                <a:solidFill>
                  <a:srgbClr val="BE0001"/>
                </a:solidFill>
                <a:latin typeface="Montserrat" panose="02000505000000020004" pitchFamily="2" charset="77"/>
              </a:rPr>
              <a:t>Want us to do it for/with you?</a:t>
            </a:r>
          </a:p>
        </p:txBody>
      </p:sp>
      <p:sp>
        <p:nvSpPr>
          <p:cNvPr id="12" name="TextBox 11">
            <a:extLst>
              <a:ext uri="{FF2B5EF4-FFF2-40B4-BE49-F238E27FC236}">
                <a16:creationId xmlns:a16="http://schemas.microsoft.com/office/drawing/2014/main" id="{328C827A-170B-914C-B844-CEA060051A4D}"/>
              </a:ext>
            </a:extLst>
          </p:cNvPr>
          <p:cNvSpPr txBox="1"/>
          <p:nvPr/>
        </p:nvSpPr>
        <p:spPr>
          <a:xfrm>
            <a:off x="5872846" y="4141490"/>
            <a:ext cx="2913105" cy="276999"/>
          </a:xfrm>
          <a:prstGeom prst="rect">
            <a:avLst/>
          </a:prstGeom>
          <a:noFill/>
        </p:spPr>
        <p:txBody>
          <a:bodyPr wrap="none" rtlCol="0">
            <a:spAutoFit/>
          </a:bodyPr>
          <a:lstStyle/>
          <a:p>
            <a:pPr algn="ctr"/>
            <a:r>
              <a:rPr lang="en-BE" sz="1200" dirty="0">
                <a:latin typeface="Open Sans" panose="020B0606030504020204" pitchFamily="34" charset="0"/>
                <a:ea typeface="Open Sans" panose="020B0606030504020204" pitchFamily="34" charset="0"/>
                <a:cs typeface="Open Sans" panose="020B0606030504020204" pitchFamily="34" charset="0"/>
              </a:rPr>
              <a:t>Drop me a line on info@alainthys.com</a:t>
            </a:r>
          </a:p>
        </p:txBody>
      </p:sp>
    </p:spTree>
    <p:extLst>
      <p:ext uri="{BB962C8B-B14F-4D97-AF65-F5344CB8AC3E}">
        <p14:creationId xmlns:p14="http://schemas.microsoft.com/office/powerpoint/2010/main" val="262801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Build your sprint team</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1EBE8B6-CE2A-B546-BBDC-682E5086E751}"/>
              </a:ext>
            </a:extLst>
          </p:cNvPr>
          <p:cNvPicPr>
            <a:picLocks/>
          </p:cNvPicPr>
          <p:nvPr/>
        </p:nvPicPr>
        <p:blipFill>
          <a:blip r:embed="rId2"/>
          <a:stretch>
            <a:fillRect/>
          </a:stretch>
        </p:blipFill>
        <p:spPr>
          <a:xfrm>
            <a:off x="4108473" y="1684477"/>
            <a:ext cx="938134" cy="938134"/>
          </a:xfrm>
          <a:prstGeom prst="rect">
            <a:avLst/>
          </a:prstGeom>
        </p:spPr>
      </p:pic>
    </p:spTree>
    <p:extLst>
      <p:ext uri="{BB962C8B-B14F-4D97-AF65-F5344CB8AC3E}">
        <p14:creationId xmlns:p14="http://schemas.microsoft.com/office/powerpoint/2010/main" val="855292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763767" y="4892905"/>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C9D41A-BAD0-42F3-9628-08A750E8969D}" type="slidenum">
              <a:rPr lang="nl-BE" sz="1350">
                <a:solidFill>
                  <a:srgbClr val="000000">
                    <a:tint val="75000"/>
                  </a:srgbClr>
                </a:solidFill>
              </a:rPr>
              <a:pPr/>
              <a:t>3</a:t>
            </a:fld>
            <a:r>
              <a:rPr lang="nl-BE" sz="1350">
                <a:solidFill>
                  <a:srgbClr val="000000">
                    <a:tint val="75000"/>
                  </a:srgbClr>
                </a:solidFill>
              </a:rPr>
              <a:t>.</a:t>
            </a:r>
            <a:endParaRPr lang="nl-BE" sz="1350" dirty="0">
              <a:solidFill>
                <a:srgbClr val="000000">
                  <a:tint val="75000"/>
                </a:srgbClr>
              </a:solidFill>
            </a:endParaRPr>
          </a:p>
        </p:txBody>
      </p:sp>
      <p:sp>
        <p:nvSpPr>
          <p:cNvPr id="7" name="Rectangle 6"/>
          <p:cNvSpPr/>
          <p:nvPr/>
        </p:nvSpPr>
        <p:spPr>
          <a:xfrm>
            <a:off x="0" y="4346636"/>
            <a:ext cx="9144000" cy="80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TextBox 7"/>
          <p:cNvSpPr txBox="1"/>
          <p:nvPr/>
        </p:nvSpPr>
        <p:spPr>
          <a:xfrm>
            <a:off x="365064" y="4912667"/>
            <a:ext cx="1000595" cy="253916"/>
          </a:xfrm>
          <a:prstGeom prst="rect">
            <a:avLst/>
          </a:prstGeom>
          <a:solidFill>
            <a:srgbClr val="C00000"/>
          </a:solidFill>
          <a:ln>
            <a:noFill/>
          </a:ln>
        </p:spPr>
        <p:txBody>
          <a:bodyPr wrap="none" rtlCol="0">
            <a:spAutoFit/>
          </a:bodyPr>
          <a:lstStyle/>
          <a:p>
            <a:pPr algn="ctr"/>
            <a:r>
              <a:rPr lang="en-CA" sz="1050" dirty="0">
                <a:solidFill>
                  <a:schemeClr val="bg1"/>
                </a:solidFill>
                <a:latin typeface="Montserrat" charset="0"/>
                <a:ea typeface="Montserrat" charset="0"/>
                <a:cs typeface="Montserrat" charset="0"/>
              </a:rPr>
              <a:t>Customerfit</a:t>
            </a:r>
          </a:p>
        </p:txBody>
      </p:sp>
      <p:sp>
        <p:nvSpPr>
          <p:cNvPr id="9" name="TextBox 8"/>
          <p:cNvSpPr txBox="1"/>
          <p:nvPr/>
        </p:nvSpPr>
        <p:spPr>
          <a:xfrm>
            <a:off x="362958" y="4422863"/>
            <a:ext cx="8781042" cy="461665"/>
          </a:xfrm>
          <a:prstGeom prst="rect">
            <a:avLst/>
          </a:prstGeom>
          <a:noFill/>
        </p:spPr>
        <p:txBody>
          <a:bodyPr wrap="square" rtlCol="0">
            <a:spAutoFit/>
          </a:bodyPr>
          <a:lstStyle/>
          <a:p>
            <a:r>
              <a:rPr lang="nl-BE" sz="2400" dirty="0">
                <a:solidFill>
                  <a:schemeClr val="bg1"/>
                </a:solidFill>
                <a:latin typeface="Montserrat" charset="0"/>
                <a:ea typeface="Montserrat" charset="0"/>
                <a:cs typeface="Montserrat" charset="0"/>
              </a:rPr>
              <a:t>Kick off your customer voice programme</a:t>
            </a:r>
            <a:endParaRPr lang="nl-BE" sz="2400" i="1" dirty="0">
              <a:solidFill>
                <a:schemeClr val="bg1"/>
              </a:solidFill>
              <a:latin typeface="Montserrat" charset="0"/>
              <a:ea typeface="Montserrat" charset="0"/>
              <a:cs typeface="Montserrat" charset="0"/>
            </a:endParaRPr>
          </a:p>
        </p:txBody>
      </p:sp>
      <p:grpSp>
        <p:nvGrpSpPr>
          <p:cNvPr id="22" name="Group 21">
            <a:extLst>
              <a:ext uri="{FF2B5EF4-FFF2-40B4-BE49-F238E27FC236}">
                <a16:creationId xmlns:a16="http://schemas.microsoft.com/office/drawing/2014/main" id="{2DD19FFA-8664-6B43-820C-1F9548E89BF8}"/>
              </a:ext>
            </a:extLst>
          </p:cNvPr>
          <p:cNvGrpSpPr/>
          <p:nvPr/>
        </p:nvGrpSpPr>
        <p:grpSpPr>
          <a:xfrm>
            <a:off x="2914435" y="340722"/>
            <a:ext cx="1373569" cy="1642309"/>
            <a:chOff x="2647686" y="298244"/>
            <a:chExt cx="1373569" cy="1642309"/>
          </a:xfrm>
        </p:grpSpPr>
        <p:sp>
          <p:nvSpPr>
            <p:cNvPr id="41" name="TextBox 40">
              <a:extLst>
                <a:ext uri="{FF2B5EF4-FFF2-40B4-BE49-F238E27FC236}">
                  <a16:creationId xmlns:a16="http://schemas.microsoft.com/office/drawing/2014/main" id="{C334FEC5-C07B-F74E-8DB9-68007F158A35}"/>
                </a:ext>
              </a:extLst>
            </p:cNvPr>
            <p:cNvSpPr txBox="1"/>
            <p:nvPr/>
          </p:nvSpPr>
          <p:spPr>
            <a:xfrm>
              <a:off x="2647686" y="1478888"/>
              <a:ext cx="1373569" cy="461665"/>
            </a:xfrm>
            <a:prstGeom prst="rect">
              <a:avLst/>
            </a:prstGeom>
            <a:noFill/>
          </p:spPr>
          <p:txBody>
            <a:bodyPr wrap="square" rtlCol="0">
              <a:spAutoFit/>
            </a:bodyPr>
            <a:lstStyle/>
            <a:p>
              <a:pPr algn="ctr"/>
              <a:r>
                <a:rPr lang="en-GB" sz="1200" dirty="0">
                  <a:latin typeface="Montserrat" panose="02000505000000020004" pitchFamily="2" charset="77"/>
                </a:rPr>
                <a:t>Sprint </a:t>
              </a:r>
            </a:p>
            <a:p>
              <a:pPr algn="ctr"/>
              <a:r>
                <a:rPr lang="en-GB" sz="1200" dirty="0">
                  <a:latin typeface="Montserrat" panose="02000505000000020004" pitchFamily="2" charset="77"/>
                </a:rPr>
                <a:t>sponsor</a:t>
              </a:r>
            </a:p>
          </p:txBody>
        </p:sp>
        <p:sp>
          <p:nvSpPr>
            <p:cNvPr id="43" name="Oval 42">
              <a:extLst>
                <a:ext uri="{FF2B5EF4-FFF2-40B4-BE49-F238E27FC236}">
                  <a16:creationId xmlns:a16="http://schemas.microsoft.com/office/drawing/2014/main" id="{2B42B1B1-D271-014E-A14C-55146596F69C}"/>
                </a:ext>
              </a:extLst>
            </p:cNvPr>
            <p:cNvSpPr/>
            <p:nvPr/>
          </p:nvSpPr>
          <p:spPr>
            <a:xfrm>
              <a:off x="2850187" y="298244"/>
              <a:ext cx="968567" cy="9685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5" name="Picture 4">
              <a:extLst>
                <a:ext uri="{FF2B5EF4-FFF2-40B4-BE49-F238E27FC236}">
                  <a16:creationId xmlns:a16="http://schemas.microsoft.com/office/drawing/2014/main" id="{2CB000CA-F598-F542-AA35-AA39877F0C15}"/>
                </a:ext>
              </a:extLst>
            </p:cNvPr>
            <p:cNvPicPr>
              <a:picLocks/>
            </p:cNvPicPr>
            <p:nvPr/>
          </p:nvPicPr>
          <p:blipFill>
            <a:blip r:embed="rId2"/>
            <a:stretch>
              <a:fillRect/>
            </a:stretch>
          </p:blipFill>
          <p:spPr>
            <a:xfrm>
              <a:off x="3020395" y="430624"/>
              <a:ext cx="628150" cy="628150"/>
            </a:xfrm>
            <a:prstGeom prst="rect">
              <a:avLst/>
            </a:prstGeom>
          </p:spPr>
        </p:pic>
      </p:grpSp>
      <p:grpSp>
        <p:nvGrpSpPr>
          <p:cNvPr id="25" name="Group 24">
            <a:extLst>
              <a:ext uri="{FF2B5EF4-FFF2-40B4-BE49-F238E27FC236}">
                <a16:creationId xmlns:a16="http://schemas.microsoft.com/office/drawing/2014/main" id="{7966304E-A9B9-D644-A981-9247F9949E98}"/>
              </a:ext>
            </a:extLst>
          </p:cNvPr>
          <p:cNvGrpSpPr/>
          <p:nvPr/>
        </p:nvGrpSpPr>
        <p:grpSpPr>
          <a:xfrm>
            <a:off x="2684345" y="2378708"/>
            <a:ext cx="1833748" cy="1632212"/>
            <a:chOff x="2450776" y="2318747"/>
            <a:chExt cx="1833748" cy="1632212"/>
          </a:xfrm>
        </p:grpSpPr>
        <p:sp>
          <p:nvSpPr>
            <p:cNvPr id="52" name="TextBox 51">
              <a:extLst>
                <a:ext uri="{FF2B5EF4-FFF2-40B4-BE49-F238E27FC236}">
                  <a16:creationId xmlns:a16="http://schemas.microsoft.com/office/drawing/2014/main" id="{86936E49-381D-BA47-916A-FEA1F8A7A9B0}"/>
                </a:ext>
              </a:extLst>
            </p:cNvPr>
            <p:cNvSpPr txBox="1"/>
            <p:nvPr/>
          </p:nvSpPr>
          <p:spPr>
            <a:xfrm>
              <a:off x="2450776" y="3489294"/>
              <a:ext cx="1833748" cy="461665"/>
            </a:xfrm>
            <a:prstGeom prst="rect">
              <a:avLst/>
            </a:prstGeom>
            <a:noFill/>
          </p:spPr>
          <p:txBody>
            <a:bodyPr wrap="square" rtlCol="0">
              <a:spAutoFit/>
            </a:bodyPr>
            <a:lstStyle/>
            <a:p>
              <a:pPr algn="ctr"/>
              <a:r>
                <a:rPr lang="en-GB" sz="1200" dirty="0">
                  <a:latin typeface="Montserrat" panose="02000505000000020004" pitchFamily="2" charset="77"/>
                </a:rPr>
                <a:t>Training &amp; development (HR)</a:t>
              </a:r>
            </a:p>
          </p:txBody>
        </p:sp>
        <p:sp>
          <p:nvSpPr>
            <p:cNvPr id="53" name="Oval 52">
              <a:extLst>
                <a:ext uri="{FF2B5EF4-FFF2-40B4-BE49-F238E27FC236}">
                  <a16:creationId xmlns:a16="http://schemas.microsoft.com/office/drawing/2014/main" id="{F4A8716B-9842-2D40-B78B-90DF70A67A2F}"/>
                </a:ext>
              </a:extLst>
            </p:cNvPr>
            <p:cNvSpPr/>
            <p:nvPr/>
          </p:nvSpPr>
          <p:spPr>
            <a:xfrm>
              <a:off x="2883367" y="2318747"/>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2" name="Picture 11">
              <a:extLst>
                <a:ext uri="{FF2B5EF4-FFF2-40B4-BE49-F238E27FC236}">
                  <a16:creationId xmlns:a16="http://schemas.microsoft.com/office/drawing/2014/main" id="{5185CE34-1D58-9D48-A7A6-595C9296CFC8}"/>
                </a:ext>
              </a:extLst>
            </p:cNvPr>
            <p:cNvPicPr>
              <a:picLocks/>
            </p:cNvPicPr>
            <p:nvPr/>
          </p:nvPicPr>
          <p:blipFill>
            <a:blip r:embed="rId3"/>
            <a:stretch>
              <a:fillRect/>
            </a:stretch>
          </p:blipFill>
          <p:spPr>
            <a:xfrm>
              <a:off x="3114178" y="2549559"/>
              <a:ext cx="506945" cy="506945"/>
            </a:xfrm>
            <a:prstGeom prst="rect">
              <a:avLst/>
            </a:prstGeom>
          </p:spPr>
        </p:pic>
      </p:grpSp>
      <p:grpSp>
        <p:nvGrpSpPr>
          <p:cNvPr id="26" name="Group 25">
            <a:extLst>
              <a:ext uri="{FF2B5EF4-FFF2-40B4-BE49-F238E27FC236}">
                <a16:creationId xmlns:a16="http://schemas.microsoft.com/office/drawing/2014/main" id="{583996AC-2B94-B249-9496-660E573B2624}"/>
              </a:ext>
            </a:extLst>
          </p:cNvPr>
          <p:cNvGrpSpPr/>
          <p:nvPr/>
        </p:nvGrpSpPr>
        <p:grpSpPr>
          <a:xfrm>
            <a:off x="608635" y="2378708"/>
            <a:ext cx="1658546" cy="1632212"/>
            <a:chOff x="458733" y="2318747"/>
            <a:chExt cx="1658546" cy="1632212"/>
          </a:xfrm>
        </p:grpSpPr>
        <p:sp>
          <p:nvSpPr>
            <p:cNvPr id="49" name="TextBox 48">
              <a:extLst>
                <a:ext uri="{FF2B5EF4-FFF2-40B4-BE49-F238E27FC236}">
                  <a16:creationId xmlns:a16="http://schemas.microsoft.com/office/drawing/2014/main" id="{92433AAD-4A5A-1A4E-91B3-FE450B7266CD}"/>
                </a:ext>
              </a:extLst>
            </p:cNvPr>
            <p:cNvSpPr txBox="1"/>
            <p:nvPr/>
          </p:nvSpPr>
          <p:spPr>
            <a:xfrm>
              <a:off x="458733" y="3489294"/>
              <a:ext cx="1658546" cy="461665"/>
            </a:xfrm>
            <a:prstGeom prst="rect">
              <a:avLst/>
            </a:prstGeom>
            <a:noFill/>
          </p:spPr>
          <p:txBody>
            <a:bodyPr wrap="square" rtlCol="0">
              <a:spAutoFit/>
            </a:bodyPr>
            <a:lstStyle/>
            <a:p>
              <a:pPr algn="ctr"/>
              <a:r>
                <a:rPr lang="en-GB" sz="1200" dirty="0">
                  <a:latin typeface="Montserrat" panose="02000505000000020004" pitchFamily="2" charset="77"/>
                </a:rPr>
                <a:t>Customer facing colleagues</a:t>
              </a:r>
            </a:p>
          </p:txBody>
        </p:sp>
        <p:sp>
          <p:nvSpPr>
            <p:cNvPr id="50" name="Oval 49">
              <a:extLst>
                <a:ext uri="{FF2B5EF4-FFF2-40B4-BE49-F238E27FC236}">
                  <a16:creationId xmlns:a16="http://schemas.microsoft.com/office/drawing/2014/main" id="{FD6D504B-CAC0-084B-A560-7B6B08F9A731}"/>
                </a:ext>
              </a:extLst>
            </p:cNvPr>
            <p:cNvSpPr/>
            <p:nvPr/>
          </p:nvSpPr>
          <p:spPr>
            <a:xfrm>
              <a:off x="803723" y="2318747"/>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3" name="Picture 12">
              <a:extLst>
                <a:ext uri="{FF2B5EF4-FFF2-40B4-BE49-F238E27FC236}">
                  <a16:creationId xmlns:a16="http://schemas.microsoft.com/office/drawing/2014/main" id="{1735B0D5-083B-9342-968F-CC4B47973FBA}"/>
                </a:ext>
              </a:extLst>
            </p:cNvPr>
            <p:cNvPicPr>
              <a:picLocks/>
            </p:cNvPicPr>
            <p:nvPr/>
          </p:nvPicPr>
          <p:blipFill>
            <a:blip r:embed="rId4"/>
            <a:stretch>
              <a:fillRect/>
            </a:stretch>
          </p:blipFill>
          <p:spPr>
            <a:xfrm>
              <a:off x="1034287" y="2549312"/>
              <a:ext cx="507438" cy="507438"/>
            </a:xfrm>
            <a:prstGeom prst="rect">
              <a:avLst/>
            </a:prstGeom>
          </p:spPr>
        </p:pic>
      </p:grpSp>
      <p:grpSp>
        <p:nvGrpSpPr>
          <p:cNvPr id="24" name="Group 23">
            <a:extLst>
              <a:ext uri="{FF2B5EF4-FFF2-40B4-BE49-F238E27FC236}">
                <a16:creationId xmlns:a16="http://schemas.microsoft.com/office/drawing/2014/main" id="{FAF818EA-85D1-3442-A8D9-CF7357EB366D}"/>
              </a:ext>
            </a:extLst>
          </p:cNvPr>
          <p:cNvGrpSpPr/>
          <p:nvPr/>
        </p:nvGrpSpPr>
        <p:grpSpPr>
          <a:xfrm>
            <a:off x="4987167" y="2378708"/>
            <a:ext cx="1441569" cy="1632212"/>
            <a:chOff x="4762846" y="2318747"/>
            <a:chExt cx="1441569" cy="1632212"/>
          </a:xfrm>
        </p:grpSpPr>
        <p:sp>
          <p:nvSpPr>
            <p:cNvPr id="46" name="TextBox 45">
              <a:extLst>
                <a:ext uri="{FF2B5EF4-FFF2-40B4-BE49-F238E27FC236}">
                  <a16:creationId xmlns:a16="http://schemas.microsoft.com/office/drawing/2014/main" id="{901B3E4F-E07F-D04D-A51C-A37B1AA6B02E}"/>
                </a:ext>
              </a:extLst>
            </p:cNvPr>
            <p:cNvSpPr txBox="1"/>
            <p:nvPr/>
          </p:nvSpPr>
          <p:spPr>
            <a:xfrm>
              <a:off x="4762846" y="3489294"/>
              <a:ext cx="1441569" cy="461665"/>
            </a:xfrm>
            <a:prstGeom prst="rect">
              <a:avLst/>
            </a:prstGeom>
            <a:noFill/>
          </p:spPr>
          <p:txBody>
            <a:bodyPr wrap="square" rtlCol="0">
              <a:spAutoFit/>
            </a:bodyPr>
            <a:lstStyle/>
            <a:p>
              <a:pPr algn="ctr"/>
              <a:r>
                <a:rPr lang="en-GB" sz="1200" dirty="0">
                  <a:latin typeface="Montserrat" panose="02000505000000020004" pitchFamily="2" charset="77"/>
                </a:rPr>
                <a:t>Internal communication</a:t>
              </a:r>
            </a:p>
          </p:txBody>
        </p:sp>
        <p:sp>
          <p:nvSpPr>
            <p:cNvPr id="47" name="Oval 46">
              <a:extLst>
                <a:ext uri="{FF2B5EF4-FFF2-40B4-BE49-F238E27FC236}">
                  <a16:creationId xmlns:a16="http://schemas.microsoft.com/office/drawing/2014/main" id="{31BF8725-66E7-C04A-9A38-61AAA3752CEC}"/>
                </a:ext>
              </a:extLst>
            </p:cNvPr>
            <p:cNvSpPr/>
            <p:nvPr/>
          </p:nvSpPr>
          <p:spPr>
            <a:xfrm>
              <a:off x="4999347" y="2318747"/>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2" name="Picture 1">
              <a:extLst>
                <a:ext uri="{FF2B5EF4-FFF2-40B4-BE49-F238E27FC236}">
                  <a16:creationId xmlns:a16="http://schemas.microsoft.com/office/drawing/2014/main" id="{42575FF5-0A9B-3642-9CD8-81882752C734}"/>
                </a:ext>
              </a:extLst>
            </p:cNvPr>
            <p:cNvPicPr>
              <a:picLocks/>
            </p:cNvPicPr>
            <p:nvPr/>
          </p:nvPicPr>
          <p:blipFill>
            <a:blip r:embed="rId5"/>
            <a:stretch>
              <a:fillRect/>
            </a:stretch>
          </p:blipFill>
          <p:spPr>
            <a:xfrm>
              <a:off x="5314620" y="2610574"/>
              <a:ext cx="338020" cy="384915"/>
            </a:xfrm>
            <a:prstGeom prst="rect">
              <a:avLst/>
            </a:prstGeom>
          </p:spPr>
        </p:pic>
      </p:grpSp>
      <p:grpSp>
        <p:nvGrpSpPr>
          <p:cNvPr id="21" name="Group 20">
            <a:extLst>
              <a:ext uri="{FF2B5EF4-FFF2-40B4-BE49-F238E27FC236}">
                <a16:creationId xmlns:a16="http://schemas.microsoft.com/office/drawing/2014/main" id="{41DE5F52-836D-754C-8D57-6210580A217C}"/>
              </a:ext>
            </a:extLst>
          </p:cNvPr>
          <p:cNvGrpSpPr/>
          <p:nvPr/>
        </p:nvGrpSpPr>
        <p:grpSpPr>
          <a:xfrm>
            <a:off x="4935257" y="346501"/>
            <a:ext cx="1545388" cy="1636530"/>
            <a:chOff x="4021255" y="304023"/>
            <a:chExt cx="1545388" cy="1636530"/>
          </a:xfrm>
        </p:grpSpPr>
        <p:sp>
          <p:nvSpPr>
            <p:cNvPr id="34" name="TextBox 33">
              <a:extLst>
                <a:ext uri="{FF2B5EF4-FFF2-40B4-BE49-F238E27FC236}">
                  <a16:creationId xmlns:a16="http://schemas.microsoft.com/office/drawing/2014/main" id="{11B2AC6A-B1B6-E246-A867-0D152F1BD408}"/>
                </a:ext>
              </a:extLst>
            </p:cNvPr>
            <p:cNvSpPr txBox="1"/>
            <p:nvPr/>
          </p:nvSpPr>
          <p:spPr>
            <a:xfrm>
              <a:off x="4021255" y="1478888"/>
              <a:ext cx="1545388" cy="461665"/>
            </a:xfrm>
            <a:prstGeom prst="rect">
              <a:avLst/>
            </a:prstGeom>
            <a:noFill/>
          </p:spPr>
          <p:txBody>
            <a:bodyPr wrap="square" rtlCol="0">
              <a:spAutoFit/>
            </a:bodyPr>
            <a:lstStyle/>
            <a:p>
              <a:pPr algn="ctr"/>
              <a:r>
                <a:rPr lang="en-GB" sz="1200" dirty="0">
                  <a:latin typeface="Montserrat" panose="02000505000000020004" pitchFamily="2" charset="77"/>
                </a:rPr>
                <a:t>Customer intelligence</a:t>
              </a:r>
            </a:p>
          </p:txBody>
        </p:sp>
        <p:sp>
          <p:nvSpPr>
            <p:cNvPr id="37" name="Oval 36">
              <a:extLst>
                <a:ext uri="{FF2B5EF4-FFF2-40B4-BE49-F238E27FC236}">
                  <a16:creationId xmlns:a16="http://schemas.microsoft.com/office/drawing/2014/main" id="{4344FFD0-A0D7-7E4F-BA57-15AF72F6CB93}"/>
                </a:ext>
              </a:extLst>
            </p:cNvPr>
            <p:cNvSpPr/>
            <p:nvPr/>
          </p:nvSpPr>
          <p:spPr>
            <a:xfrm>
              <a:off x="4309666" y="304023"/>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4" name="Picture 3">
              <a:extLst>
                <a:ext uri="{FF2B5EF4-FFF2-40B4-BE49-F238E27FC236}">
                  <a16:creationId xmlns:a16="http://schemas.microsoft.com/office/drawing/2014/main" id="{7FC9E665-D334-7948-8630-60B6B3542979}"/>
                </a:ext>
              </a:extLst>
            </p:cNvPr>
            <p:cNvPicPr>
              <a:picLocks/>
            </p:cNvPicPr>
            <p:nvPr/>
          </p:nvPicPr>
          <p:blipFill>
            <a:blip r:embed="rId6"/>
            <a:stretch>
              <a:fillRect/>
            </a:stretch>
          </p:blipFill>
          <p:spPr>
            <a:xfrm>
              <a:off x="4526042" y="527895"/>
              <a:ext cx="520824" cy="520824"/>
            </a:xfrm>
            <a:prstGeom prst="rect">
              <a:avLst/>
            </a:prstGeom>
          </p:spPr>
        </p:pic>
      </p:grpSp>
      <p:grpSp>
        <p:nvGrpSpPr>
          <p:cNvPr id="23" name="Group 22">
            <a:extLst>
              <a:ext uri="{FF2B5EF4-FFF2-40B4-BE49-F238E27FC236}">
                <a16:creationId xmlns:a16="http://schemas.microsoft.com/office/drawing/2014/main" id="{5684CBE5-B7AA-4F4F-9701-6EB51AE610AB}"/>
              </a:ext>
            </a:extLst>
          </p:cNvPr>
          <p:cNvGrpSpPr/>
          <p:nvPr/>
        </p:nvGrpSpPr>
        <p:grpSpPr>
          <a:xfrm>
            <a:off x="6939100" y="2378708"/>
            <a:ext cx="1441569" cy="1632212"/>
            <a:chOff x="6964522" y="2318747"/>
            <a:chExt cx="1441569" cy="1632212"/>
          </a:xfrm>
        </p:grpSpPr>
        <p:sp>
          <p:nvSpPr>
            <p:cNvPr id="44" name="TextBox 43">
              <a:extLst>
                <a:ext uri="{FF2B5EF4-FFF2-40B4-BE49-F238E27FC236}">
                  <a16:creationId xmlns:a16="http://schemas.microsoft.com/office/drawing/2014/main" id="{92959710-AA61-DE45-98E6-DB807724ACBC}"/>
                </a:ext>
              </a:extLst>
            </p:cNvPr>
            <p:cNvSpPr txBox="1"/>
            <p:nvPr/>
          </p:nvSpPr>
          <p:spPr>
            <a:xfrm>
              <a:off x="6964522" y="3489294"/>
              <a:ext cx="1441569" cy="461665"/>
            </a:xfrm>
            <a:prstGeom prst="rect">
              <a:avLst/>
            </a:prstGeom>
            <a:noFill/>
          </p:spPr>
          <p:txBody>
            <a:bodyPr wrap="square" rtlCol="0">
              <a:spAutoFit/>
            </a:bodyPr>
            <a:lstStyle/>
            <a:p>
              <a:pPr algn="ctr"/>
              <a:r>
                <a:rPr lang="en-GB" sz="1200" dirty="0">
                  <a:latin typeface="Montserrat" panose="02000505000000020004" pitchFamily="2" charset="77"/>
                </a:rPr>
                <a:t>Project management</a:t>
              </a:r>
            </a:p>
          </p:txBody>
        </p:sp>
        <p:sp>
          <p:nvSpPr>
            <p:cNvPr id="54" name="Oval 53">
              <a:extLst>
                <a:ext uri="{FF2B5EF4-FFF2-40B4-BE49-F238E27FC236}">
                  <a16:creationId xmlns:a16="http://schemas.microsoft.com/office/drawing/2014/main" id="{62FFE325-995A-B744-A00F-602ADEFC646D}"/>
                </a:ext>
              </a:extLst>
            </p:cNvPr>
            <p:cNvSpPr/>
            <p:nvPr/>
          </p:nvSpPr>
          <p:spPr>
            <a:xfrm>
              <a:off x="7201023" y="2318747"/>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3" name="Picture 2">
              <a:extLst>
                <a:ext uri="{FF2B5EF4-FFF2-40B4-BE49-F238E27FC236}">
                  <a16:creationId xmlns:a16="http://schemas.microsoft.com/office/drawing/2014/main" id="{61D4609A-86B7-7449-86AD-844BAAA58311}"/>
                </a:ext>
              </a:extLst>
            </p:cNvPr>
            <p:cNvPicPr>
              <a:picLocks/>
            </p:cNvPicPr>
            <p:nvPr/>
          </p:nvPicPr>
          <p:blipFill>
            <a:blip r:embed="rId7"/>
            <a:stretch>
              <a:fillRect/>
            </a:stretch>
          </p:blipFill>
          <p:spPr>
            <a:xfrm>
              <a:off x="7370439" y="2488164"/>
              <a:ext cx="629734" cy="629734"/>
            </a:xfrm>
            <a:prstGeom prst="rect">
              <a:avLst/>
            </a:prstGeom>
          </p:spPr>
        </p:pic>
      </p:grpSp>
      <p:grpSp>
        <p:nvGrpSpPr>
          <p:cNvPr id="14" name="Group 13">
            <a:extLst>
              <a:ext uri="{FF2B5EF4-FFF2-40B4-BE49-F238E27FC236}">
                <a16:creationId xmlns:a16="http://schemas.microsoft.com/office/drawing/2014/main" id="{CB8830FD-87C7-0748-A38E-904D6CB2D7CF}"/>
              </a:ext>
            </a:extLst>
          </p:cNvPr>
          <p:cNvGrpSpPr/>
          <p:nvPr/>
        </p:nvGrpSpPr>
        <p:grpSpPr>
          <a:xfrm>
            <a:off x="6897809" y="334942"/>
            <a:ext cx="1524151" cy="1648089"/>
            <a:chOff x="5507182" y="292464"/>
            <a:chExt cx="1524151" cy="1648089"/>
          </a:xfrm>
        </p:grpSpPr>
        <p:sp>
          <p:nvSpPr>
            <p:cNvPr id="35" name="TextBox 34">
              <a:extLst>
                <a:ext uri="{FF2B5EF4-FFF2-40B4-BE49-F238E27FC236}">
                  <a16:creationId xmlns:a16="http://schemas.microsoft.com/office/drawing/2014/main" id="{8B3FB7AD-DAD5-2548-A6E0-E199C57D84B5}"/>
                </a:ext>
              </a:extLst>
            </p:cNvPr>
            <p:cNvSpPr txBox="1"/>
            <p:nvPr/>
          </p:nvSpPr>
          <p:spPr>
            <a:xfrm>
              <a:off x="5507182" y="1478888"/>
              <a:ext cx="1524151" cy="461665"/>
            </a:xfrm>
            <a:prstGeom prst="rect">
              <a:avLst/>
            </a:prstGeom>
            <a:noFill/>
          </p:spPr>
          <p:txBody>
            <a:bodyPr wrap="square" rtlCol="0">
              <a:spAutoFit/>
            </a:bodyPr>
            <a:lstStyle/>
            <a:p>
              <a:pPr algn="ctr"/>
              <a:r>
                <a:rPr lang="en-GB" sz="1200" dirty="0">
                  <a:latin typeface="Montserrat" panose="02000505000000020004" pitchFamily="2" charset="77"/>
                </a:rPr>
                <a:t>IT, systems &amp; customer data</a:t>
              </a:r>
            </a:p>
          </p:txBody>
        </p:sp>
        <p:sp>
          <p:nvSpPr>
            <p:cNvPr id="36" name="Oval 35">
              <a:extLst>
                <a:ext uri="{FF2B5EF4-FFF2-40B4-BE49-F238E27FC236}">
                  <a16:creationId xmlns:a16="http://schemas.microsoft.com/office/drawing/2014/main" id="{5023B090-18D7-C942-AAAF-C840BD16970C}"/>
                </a:ext>
              </a:extLst>
            </p:cNvPr>
            <p:cNvSpPr/>
            <p:nvPr/>
          </p:nvSpPr>
          <p:spPr>
            <a:xfrm>
              <a:off x="5784974" y="292464"/>
              <a:ext cx="968567" cy="9685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pic>
          <p:nvPicPr>
            <p:cNvPr id="10" name="Picture 9">
              <a:extLst>
                <a:ext uri="{FF2B5EF4-FFF2-40B4-BE49-F238E27FC236}">
                  <a16:creationId xmlns:a16="http://schemas.microsoft.com/office/drawing/2014/main" id="{1E47F238-3C30-2D45-8FB7-91C31307CB75}"/>
                </a:ext>
              </a:extLst>
            </p:cNvPr>
            <p:cNvPicPr>
              <a:picLocks/>
            </p:cNvPicPr>
            <p:nvPr/>
          </p:nvPicPr>
          <p:blipFill>
            <a:blip r:embed="rId8"/>
            <a:stretch>
              <a:fillRect/>
            </a:stretch>
          </p:blipFill>
          <p:spPr>
            <a:xfrm>
              <a:off x="5972823" y="491144"/>
              <a:ext cx="592869" cy="592869"/>
            </a:xfrm>
            <a:prstGeom prst="rect">
              <a:avLst/>
            </a:prstGeom>
          </p:spPr>
        </p:pic>
      </p:grpSp>
      <p:sp>
        <p:nvSpPr>
          <p:cNvPr id="55" name="TextBox 54">
            <a:extLst>
              <a:ext uri="{FF2B5EF4-FFF2-40B4-BE49-F238E27FC236}">
                <a16:creationId xmlns:a16="http://schemas.microsoft.com/office/drawing/2014/main" id="{E9C5233C-9D4C-E64E-9BB5-FD86A67AB990}"/>
              </a:ext>
            </a:extLst>
          </p:cNvPr>
          <p:cNvSpPr txBox="1"/>
          <p:nvPr/>
        </p:nvSpPr>
        <p:spPr>
          <a:xfrm>
            <a:off x="511689" y="593421"/>
            <a:ext cx="1852438" cy="507831"/>
          </a:xfrm>
          <a:prstGeom prst="rect">
            <a:avLst/>
          </a:prstGeom>
          <a:solidFill>
            <a:srgbClr val="C00000"/>
          </a:solidFill>
        </p:spPr>
        <p:txBody>
          <a:bodyPr wrap="square" rtlCol="0">
            <a:spAutoFit/>
          </a:bodyPr>
          <a:lstStyle/>
          <a:p>
            <a:pPr algn="ctr"/>
            <a:r>
              <a:rPr lang="en-GB" dirty="0">
                <a:solidFill>
                  <a:schemeClr val="bg1"/>
                </a:solidFill>
                <a:latin typeface="Montserrat" panose="02000505000000020004" pitchFamily="2" charset="77"/>
              </a:rPr>
              <a:t>BUILD YOUR SPRINT TEAM</a:t>
            </a:r>
          </a:p>
        </p:txBody>
      </p:sp>
    </p:spTree>
    <p:extLst>
      <p:ext uri="{BB962C8B-B14F-4D97-AF65-F5344CB8AC3E}">
        <p14:creationId xmlns:p14="http://schemas.microsoft.com/office/powerpoint/2010/main" val="225561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763767" y="4892905"/>
            <a:ext cx="20574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C9D41A-BAD0-42F3-9628-08A750E8969D}" type="slidenum">
              <a:rPr lang="nl-BE" sz="1350">
                <a:solidFill>
                  <a:srgbClr val="000000">
                    <a:tint val="75000"/>
                  </a:srgbClr>
                </a:solidFill>
              </a:rPr>
              <a:pPr/>
              <a:t>4</a:t>
            </a:fld>
            <a:r>
              <a:rPr lang="nl-BE" sz="1350">
                <a:solidFill>
                  <a:srgbClr val="000000">
                    <a:tint val="75000"/>
                  </a:srgbClr>
                </a:solidFill>
              </a:rPr>
              <a:t>.</a:t>
            </a:r>
            <a:endParaRPr lang="nl-BE" sz="1350" dirty="0">
              <a:solidFill>
                <a:srgbClr val="000000">
                  <a:tint val="75000"/>
                </a:srgbClr>
              </a:solidFill>
            </a:endParaRPr>
          </a:p>
        </p:txBody>
      </p:sp>
      <p:sp>
        <p:nvSpPr>
          <p:cNvPr id="7" name="Rectangle 6"/>
          <p:cNvSpPr/>
          <p:nvPr/>
        </p:nvSpPr>
        <p:spPr>
          <a:xfrm>
            <a:off x="0" y="4346636"/>
            <a:ext cx="9144000" cy="808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8" name="TextBox 7"/>
          <p:cNvSpPr txBox="1"/>
          <p:nvPr/>
        </p:nvSpPr>
        <p:spPr>
          <a:xfrm>
            <a:off x="365064" y="4912667"/>
            <a:ext cx="1000595" cy="253916"/>
          </a:xfrm>
          <a:prstGeom prst="rect">
            <a:avLst/>
          </a:prstGeom>
          <a:solidFill>
            <a:srgbClr val="C00000"/>
          </a:solidFill>
          <a:ln>
            <a:noFill/>
          </a:ln>
        </p:spPr>
        <p:txBody>
          <a:bodyPr wrap="none" rtlCol="0">
            <a:spAutoFit/>
          </a:bodyPr>
          <a:lstStyle/>
          <a:p>
            <a:pPr algn="ctr"/>
            <a:r>
              <a:rPr lang="en-CA" sz="1050" dirty="0">
                <a:solidFill>
                  <a:schemeClr val="bg1"/>
                </a:solidFill>
                <a:latin typeface="Montserrat" charset="0"/>
                <a:ea typeface="Montserrat" charset="0"/>
                <a:cs typeface="Montserrat" charset="0"/>
              </a:rPr>
              <a:t>Customerfit</a:t>
            </a:r>
          </a:p>
        </p:txBody>
      </p:sp>
      <p:sp>
        <p:nvSpPr>
          <p:cNvPr id="9" name="TextBox 8"/>
          <p:cNvSpPr txBox="1"/>
          <p:nvPr/>
        </p:nvSpPr>
        <p:spPr>
          <a:xfrm>
            <a:off x="362958" y="4422863"/>
            <a:ext cx="8781042" cy="461665"/>
          </a:xfrm>
          <a:prstGeom prst="rect">
            <a:avLst/>
          </a:prstGeom>
          <a:noFill/>
        </p:spPr>
        <p:txBody>
          <a:bodyPr wrap="square" rtlCol="0">
            <a:spAutoFit/>
          </a:bodyPr>
          <a:lstStyle/>
          <a:p>
            <a:r>
              <a:rPr lang="nl-BE" sz="2400" dirty="0">
                <a:solidFill>
                  <a:schemeClr val="bg1"/>
                </a:solidFill>
                <a:latin typeface="Montserrat" charset="0"/>
                <a:ea typeface="Montserrat" charset="0"/>
                <a:cs typeface="Montserrat" charset="0"/>
              </a:rPr>
              <a:t>Team member roles</a:t>
            </a:r>
            <a:endParaRPr lang="nl-BE" sz="2400" i="1" dirty="0">
              <a:solidFill>
                <a:schemeClr val="bg1"/>
              </a:solidFill>
              <a:latin typeface="Montserrat" charset="0"/>
              <a:ea typeface="Montserrat" charset="0"/>
              <a:cs typeface="Montserrat" charset="0"/>
            </a:endParaRPr>
          </a:p>
        </p:txBody>
      </p:sp>
      <p:graphicFrame>
        <p:nvGraphicFramePr>
          <p:cNvPr id="2" name="Table 1">
            <a:extLst>
              <a:ext uri="{FF2B5EF4-FFF2-40B4-BE49-F238E27FC236}">
                <a16:creationId xmlns:a16="http://schemas.microsoft.com/office/drawing/2014/main" id="{9A79563A-E514-A143-92B2-6A898438CEC4}"/>
              </a:ext>
            </a:extLst>
          </p:cNvPr>
          <p:cNvGraphicFramePr>
            <a:graphicFrameLocks noGrp="1"/>
          </p:cNvGraphicFramePr>
          <p:nvPr>
            <p:extLst>
              <p:ext uri="{D42A27DB-BD31-4B8C-83A1-F6EECF244321}">
                <p14:modId xmlns:p14="http://schemas.microsoft.com/office/powerpoint/2010/main" val="4201312401"/>
              </p:ext>
            </p:extLst>
          </p:nvPr>
        </p:nvGraphicFramePr>
        <p:xfrm>
          <a:off x="457200" y="338852"/>
          <a:ext cx="8229601" cy="4100055"/>
        </p:xfrm>
        <a:graphic>
          <a:graphicData uri="http://schemas.openxmlformats.org/drawingml/2006/table">
            <a:tbl>
              <a:tblPr firstRow="1" bandRow="1">
                <a:tableStyleId>{93296810-A885-4BE3-A3E7-6D5BEEA58F35}</a:tableStyleId>
              </a:tblPr>
              <a:tblGrid>
                <a:gridCol w="906936">
                  <a:extLst>
                    <a:ext uri="{9D8B030D-6E8A-4147-A177-3AD203B41FA5}">
                      <a16:colId xmlns:a16="http://schemas.microsoft.com/office/drawing/2014/main" val="961215795"/>
                    </a:ext>
                  </a:extLst>
                </a:gridCol>
                <a:gridCol w="6462053">
                  <a:extLst>
                    <a:ext uri="{9D8B030D-6E8A-4147-A177-3AD203B41FA5}">
                      <a16:colId xmlns:a16="http://schemas.microsoft.com/office/drawing/2014/main" val="1272279312"/>
                    </a:ext>
                  </a:extLst>
                </a:gridCol>
                <a:gridCol w="860612">
                  <a:extLst>
                    <a:ext uri="{9D8B030D-6E8A-4147-A177-3AD203B41FA5}">
                      <a16:colId xmlns:a16="http://schemas.microsoft.com/office/drawing/2014/main" val="539539752"/>
                    </a:ext>
                  </a:extLst>
                </a:gridCol>
              </a:tblGrid>
              <a:tr h="442455">
                <a:tc>
                  <a:txBody>
                    <a:bodyPr/>
                    <a:lstStyle/>
                    <a:p>
                      <a:r>
                        <a:rPr lang="en-GB" sz="1200" dirty="0">
                          <a:latin typeface="Montserrat" panose="02000505000000020004" pitchFamily="2" charset="77"/>
                        </a:rPr>
                        <a:t>Team member</a:t>
                      </a:r>
                    </a:p>
                  </a:txBody>
                  <a:tcPr marL="68580" marR="68580" marT="34290" marB="34290">
                    <a:solidFill>
                      <a:srgbClr val="00B0F0"/>
                    </a:solidFill>
                  </a:tcPr>
                </a:tc>
                <a:tc>
                  <a:txBody>
                    <a:bodyPr/>
                    <a:lstStyle/>
                    <a:p>
                      <a:r>
                        <a:rPr lang="en-GB" sz="1200" dirty="0">
                          <a:latin typeface="Montserrat" panose="02000505000000020004" pitchFamily="2" charset="77"/>
                        </a:rPr>
                        <a:t>Role</a:t>
                      </a:r>
                    </a:p>
                  </a:txBody>
                  <a:tcPr marL="68580" marR="68580" marT="34290" marB="34290">
                    <a:solidFill>
                      <a:srgbClr val="00B0F0"/>
                    </a:solidFill>
                  </a:tcPr>
                </a:tc>
                <a:tc>
                  <a:txBody>
                    <a:bodyPr/>
                    <a:lstStyle/>
                    <a:p>
                      <a:r>
                        <a:rPr lang="en-GB" sz="1200" dirty="0">
                          <a:latin typeface="Montserrat" panose="02000505000000020004" pitchFamily="2" charset="77"/>
                        </a:rPr>
                        <a:t>Activity level</a:t>
                      </a:r>
                    </a:p>
                  </a:txBody>
                  <a:tcPr marL="68580" marR="68580" marT="34290" marB="34290">
                    <a:solidFill>
                      <a:srgbClr val="00B0F0"/>
                    </a:solidFill>
                  </a:tcPr>
                </a:tc>
                <a:extLst>
                  <a:ext uri="{0D108BD9-81ED-4DB2-BD59-A6C34878D82A}">
                    <a16:rowId xmlns:a16="http://schemas.microsoft.com/office/drawing/2014/main" val="1855981758"/>
                  </a:ext>
                </a:extLst>
              </a:tr>
              <a:tr h="548640">
                <a:tc>
                  <a: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Sprint leader</a:t>
                      </a: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sprint leader is the person who </a:t>
                      </a:r>
                      <a:r>
                        <a:rPr lang="en-GB" sz="1100" i="1" dirty="0">
                          <a:latin typeface="Open Sans" panose="020B0606030504020204" pitchFamily="34" charset="0"/>
                          <a:ea typeface="Open Sans" panose="020B0606030504020204" pitchFamily="34" charset="0"/>
                          <a:cs typeface="Open Sans" panose="020B0606030504020204" pitchFamily="34" charset="0"/>
                        </a:rPr>
                        <a:t>makes the sprint happen</a:t>
                      </a:r>
                      <a:r>
                        <a:rPr lang="en-GB" sz="1100" i="0" dirty="0">
                          <a:latin typeface="Open Sans" panose="020B0606030504020204" pitchFamily="34" charset="0"/>
                          <a:ea typeface="Open Sans" panose="020B0606030504020204" pitchFamily="34" charset="0"/>
                          <a:cs typeface="Open Sans" panose="020B0606030504020204" pitchFamily="34" charset="0"/>
                        </a:rPr>
                        <a:t>. They make sure that meetings take place and information is collected and organised in the right way. As there may be many conflicting organisational priorities, they also act as the </a:t>
                      </a:r>
                      <a:r>
                        <a:rPr lang="en-GB" sz="1100" i="1" dirty="0">
                          <a:latin typeface="Open Sans" panose="020B0606030504020204" pitchFamily="34" charset="0"/>
                          <a:ea typeface="Open Sans" panose="020B0606030504020204" pitchFamily="34" charset="0"/>
                          <a:cs typeface="Open Sans" panose="020B0606030504020204" pitchFamily="34" charset="0"/>
                        </a:rPr>
                        <a:t>customer’s champion </a:t>
                      </a:r>
                      <a:r>
                        <a:rPr lang="en-GB" sz="1100" i="0" dirty="0">
                          <a:latin typeface="Open Sans" panose="020B0606030504020204" pitchFamily="34" charset="0"/>
                          <a:ea typeface="Open Sans" panose="020B0606030504020204" pitchFamily="34" charset="0"/>
                          <a:cs typeface="Open Sans" panose="020B0606030504020204" pitchFamily="34" charset="0"/>
                        </a:rPr>
                        <a:t>at all times.</a:t>
                      </a:r>
                      <a:endParaRPr lang="en-GB" sz="11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High</a:t>
                      </a:r>
                    </a:p>
                  </a:txBody>
                  <a:tcPr marL="68580" marR="68580" marT="34290" marB="34290">
                    <a:solidFill>
                      <a:srgbClr val="E4EDFE"/>
                    </a:solidFill>
                  </a:tcPr>
                </a:tc>
                <a:extLst>
                  <a:ext uri="{0D108BD9-81ED-4DB2-BD59-A6C34878D82A}">
                    <a16:rowId xmlns:a16="http://schemas.microsoft.com/office/drawing/2014/main" val="4066009316"/>
                  </a:ext>
                </a:extLst>
              </a:tr>
              <a:tr h="548640">
                <a:tc>
                  <a: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Sprint sponsor</a:t>
                      </a:r>
                    </a:p>
                  </a:txBody>
                  <a:tcPr marL="68580" marR="68580" marT="34290" marB="34290">
                    <a:solidFill>
                      <a:srgbClr val="F4F4FF"/>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sprint sponsor is a – preferably senior – executive who supports the sprint leader with advice, resources and occasional political support (if the organisation needs a nudge). They also help the sprint leader </a:t>
                      </a:r>
                      <a:r>
                        <a:rPr lang="en-GB" sz="1100" i="1" dirty="0">
                          <a:latin typeface="Open Sans" panose="020B0606030504020204" pitchFamily="34" charset="0"/>
                          <a:ea typeface="Open Sans" panose="020B0606030504020204" pitchFamily="34" charset="0"/>
                          <a:cs typeface="Open Sans" panose="020B0606030504020204" pitchFamily="34" charset="0"/>
                        </a:rPr>
                        <a:t>right-size</a:t>
                      </a:r>
                      <a:r>
                        <a:rPr lang="en-GB" sz="1100" i="0" dirty="0">
                          <a:latin typeface="Open Sans" panose="020B0606030504020204" pitchFamily="34" charset="0"/>
                          <a:ea typeface="Open Sans" panose="020B0606030504020204" pitchFamily="34" charset="0"/>
                          <a:cs typeface="Open Sans" panose="020B0606030504020204" pitchFamily="34" charset="0"/>
                        </a:rPr>
                        <a:t> their ambition level to the organisation’s willingness and ability to execute.</a:t>
                      </a:r>
                      <a:endParaRPr lang="en-GB" sz="11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solidFill>
                      <a:srgbClr val="F4F4FF"/>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Low</a:t>
                      </a:r>
                    </a:p>
                  </a:txBody>
                  <a:tcPr marL="68580" marR="68580" marT="34290" marB="34290">
                    <a:solidFill>
                      <a:srgbClr val="F4F4FF"/>
                    </a:solidFill>
                  </a:tcPr>
                </a:tc>
                <a:extLst>
                  <a:ext uri="{0D108BD9-81ED-4DB2-BD59-A6C34878D82A}">
                    <a16:rowId xmlns:a16="http://schemas.microsoft.com/office/drawing/2014/main" val="1563052428"/>
                  </a:ext>
                </a:extLst>
              </a:tr>
              <a:tr h="868680">
                <a:tc>
                  <a: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Customer Intelligence</a:t>
                      </a: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customer intelligence representative is someone who is up to date on the existing market research and customer analysis efforts. They supports the team with insights into existing efforts, as well as </a:t>
                      </a:r>
                      <a:r>
                        <a:rPr lang="en-GB" sz="1100" dirty="0" err="1">
                          <a:latin typeface="Open Sans" panose="020B0606030504020204" pitchFamily="34" charset="0"/>
                          <a:ea typeface="Open Sans" panose="020B0606030504020204" pitchFamily="34" charset="0"/>
                          <a:cs typeface="Open Sans" panose="020B0606030504020204" pitchFamily="34" charset="0"/>
                        </a:rPr>
                        <a:t>suggesitions</a:t>
                      </a:r>
                      <a:r>
                        <a:rPr lang="en-GB" sz="1100" dirty="0">
                          <a:latin typeface="Open Sans" panose="020B0606030504020204" pitchFamily="34" charset="0"/>
                          <a:ea typeface="Open Sans" panose="020B0606030504020204" pitchFamily="34" charset="0"/>
                          <a:cs typeface="Open Sans" panose="020B0606030504020204" pitchFamily="34" charset="0"/>
                        </a:rPr>
                        <a:t> on the way to </a:t>
                      </a:r>
                      <a:r>
                        <a:rPr lang="en-GB" sz="1100" dirty="0" err="1">
                          <a:latin typeface="Open Sans" panose="020B0606030504020204" pitchFamily="34" charset="0"/>
                          <a:ea typeface="Open Sans" panose="020B0606030504020204" pitchFamily="34" charset="0"/>
                          <a:cs typeface="Open Sans" panose="020B0606030504020204" pitchFamily="34" charset="0"/>
                        </a:rPr>
                        <a:t>inegrrate</a:t>
                      </a:r>
                      <a:r>
                        <a:rPr lang="en-GB" sz="1100" dirty="0">
                          <a:latin typeface="Open Sans" panose="020B0606030504020204" pitchFamily="34" charset="0"/>
                          <a:ea typeface="Open Sans" panose="020B0606030504020204" pitchFamily="34" charset="0"/>
                          <a:cs typeface="Open Sans" panose="020B0606030504020204" pitchFamily="34" charset="0"/>
                        </a:rPr>
                        <a:t> customer voice efforts with these </a:t>
                      </a:r>
                      <a:r>
                        <a:rPr lang="en-GB" sz="1100">
                          <a:latin typeface="Open Sans" panose="020B0606030504020204" pitchFamily="34" charset="0"/>
                          <a:ea typeface="Open Sans" panose="020B0606030504020204" pitchFamily="34" charset="0"/>
                          <a:cs typeface="Open Sans" panose="020B0606030504020204" pitchFamily="34" charset="0"/>
                        </a:rPr>
                        <a:t>initiatives.on</a:t>
                      </a:r>
                      <a:r>
                        <a:rPr lang="en-GB" sz="1100" dirty="0">
                          <a:latin typeface="Open Sans" panose="020B0606030504020204" pitchFamily="34" charset="0"/>
                          <a:ea typeface="Open Sans" panose="020B0606030504020204" pitchFamily="34" charset="0"/>
                          <a:cs typeface="Open Sans" panose="020B0606030504020204" pitchFamily="34" charset="0"/>
                        </a:rPr>
                        <a:t> </a:t>
                      </a: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Medium</a:t>
                      </a:r>
                    </a:p>
                  </a:txBody>
                  <a:tcPr marL="68580" marR="68580" marT="34290" marB="34290">
                    <a:solidFill>
                      <a:srgbClr val="E4EDFE"/>
                    </a:solidFill>
                  </a:tcPr>
                </a:tc>
                <a:extLst>
                  <a:ext uri="{0D108BD9-81ED-4DB2-BD59-A6C34878D82A}">
                    <a16:rowId xmlns:a16="http://schemas.microsoft.com/office/drawing/2014/main" val="573789025"/>
                  </a:ext>
                </a:extLst>
              </a:tr>
              <a:tr h="708660">
                <a:tc>
                  <a: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Customer facing colleagues</a:t>
                      </a:r>
                    </a:p>
                  </a:txBody>
                  <a:tcPr marL="68580" marR="68580" marT="34290" marB="34290">
                    <a:solidFill>
                      <a:srgbClr val="F4F4FF"/>
                    </a:solidFill>
                  </a:tcPr>
                </a:tc>
                <a:tc>
                  <a:txBody>
                    <a:bodyPr/>
                    <a:lstStyle/>
                    <a:p>
                      <a:r>
                        <a:rPr lang="en-GB" sz="1100" i="0" dirty="0">
                          <a:latin typeface="Open Sans" panose="020B0606030504020204" pitchFamily="34" charset="0"/>
                          <a:ea typeface="Open Sans" panose="020B0606030504020204" pitchFamily="34" charset="0"/>
                          <a:cs typeface="Open Sans" panose="020B0606030504020204" pitchFamily="34" charset="0"/>
                        </a:rPr>
                        <a:t>In the process steps where the team gets the customer perspective on the work being done</a:t>
                      </a:r>
                      <a:r>
                        <a:rPr lang="en-GB" sz="1100" i="1" dirty="0">
                          <a:latin typeface="Open Sans" panose="020B0606030504020204" pitchFamily="34" charset="0"/>
                          <a:ea typeface="Open Sans" panose="020B0606030504020204" pitchFamily="34" charset="0"/>
                          <a:cs typeface="Open Sans" panose="020B0606030504020204" pitchFamily="34" charset="0"/>
                        </a:rPr>
                        <a:t>, </a:t>
                      </a:r>
                      <a:r>
                        <a:rPr lang="en-GB" sz="1100" i="0" dirty="0">
                          <a:latin typeface="Open Sans" panose="020B0606030504020204" pitchFamily="34" charset="0"/>
                          <a:ea typeface="Open Sans" panose="020B0606030504020204" pitchFamily="34" charset="0"/>
                          <a:cs typeface="Open Sans" panose="020B0606030504020204" pitchFamily="34" charset="0"/>
                        </a:rPr>
                        <a:t>the customer-facing team members </a:t>
                      </a:r>
                      <a:r>
                        <a:rPr lang="en-GB" sz="1100" dirty="0">
                          <a:latin typeface="Open Sans" panose="020B0606030504020204" pitchFamily="34" charset="0"/>
                          <a:ea typeface="Open Sans" panose="020B0606030504020204" pitchFamily="34" charset="0"/>
                          <a:cs typeface="Open Sans" panose="020B0606030504020204" pitchFamily="34" charset="0"/>
                        </a:rPr>
                        <a:t>contribute their experience in </a:t>
                      </a:r>
                      <a:r>
                        <a:rPr lang="en-GB" sz="1100" i="1" dirty="0">
                          <a:latin typeface="Open Sans" panose="020B0606030504020204" pitchFamily="34" charset="0"/>
                          <a:ea typeface="Open Sans" panose="020B0606030504020204" pitchFamily="34" charset="0"/>
                          <a:cs typeface="Open Sans" panose="020B0606030504020204" pitchFamily="34" charset="0"/>
                        </a:rPr>
                        <a:t>initiating and interpreting customer conversations</a:t>
                      </a:r>
                      <a:r>
                        <a:rPr lang="en-GB" sz="1100" dirty="0">
                          <a:latin typeface="Open Sans" panose="020B0606030504020204" pitchFamily="34" charset="0"/>
                          <a:ea typeface="Open Sans" panose="020B0606030504020204" pitchFamily="34" charset="0"/>
                          <a:cs typeface="Open Sans" panose="020B0606030504020204" pitchFamily="34" charset="0"/>
                        </a:rPr>
                        <a:t>. Also, based on their experience, they can credibly </a:t>
                      </a:r>
                      <a:r>
                        <a:rPr lang="en-GB" sz="1100" i="1" dirty="0">
                          <a:latin typeface="Open Sans" panose="020B0606030504020204" pitchFamily="34" charset="0"/>
                          <a:ea typeface="Open Sans" panose="020B0606030504020204" pitchFamily="34" charset="0"/>
                          <a:cs typeface="Open Sans" panose="020B0606030504020204" pitchFamily="34" charset="0"/>
                        </a:rPr>
                        <a:t>fill in the blanks</a:t>
                      </a:r>
                      <a:r>
                        <a:rPr lang="en-GB" sz="1100" i="0" dirty="0">
                          <a:latin typeface="Open Sans" panose="020B0606030504020204" pitchFamily="34" charset="0"/>
                          <a:ea typeface="Open Sans" panose="020B0606030504020204" pitchFamily="34" charset="0"/>
                          <a:cs typeface="Open Sans" panose="020B0606030504020204" pitchFamily="34" charset="0"/>
                        </a:rPr>
                        <a:t> where customer answers may not be 100% clear.</a:t>
                      </a:r>
                      <a:endParaRPr lang="en-GB" sz="11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solidFill>
                      <a:srgbClr val="F4F4FF"/>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Medium</a:t>
                      </a:r>
                    </a:p>
                  </a:txBody>
                  <a:tcPr marL="68580" marR="68580" marT="34290" marB="34290">
                    <a:solidFill>
                      <a:srgbClr val="F4F4FF"/>
                    </a:solidFill>
                  </a:tcPr>
                </a:tc>
                <a:extLst>
                  <a:ext uri="{0D108BD9-81ED-4DB2-BD59-A6C34878D82A}">
                    <a16:rowId xmlns:a16="http://schemas.microsoft.com/office/drawing/2014/main" val="973717518"/>
                  </a:ext>
                </a:extLst>
              </a:tr>
              <a:tr h="708660">
                <a:tc>
                  <a:txBody>
                    <a:bodyPr/>
                    <a:lstStyle/>
                    <a:p>
                      <a:r>
                        <a:rPr lang="en-GB" sz="1100" b="1" dirty="0">
                          <a:latin typeface="Open Sans" panose="020B0606030504020204" pitchFamily="34" charset="0"/>
                          <a:ea typeface="Open Sans" panose="020B0606030504020204" pitchFamily="34" charset="0"/>
                          <a:cs typeface="Open Sans" panose="020B0606030504020204" pitchFamily="34" charset="0"/>
                        </a:rPr>
                        <a:t>Training &amp; develop-</a:t>
                      </a:r>
                      <a:r>
                        <a:rPr lang="en-GB" sz="1100" b="1" dirty="0" err="1">
                          <a:latin typeface="Open Sans" panose="020B0606030504020204" pitchFamily="34" charset="0"/>
                          <a:ea typeface="Open Sans" panose="020B0606030504020204" pitchFamily="34" charset="0"/>
                          <a:cs typeface="Open Sans" panose="020B0606030504020204" pitchFamily="34" charset="0"/>
                        </a:rPr>
                        <a:t>ment</a:t>
                      </a:r>
                      <a:r>
                        <a:rPr lang="en-GB" sz="1100" b="1" dirty="0">
                          <a:latin typeface="Open Sans" panose="020B0606030504020204" pitchFamily="34" charset="0"/>
                          <a:ea typeface="Open Sans" panose="020B0606030504020204" pitchFamily="34" charset="0"/>
                          <a:cs typeface="Open Sans" panose="020B0606030504020204" pitchFamily="34" charset="0"/>
                        </a:rPr>
                        <a:t> (HR)</a:t>
                      </a: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The training &amp; development (HR) team member needs to make sure that, once they have been defined, the customer experience standards are clearly communicated throughout the business + brought to life where possible. By involving them from the </a:t>
                      </a:r>
                      <a:r>
                        <a:rPr lang="en-GB" sz="1100">
                          <a:latin typeface="Open Sans" panose="020B0606030504020204" pitchFamily="34" charset="0"/>
                          <a:ea typeface="Open Sans" panose="020B0606030504020204" pitchFamily="34" charset="0"/>
                          <a:cs typeface="Open Sans" panose="020B0606030504020204" pitchFamily="34" charset="0"/>
                        </a:rPr>
                        <a:t>start of </a:t>
                      </a:r>
                      <a:r>
                        <a:rPr lang="en-GB" sz="1100" dirty="0">
                          <a:latin typeface="Open Sans" panose="020B0606030504020204" pitchFamily="34" charset="0"/>
                          <a:ea typeface="Open Sans" panose="020B0606030504020204" pitchFamily="34" charset="0"/>
                          <a:cs typeface="Open Sans" panose="020B0606030504020204" pitchFamily="34" charset="0"/>
                        </a:rPr>
                        <a:t>the process, they are fully aware of the background to all decisions that have been made.</a:t>
                      </a:r>
                    </a:p>
                  </a:txBody>
                  <a:tcPr marL="68580" marR="68580" marT="34290" marB="34290">
                    <a:solidFill>
                      <a:srgbClr val="E4EDFE"/>
                    </a:solidFill>
                  </a:tcPr>
                </a:tc>
                <a:tc>
                  <a:txBody>
                    <a:bodyPr/>
                    <a:lstStyle/>
                    <a:p>
                      <a:r>
                        <a:rPr lang="en-GB" sz="1100" dirty="0">
                          <a:latin typeface="Open Sans" panose="020B0606030504020204" pitchFamily="34" charset="0"/>
                          <a:ea typeface="Open Sans" panose="020B0606030504020204" pitchFamily="34" charset="0"/>
                          <a:cs typeface="Open Sans" panose="020B0606030504020204" pitchFamily="34" charset="0"/>
                        </a:rPr>
                        <a:t>First low, then high</a:t>
                      </a:r>
                    </a:p>
                  </a:txBody>
                  <a:tcPr marL="68580" marR="68580" marT="34290" marB="34290">
                    <a:solidFill>
                      <a:srgbClr val="E4EDFE"/>
                    </a:solidFill>
                  </a:tcPr>
                </a:tc>
                <a:extLst>
                  <a:ext uri="{0D108BD9-81ED-4DB2-BD59-A6C34878D82A}">
                    <a16:rowId xmlns:a16="http://schemas.microsoft.com/office/drawing/2014/main" val="1945999661"/>
                  </a:ext>
                </a:extLst>
              </a:tr>
            </a:tbl>
          </a:graphicData>
        </a:graphic>
      </p:graphicFrame>
    </p:spTree>
    <p:extLst>
      <p:ext uri="{BB962C8B-B14F-4D97-AF65-F5344CB8AC3E}">
        <p14:creationId xmlns:p14="http://schemas.microsoft.com/office/powerpoint/2010/main" val="243844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4F3E09-CD18-0845-8836-E7A261994AE3}"/>
              </a:ext>
            </a:extLst>
          </p:cNvPr>
          <p:cNvSpPr txBox="1"/>
          <p:nvPr/>
        </p:nvSpPr>
        <p:spPr>
          <a:xfrm>
            <a:off x="1716789" y="3109175"/>
            <a:ext cx="5721502" cy="461665"/>
          </a:xfrm>
          <a:prstGeom prst="rect">
            <a:avLst/>
          </a:prstGeom>
          <a:noFill/>
          <a:ln>
            <a:noFill/>
          </a:ln>
        </p:spPr>
        <p:txBody>
          <a:bodyPr wrap="square" rtlCol="0">
            <a:spAutoFit/>
          </a:bodyPr>
          <a:lstStyle/>
          <a:p>
            <a:pPr algn="ctr"/>
            <a:r>
              <a:rPr lang="en-GB" sz="2400" dirty="0">
                <a:solidFill>
                  <a:schemeClr val="bg1"/>
                </a:solidFill>
                <a:latin typeface="Montserrat" panose="02000505000000020004" pitchFamily="2" charset="77"/>
              </a:rPr>
              <a:t>The kick-off meeting</a:t>
            </a:r>
          </a:p>
        </p:txBody>
      </p:sp>
      <p:sp>
        <p:nvSpPr>
          <p:cNvPr id="5" name="Oval 4">
            <a:extLst>
              <a:ext uri="{FF2B5EF4-FFF2-40B4-BE49-F238E27FC236}">
                <a16:creationId xmlns:a16="http://schemas.microsoft.com/office/drawing/2014/main" id="{85254614-C967-6441-B716-A5DD398CA266}"/>
              </a:ext>
            </a:extLst>
          </p:cNvPr>
          <p:cNvSpPr/>
          <p:nvPr/>
        </p:nvSpPr>
        <p:spPr>
          <a:xfrm>
            <a:off x="3867123" y="1443126"/>
            <a:ext cx="1420837" cy="14208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60BC8D6-6BD9-9647-ABC0-04752A04906E}"/>
              </a:ext>
            </a:extLst>
          </p:cNvPr>
          <p:cNvPicPr>
            <a:picLocks/>
          </p:cNvPicPr>
          <p:nvPr/>
        </p:nvPicPr>
        <p:blipFill rotWithShape="1">
          <a:blip r:embed="rId2"/>
          <a:srcRect b="16419"/>
          <a:stretch/>
        </p:blipFill>
        <p:spPr>
          <a:xfrm>
            <a:off x="4056007" y="1717645"/>
            <a:ext cx="1043065" cy="871798"/>
          </a:xfrm>
          <a:prstGeom prst="rect">
            <a:avLst/>
          </a:prstGeom>
        </p:spPr>
      </p:pic>
    </p:spTree>
    <p:extLst>
      <p:ext uri="{BB962C8B-B14F-4D97-AF65-F5344CB8AC3E}">
        <p14:creationId xmlns:p14="http://schemas.microsoft.com/office/powerpoint/2010/main" val="199217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6E5028-5030-7541-8DC0-72B813184242}"/>
              </a:ext>
            </a:extLst>
          </p:cNvPr>
          <p:cNvSpPr/>
          <p:nvPr/>
        </p:nvSpPr>
        <p:spPr>
          <a:xfrm>
            <a:off x="0" y="4341706"/>
            <a:ext cx="9144000" cy="801793"/>
          </a:xfrm>
          <a:prstGeom prst="rect">
            <a:avLst/>
          </a:prstGeom>
          <a:solidFill>
            <a:srgbClr val="6F3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1FEFBB9-8E1B-2449-89DE-0BA96524AC2B}"/>
              </a:ext>
            </a:extLst>
          </p:cNvPr>
          <p:cNvPicPr>
            <a:picLocks noChangeAspect="1"/>
          </p:cNvPicPr>
          <p:nvPr/>
        </p:nvPicPr>
        <p:blipFill>
          <a:blip r:embed="rId3"/>
          <a:stretch>
            <a:fillRect/>
          </a:stretch>
        </p:blipFill>
        <p:spPr>
          <a:xfrm>
            <a:off x="372534" y="4903893"/>
            <a:ext cx="1149718" cy="332935"/>
          </a:xfrm>
          <a:prstGeom prst="rect">
            <a:avLst/>
          </a:prstGeom>
        </p:spPr>
      </p:pic>
      <p:sp>
        <p:nvSpPr>
          <p:cNvPr id="45" name="TextBox 44">
            <a:extLst>
              <a:ext uri="{FF2B5EF4-FFF2-40B4-BE49-F238E27FC236}">
                <a16:creationId xmlns:a16="http://schemas.microsoft.com/office/drawing/2014/main" id="{DD1259FC-FA99-9A46-9FD5-FE771A560492}"/>
              </a:ext>
            </a:extLst>
          </p:cNvPr>
          <p:cNvSpPr txBox="1"/>
          <p:nvPr/>
        </p:nvSpPr>
        <p:spPr>
          <a:xfrm>
            <a:off x="367672" y="4442228"/>
            <a:ext cx="6569427" cy="461665"/>
          </a:xfrm>
          <a:prstGeom prst="rect">
            <a:avLst/>
          </a:prstGeom>
          <a:noFill/>
        </p:spPr>
        <p:txBody>
          <a:bodyPr wrap="none" rtlCol="0">
            <a:spAutoFit/>
          </a:bodyPr>
          <a:lstStyle/>
          <a:p>
            <a:r>
              <a:rPr lang="en-GB" sz="2400" dirty="0">
                <a:solidFill>
                  <a:schemeClr val="bg1"/>
                </a:solidFill>
                <a:latin typeface="Montserrat" panose="02000505000000020004" pitchFamily="2" charset="77"/>
              </a:rPr>
              <a:t>Kick off your customer voice programme</a:t>
            </a:r>
          </a:p>
        </p:txBody>
      </p:sp>
      <p:sp>
        <p:nvSpPr>
          <p:cNvPr id="2" name="TextBox 1">
            <a:extLst>
              <a:ext uri="{FF2B5EF4-FFF2-40B4-BE49-F238E27FC236}">
                <a16:creationId xmlns:a16="http://schemas.microsoft.com/office/drawing/2014/main" id="{AA510EF4-5EB1-674D-8280-5061CB25A820}"/>
              </a:ext>
            </a:extLst>
          </p:cNvPr>
          <p:cNvSpPr txBox="1"/>
          <p:nvPr/>
        </p:nvSpPr>
        <p:spPr>
          <a:xfrm>
            <a:off x="1065052" y="970522"/>
            <a:ext cx="1210588" cy="338554"/>
          </a:xfrm>
          <a:prstGeom prst="rect">
            <a:avLst/>
          </a:prstGeom>
          <a:solidFill>
            <a:srgbClr val="00B0F0"/>
          </a:solidFill>
        </p:spPr>
        <p:txBody>
          <a:bodyPr wrap="none" rtlCol="0">
            <a:spAutoFit/>
          </a:bodyPr>
          <a:lstStyle/>
          <a:p>
            <a:r>
              <a:rPr lang="en-GB" sz="1600" dirty="0">
                <a:solidFill>
                  <a:schemeClr val="bg1"/>
                </a:solidFill>
                <a:latin typeface="Montserrat" panose="02000505000000020004" pitchFamily="2" charset="77"/>
              </a:rPr>
              <a:t>PURPOSE</a:t>
            </a:r>
          </a:p>
        </p:txBody>
      </p:sp>
      <p:sp>
        <p:nvSpPr>
          <p:cNvPr id="4" name="TextBox 3">
            <a:extLst>
              <a:ext uri="{FF2B5EF4-FFF2-40B4-BE49-F238E27FC236}">
                <a16:creationId xmlns:a16="http://schemas.microsoft.com/office/drawing/2014/main" id="{DECC1327-47C0-C14A-9775-E2C7BEFDAD58}"/>
              </a:ext>
            </a:extLst>
          </p:cNvPr>
          <p:cNvSpPr txBox="1"/>
          <p:nvPr/>
        </p:nvSpPr>
        <p:spPr>
          <a:xfrm>
            <a:off x="3755036" y="873087"/>
            <a:ext cx="3832716" cy="1077218"/>
          </a:xfrm>
          <a:prstGeom prst="rect">
            <a:avLst/>
          </a:prstGeom>
          <a:noFill/>
        </p:spPr>
        <p:txBody>
          <a:bodyPr wrap="none" rtlCol="0">
            <a:spAutoFit/>
          </a:bodyPr>
          <a:lstStyle/>
          <a:p>
            <a:r>
              <a:rPr lang="en-GB" sz="1600" u="sng" dirty="0"/>
              <a:t>Understand:</a:t>
            </a:r>
          </a:p>
          <a:p>
            <a:pPr marL="285750" indent="-285750">
              <a:buFont typeface="Arial" panose="020B0604020202020204" pitchFamily="34" charset="0"/>
              <a:buChar char="•"/>
            </a:pPr>
            <a:r>
              <a:rPr lang="en-GB" sz="1600" dirty="0"/>
              <a:t>The customer voice programme concept</a:t>
            </a:r>
          </a:p>
          <a:p>
            <a:pPr marL="285750" indent="-285750">
              <a:buFont typeface="Arial" panose="020B0604020202020204" pitchFamily="34" charset="0"/>
              <a:buChar char="•"/>
            </a:pPr>
            <a:r>
              <a:rPr lang="en-GB" sz="1600" dirty="0"/>
              <a:t>How it applies to the company</a:t>
            </a:r>
          </a:p>
          <a:p>
            <a:pPr marL="285750" indent="-285750">
              <a:buFont typeface="Arial" panose="020B0604020202020204" pitchFamily="34" charset="0"/>
              <a:buChar char="•"/>
            </a:pPr>
            <a:r>
              <a:rPr lang="en-GB" sz="1600" dirty="0"/>
              <a:t>Implementation plan</a:t>
            </a:r>
          </a:p>
        </p:txBody>
      </p:sp>
      <p:sp>
        <p:nvSpPr>
          <p:cNvPr id="8" name="TextBox 7">
            <a:extLst>
              <a:ext uri="{FF2B5EF4-FFF2-40B4-BE49-F238E27FC236}">
                <a16:creationId xmlns:a16="http://schemas.microsoft.com/office/drawing/2014/main" id="{6836B37D-8F52-8C42-A162-869200141E7A}"/>
              </a:ext>
            </a:extLst>
          </p:cNvPr>
          <p:cNvSpPr txBox="1"/>
          <p:nvPr/>
        </p:nvSpPr>
        <p:spPr>
          <a:xfrm>
            <a:off x="3732550" y="2427699"/>
            <a:ext cx="4567469" cy="1323439"/>
          </a:xfrm>
          <a:prstGeom prst="rect">
            <a:avLst/>
          </a:prstGeom>
          <a:noFill/>
        </p:spPr>
        <p:txBody>
          <a:bodyPr wrap="none" rtlCol="0">
            <a:spAutoFit/>
          </a:bodyPr>
          <a:lstStyle/>
          <a:p>
            <a:pPr marL="285750" indent="-285750">
              <a:buFont typeface="Arial" panose="020B0604020202020204" pitchFamily="34" charset="0"/>
              <a:buChar char="•"/>
            </a:pPr>
            <a:r>
              <a:rPr lang="en-GB" sz="1600" dirty="0"/>
              <a:t>Why focus on the customer voice?</a:t>
            </a:r>
          </a:p>
          <a:p>
            <a:pPr marL="285750" indent="-285750">
              <a:buFont typeface="Arial" panose="020B0604020202020204" pitchFamily="34" charset="0"/>
              <a:buChar char="•"/>
            </a:pPr>
            <a:r>
              <a:rPr lang="en-GB" sz="1600" dirty="0"/>
              <a:t>The components of a customer voice programme</a:t>
            </a:r>
          </a:p>
          <a:p>
            <a:pPr marL="285750" indent="-285750">
              <a:buFont typeface="Arial" panose="020B0604020202020204" pitchFamily="34" charset="0"/>
              <a:buChar char="•"/>
            </a:pPr>
            <a:r>
              <a:rPr lang="en-GB" sz="1600" dirty="0"/>
              <a:t>The implementation plan ahead</a:t>
            </a:r>
          </a:p>
          <a:p>
            <a:pPr marL="285750" indent="-285750">
              <a:buFont typeface="Arial" panose="020B0604020202020204" pitchFamily="34" charset="0"/>
              <a:buChar char="•"/>
            </a:pPr>
            <a:r>
              <a:rPr lang="en-GB" sz="1600" dirty="0"/>
              <a:t>The task of the sprint team</a:t>
            </a:r>
          </a:p>
          <a:p>
            <a:pPr marL="285750" indent="-285750">
              <a:buFont typeface="Arial" panose="020B0604020202020204" pitchFamily="34" charset="0"/>
              <a:buChar char="•"/>
            </a:pPr>
            <a:r>
              <a:rPr lang="en-GB" sz="1600" dirty="0"/>
              <a:t>Getting ready to build the prototype</a:t>
            </a:r>
          </a:p>
        </p:txBody>
      </p:sp>
      <p:sp>
        <p:nvSpPr>
          <p:cNvPr id="9" name="TextBox 8">
            <a:extLst>
              <a:ext uri="{FF2B5EF4-FFF2-40B4-BE49-F238E27FC236}">
                <a16:creationId xmlns:a16="http://schemas.microsoft.com/office/drawing/2014/main" id="{E8047480-6395-1D45-A89A-ACAA6B290078}"/>
              </a:ext>
            </a:extLst>
          </p:cNvPr>
          <p:cNvSpPr txBox="1"/>
          <p:nvPr/>
        </p:nvSpPr>
        <p:spPr>
          <a:xfrm>
            <a:off x="1065052" y="2525134"/>
            <a:ext cx="1210588" cy="338554"/>
          </a:xfrm>
          <a:prstGeom prst="rect">
            <a:avLst/>
          </a:prstGeom>
          <a:solidFill>
            <a:srgbClr val="00B0F0"/>
          </a:solidFill>
        </p:spPr>
        <p:txBody>
          <a:bodyPr wrap="square" rtlCol="0">
            <a:spAutoFit/>
          </a:bodyPr>
          <a:lstStyle/>
          <a:p>
            <a:r>
              <a:rPr lang="en-GB" sz="1600" dirty="0">
                <a:solidFill>
                  <a:schemeClr val="bg1"/>
                </a:solidFill>
                <a:latin typeface="Montserrat" panose="02000505000000020004" pitchFamily="2" charset="77"/>
              </a:rPr>
              <a:t>AGENDA</a:t>
            </a:r>
          </a:p>
        </p:txBody>
      </p:sp>
    </p:spTree>
    <p:extLst>
      <p:ext uri="{BB962C8B-B14F-4D97-AF65-F5344CB8AC3E}">
        <p14:creationId xmlns:p14="http://schemas.microsoft.com/office/powerpoint/2010/main" val="36795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p:bldP spid="8" grpId="0" uiExpand="1" build="p"/>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7F571D6-B244-5345-8E7C-861B365EA4A1}">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287</TotalTime>
  <Words>847</Words>
  <Application>Microsoft Macintosh PowerPoint</Application>
  <PresentationFormat>On-screen Show (16:9)</PresentationFormat>
  <Paragraphs>83</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Alain Thys</dc:creator>
  <cp:lastModifiedBy>Alain Thys</cp:lastModifiedBy>
  <cp:revision>52</cp:revision>
  <dcterms:created xsi:type="dcterms:W3CDTF">2018-05-24T07:33:18Z</dcterms:created>
  <dcterms:modified xsi:type="dcterms:W3CDTF">2021-10-14T09:16:25Z</dcterms:modified>
</cp:coreProperties>
</file>