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303" r:id="rId2"/>
  </p:sldIdLst>
  <p:sldSz cx="9144000" cy="5143500" type="screen16x9"/>
  <p:notesSz cx="6858000" cy="9144000"/>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BD0D6"/>
    <a:srgbClr val="E4EDFE"/>
    <a:srgbClr val="E1B3FF"/>
    <a:srgbClr val="F3A23F"/>
    <a:srgbClr val="6F359E"/>
    <a:srgbClr val="BE1C1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79495"/>
  </p:normalViewPr>
  <p:slideViewPr>
    <p:cSldViewPr snapToGrid="0" snapToObjects="1">
      <p:cViewPr varScale="1">
        <p:scale>
          <a:sx n="108" d="100"/>
          <a:sy n="108" d="100"/>
        </p:scale>
        <p:origin x="1568" y="192"/>
      </p:cViewPr>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6D3EBA-8B9F-0D42-B2FE-6BE6EC663B34}" type="datetimeFigureOut">
              <a:rPr lang="en-GB" smtClean="0"/>
              <a:t>14/10/2021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0A3B01-F423-274E-BEDC-5D0D0AAABF45}" type="slidenum">
              <a:rPr lang="en-GB" smtClean="0"/>
              <a:t>‹#›</a:t>
            </a:fld>
            <a:endParaRPr lang="en-GB"/>
          </a:p>
        </p:txBody>
      </p:sp>
    </p:spTree>
    <p:extLst>
      <p:ext uri="{BB962C8B-B14F-4D97-AF65-F5344CB8AC3E}">
        <p14:creationId xmlns:p14="http://schemas.microsoft.com/office/powerpoint/2010/main" val="8265056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creativecommons.org/licenses/by-sa/3.0/deed.en" TargetMode="External"/><Relationship Id="rId2" Type="http://schemas.openxmlformats.org/officeDocument/2006/relationships/slide" Target="../slides/slide1.xml"/><Relationship Id="rId1" Type="http://schemas.openxmlformats.org/officeDocument/2006/relationships/notesMaster" Target="../notesMasters/notesMaster1.xml"/><Relationship Id="rId4" Type="http://schemas.openxmlformats.org/officeDocument/2006/relationships/hyperlink" Target="https://thenounproject.com/"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latin typeface="Open Sans" panose="020B0606030504020204" pitchFamily="34" charset="0"/>
                <a:ea typeface="Open Sans" panose="020B0606030504020204" pitchFamily="34" charset="0"/>
                <a:cs typeface="Open Sans" panose="020B0606030504020204" pitchFamily="34" charset="0"/>
              </a:rPr>
              <a:t>Using the concepts of the </a:t>
            </a:r>
            <a:r>
              <a:rPr lang="en-GB" i="1" dirty="0">
                <a:latin typeface="Open Sans" panose="020B0606030504020204" pitchFamily="34" charset="0"/>
                <a:ea typeface="Open Sans" panose="020B0606030504020204" pitchFamily="34" charset="0"/>
                <a:cs typeface="Open Sans" panose="020B0606030504020204" pitchFamily="34" charset="0"/>
              </a:rPr>
              <a:t>‘Which additional questions should you ask?’ </a:t>
            </a:r>
            <a:r>
              <a:rPr lang="en-GB" dirty="0">
                <a:latin typeface="Open Sans" panose="020B0606030504020204" pitchFamily="34" charset="0"/>
                <a:ea typeface="Open Sans" panose="020B0606030504020204" pitchFamily="34" charset="0"/>
                <a:cs typeface="Open Sans" panose="020B0606030504020204" pitchFamily="34" charset="0"/>
              </a:rPr>
              <a:t>video, this template is designed to help you evaluate any additional questions you might want to ask. Depending on the level of your survey creativity, you may need to print off multiple pages </a:t>
            </a:r>
            <a:r>
              <a:rPr lang="en-GB" sz="1600" dirty="0">
                <a:latin typeface="Open Sans" panose="020B0606030504020204" pitchFamily="34" charset="0"/>
                <a:ea typeface="Open Sans" panose="020B0606030504020204" pitchFamily="34" charset="0"/>
                <a:cs typeface="Open Sans" panose="020B0606030504020204" pitchFamily="34" charset="0"/>
              </a:rPr>
              <a:t>🙂.</a:t>
            </a:r>
            <a:endParaRPr lang="en-GB" dirty="0">
              <a:latin typeface="Open Sans" panose="020B0606030504020204" pitchFamily="34" charset="0"/>
              <a:ea typeface="Open Sans" panose="020B0606030504020204" pitchFamily="34" charset="0"/>
              <a:cs typeface="Open Sans" panose="020B0606030504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latin typeface="Open Sans" panose="020B0606030504020204" pitchFamily="34" charset="0"/>
              <a:ea typeface="Open Sans" panose="020B0606030504020204" pitchFamily="34" charset="0"/>
              <a:cs typeface="Open Sans" panose="020B0606030504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latin typeface="Open Sans" panose="020B0606030504020204" pitchFamily="34" charset="0"/>
                <a:ea typeface="Open Sans" panose="020B0606030504020204" pitchFamily="34" charset="0"/>
                <a:cs typeface="Open Sans" panose="020B0606030504020204" pitchFamily="34" charset="0"/>
              </a:rPr>
              <a:t>How to use this template</a:t>
            </a:r>
            <a:endParaRPr lang="en-GB" b="0" dirty="0">
              <a:latin typeface="Open Sans" panose="020B0606030504020204" pitchFamily="34" charset="0"/>
              <a:ea typeface="Open Sans" panose="020B0606030504020204" pitchFamily="34" charset="0"/>
              <a:cs typeface="Open Sans" panose="020B0606030504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0" dirty="0">
              <a:latin typeface="Open Sans" panose="020B0606030504020204" pitchFamily="34" charset="0"/>
              <a:ea typeface="Open Sans" panose="020B0606030504020204" pitchFamily="34" charset="0"/>
              <a:cs typeface="Open Sans" panose="020B0606030504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b="0" u="sng" dirty="0">
                <a:latin typeface="Open Sans" panose="020B0606030504020204" pitchFamily="34" charset="0"/>
                <a:ea typeface="Open Sans" panose="020B0606030504020204" pitchFamily="34" charset="0"/>
                <a:cs typeface="Open Sans" panose="020B0606030504020204" pitchFamily="34" charset="0"/>
              </a:rPr>
              <a:t>STEP 1: List all the potential questions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0" dirty="0">
                <a:latin typeface="Open Sans" panose="020B0606030504020204" pitchFamily="34" charset="0"/>
                <a:ea typeface="Open Sans" panose="020B0606030504020204" pitchFamily="34" charset="0"/>
                <a:cs typeface="Open Sans" panose="020B0606030504020204" pitchFamily="34" charset="0"/>
              </a:rPr>
              <a:t>Use the first column to write down all the potential questions you want to ask. As you don’t want to keep repeating the exercise too often, try to be as complete as possible. But don’t generate questions just for the sake of filling all the lines. Do remember that asking a customer for their name or the product they bought, also counts as questions.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0" dirty="0">
              <a:latin typeface="Open Sans" panose="020B0606030504020204" pitchFamily="34" charset="0"/>
              <a:ea typeface="Open Sans" panose="020B0606030504020204" pitchFamily="34" charset="0"/>
              <a:cs typeface="Open Sans" panose="020B0606030504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b="0" u="sng" dirty="0">
                <a:latin typeface="Open Sans" panose="020B0606030504020204" pitchFamily="34" charset="0"/>
                <a:ea typeface="Open Sans" panose="020B0606030504020204" pitchFamily="34" charset="0"/>
                <a:cs typeface="Open Sans" panose="020B0606030504020204" pitchFamily="34" charset="0"/>
              </a:rPr>
              <a:t>STEP 2: Use the following four columns to evaluate the questions you have written down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latin typeface="Open Sans" panose="020B0606030504020204" pitchFamily="34" charset="0"/>
                <a:ea typeface="Open Sans" panose="020B0606030504020204" pitchFamily="34" charset="0"/>
                <a:cs typeface="Open Sans" panose="020B0606030504020204" pitchFamily="34" charset="0"/>
              </a:rPr>
              <a:t>In the second column, you indicate whether you already know the answer to the question in another way (YES/NO)</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latin typeface="Open Sans" panose="020B0606030504020204" pitchFamily="34" charset="0"/>
                <a:ea typeface="Open Sans" panose="020B0606030504020204" pitchFamily="34" charset="0"/>
                <a:cs typeface="Open Sans" panose="020B0606030504020204" pitchFamily="34" charset="0"/>
              </a:rPr>
              <a:t>In the third column, you indicate whether there would be a different route to the information you are looking for (YES/NO). Note that you might want to write down this route for later reference, so you don’t forget </a:t>
            </a:r>
            <a:r>
              <a:rPr lang="en-GB" dirty="0">
                <a:latin typeface="Open Sans" panose="020B0606030504020204" pitchFamily="34" charset="0"/>
                <a:ea typeface="Open Sans" panose="020B0606030504020204" pitchFamily="34" charset="0"/>
                <a:cs typeface="Open Sans" panose="020B0606030504020204" pitchFamily="34" charset="0"/>
                <a:sym typeface="Wingdings" pitchFamily="2" charset="2"/>
              </a:rPr>
              <a: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latin typeface="Open Sans" panose="020B0606030504020204" pitchFamily="34" charset="0"/>
                <a:ea typeface="Open Sans" panose="020B0606030504020204" pitchFamily="34" charset="0"/>
                <a:cs typeface="Open Sans" panose="020B0606030504020204" pitchFamily="34" charset="0"/>
                <a:sym typeface="Wingdings" pitchFamily="2" charset="2"/>
              </a:rPr>
              <a:t>In the fourth column, you indicate whether the question fits the context of the survey (YES/NO)</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latin typeface="Open Sans" panose="020B0606030504020204" pitchFamily="34" charset="0"/>
                <a:ea typeface="Open Sans" panose="020B0606030504020204" pitchFamily="34" charset="0"/>
                <a:cs typeface="Open Sans" panose="020B0606030504020204" pitchFamily="34" charset="0"/>
                <a:sym typeface="Wingdings" pitchFamily="2" charset="2"/>
              </a:rPr>
              <a:t>In the final column, you write down in a few words ‘</a:t>
            </a:r>
            <a:r>
              <a:rPr lang="en-GB" i="1" dirty="0">
                <a:latin typeface="Open Sans" panose="020B0606030504020204" pitchFamily="34" charset="0"/>
                <a:ea typeface="Open Sans" panose="020B0606030504020204" pitchFamily="34" charset="0"/>
                <a:cs typeface="Open Sans" panose="020B0606030504020204" pitchFamily="34" charset="0"/>
                <a:sym typeface="Wingdings" pitchFamily="2" charset="2"/>
              </a:rPr>
              <a:t>How you will act?’</a:t>
            </a:r>
            <a:r>
              <a:rPr lang="en-GB" i="0" dirty="0">
                <a:latin typeface="Open Sans" panose="020B0606030504020204" pitchFamily="34" charset="0"/>
                <a:ea typeface="Open Sans" panose="020B0606030504020204" pitchFamily="34" charset="0"/>
                <a:cs typeface="Open Sans" panose="020B0606030504020204" pitchFamily="34" charset="0"/>
                <a:sym typeface="Wingdings" pitchFamily="2" charset="2"/>
              </a:rPr>
              <a:t> on any responses provided by the customer. You don’t need to write the full process of what you will do. This is just an exercise to think through whether you will act. Typically, if the answer doesn’t come to you in the first 15-20 seconds of thinking, you probably won’t act on it.</a:t>
            </a:r>
            <a:endParaRPr lang="en-GB" dirty="0">
              <a:latin typeface="Open Sans" panose="020B0606030504020204" pitchFamily="34" charset="0"/>
              <a:ea typeface="Open Sans" panose="020B0606030504020204" pitchFamily="34" charset="0"/>
              <a:cs typeface="Open Sans" panose="020B0606030504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dirty="0">
              <a:latin typeface="Open Sans" panose="020B0606030504020204" pitchFamily="34" charset="0"/>
              <a:ea typeface="Open Sans" panose="020B0606030504020204" pitchFamily="34" charset="0"/>
              <a:cs typeface="Open Sans" panose="020B0606030504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b="0" u="sng" dirty="0">
                <a:latin typeface="Open Sans" panose="020B0606030504020204" pitchFamily="34" charset="0"/>
                <a:ea typeface="Open Sans" panose="020B0606030504020204" pitchFamily="34" charset="0"/>
                <a:cs typeface="Open Sans" panose="020B0606030504020204" pitchFamily="34" charset="0"/>
              </a:rPr>
              <a:t>STEP 3: Prune your list of potential questions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latin typeface="Open Sans" panose="020B0606030504020204" pitchFamily="34" charset="0"/>
                <a:ea typeface="Open Sans" panose="020B0606030504020204" pitchFamily="34" charset="0"/>
                <a:cs typeface="Open Sans" panose="020B0606030504020204" pitchFamily="34" charset="0"/>
              </a:rPr>
              <a:t>Go through all the answers you have given and delete all the questions for which either of the following conditions apply;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latin typeface="Open Sans" panose="020B0606030504020204" pitchFamily="34" charset="0"/>
              <a:ea typeface="Open Sans" panose="020B0606030504020204" pitchFamily="34" charset="0"/>
              <a:cs typeface="Open Sans" panose="020B0606030504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latin typeface="Open Sans" panose="020B0606030504020204" pitchFamily="34" charset="0"/>
                <a:ea typeface="Open Sans" panose="020B0606030504020204" pitchFamily="34" charset="0"/>
                <a:cs typeface="Open Sans" panose="020B0606030504020204" pitchFamily="34" charset="0"/>
              </a:rPr>
              <a:t>The answer in column 2 is YES and/or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latin typeface="Open Sans" panose="020B0606030504020204" pitchFamily="34" charset="0"/>
                <a:ea typeface="Open Sans" panose="020B0606030504020204" pitchFamily="34" charset="0"/>
                <a:cs typeface="Open Sans" panose="020B0606030504020204" pitchFamily="34" charset="0"/>
              </a:rPr>
              <a:t>The answer in column 3 is YES and/or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latin typeface="Open Sans" panose="020B0606030504020204" pitchFamily="34" charset="0"/>
                <a:ea typeface="Open Sans" panose="020B0606030504020204" pitchFamily="34" charset="0"/>
                <a:cs typeface="Open Sans" panose="020B0606030504020204" pitchFamily="34" charset="0"/>
              </a:rPr>
              <a:t>The answer in column 4 is NO and/or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latin typeface="Open Sans" panose="020B0606030504020204" pitchFamily="34" charset="0"/>
                <a:ea typeface="Open Sans" panose="020B0606030504020204" pitchFamily="34" charset="0"/>
                <a:cs typeface="Open Sans" panose="020B0606030504020204" pitchFamily="34" charset="0"/>
              </a:rPr>
              <a:t>The answer in column 5 is NO</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dirty="0">
              <a:latin typeface="Open Sans" panose="020B0606030504020204" pitchFamily="34" charset="0"/>
              <a:ea typeface="Open Sans" panose="020B0606030504020204" pitchFamily="34" charset="0"/>
              <a:cs typeface="Open Sans" panose="020B0606030504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latin typeface="Open Sans" panose="020B0606030504020204" pitchFamily="34" charset="0"/>
                <a:ea typeface="Open Sans" panose="020B0606030504020204" pitchFamily="34" charset="0"/>
                <a:cs typeface="Open Sans" panose="020B0606030504020204" pitchFamily="34" charset="0"/>
              </a:rPr>
              <a:t>The questions that remain, you can copy into the ‘</a:t>
            </a:r>
            <a:r>
              <a:rPr lang="en-GB" i="1" dirty="0">
                <a:latin typeface="Open Sans" panose="020B0606030504020204" pitchFamily="34" charset="0"/>
                <a:ea typeface="Open Sans" panose="020B0606030504020204" pitchFamily="34" charset="0"/>
                <a:cs typeface="Open Sans" panose="020B0606030504020204" pitchFamily="34" charset="0"/>
              </a:rPr>
              <a:t>Which additional questions do you want to ask?’</a:t>
            </a:r>
            <a:r>
              <a:rPr lang="en-GB" dirty="0">
                <a:latin typeface="Open Sans" panose="020B0606030504020204" pitchFamily="34" charset="0"/>
                <a:ea typeface="Open Sans" panose="020B0606030504020204" pitchFamily="34" charset="0"/>
                <a:cs typeface="Open Sans" panose="020B0606030504020204" pitchFamily="34" charset="0"/>
              </a:rPr>
              <a:t> section in the SURVEY MECHANISM WORKSHEET, which you downloaded earlier in this sprint pack. Remember, while this worksheet allows for up to 10 questions, the fewer questions you have, the better responses you will get.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latin typeface="Open Sans" panose="020B0606030504020204" pitchFamily="34" charset="0"/>
              <a:ea typeface="Open Sans" panose="020B0606030504020204" pitchFamily="34" charset="0"/>
              <a:cs typeface="Open Sans" panose="020B0606030504020204" pitchFamily="34" charset="0"/>
            </a:endParaRPr>
          </a:p>
          <a:p>
            <a:r>
              <a:rPr lang="en-GB" b="1" dirty="0"/>
              <a:t>USABILITY</a:t>
            </a:r>
            <a:endParaRPr lang="en-GB" dirty="0"/>
          </a:p>
          <a:p>
            <a:pPr marL="171450" indent="-171450">
              <a:buFont typeface="Arial" panose="020B0604020202020204" pitchFamily="34" charset="0"/>
              <a:buChar char="•"/>
            </a:pPr>
            <a:r>
              <a:rPr lang="en-GB" dirty="0"/>
              <a:t>This document uses MONTSERRAT and OPEN SANS fonts. If you do not have these on your computer, you can download them for free on https://</a:t>
            </a:r>
            <a:r>
              <a:rPr lang="en-GB" dirty="0" err="1"/>
              <a:t>fonts.google.com</a:t>
            </a:r>
            <a:r>
              <a:rPr lang="en-GB" dirty="0"/>
              <a:t>.</a:t>
            </a:r>
          </a:p>
          <a:p>
            <a:pPr marL="171450" indent="-171450">
              <a:buFont typeface="Arial" panose="020B0604020202020204" pitchFamily="34" charset="0"/>
              <a:buChar char="•"/>
            </a:pPr>
            <a:endParaRPr lang="en-GB" dirty="0"/>
          </a:p>
          <a:p>
            <a:pPr marL="0" indent="0">
              <a:buFont typeface="Arial" panose="020B0604020202020204" pitchFamily="34" charset="0"/>
              <a:buNone/>
            </a:pPr>
            <a:r>
              <a:rPr lang="en-GB" b="1" u="sng" dirty="0"/>
              <a:t>TERMS OF USE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200" b="1" i="0" u="none" strike="noStrik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1" i="0" u="none" strike="noStrike" kern="1200" dirty="0">
                <a:solidFill>
                  <a:schemeClr val="tx1"/>
                </a:solidFill>
                <a:effectLst/>
                <a:latin typeface="+mn-lt"/>
                <a:ea typeface="+mn-ea"/>
                <a:cs typeface="+mn-cs"/>
              </a:rPr>
              <a:t>Non-photographic content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0" i="0" u="none" strike="noStrike" kern="1200" dirty="0">
                <a:solidFill>
                  <a:schemeClr val="tx1"/>
                </a:solidFill>
                <a:effectLst/>
                <a:latin typeface="+mn-lt"/>
                <a:ea typeface="+mn-ea"/>
                <a:cs typeface="+mn-cs"/>
              </a:rPr>
              <a:t>Except where otherwise noted, the </a:t>
            </a:r>
            <a:r>
              <a:rPr lang="en-GB" sz="1200" b="0" i="1" u="sng" strike="noStrike" kern="1200" dirty="0">
                <a:solidFill>
                  <a:schemeClr val="tx1"/>
                </a:solidFill>
                <a:effectLst/>
                <a:latin typeface="+mn-lt"/>
                <a:ea typeface="+mn-ea"/>
                <a:cs typeface="+mn-cs"/>
              </a:rPr>
              <a:t>non-photographic </a:t>
            </a:r>
            <a:r>
              <a:rPr lang="en-GB" sz="1200" b="0" i="0" u="none" strike="noStrike" kern="1200" dirty="0">
                <a:solidFill>
                  <a:schemeClr val="tx1"/>
                </a:solidFill>
                <a:effectLst/>
                <a:latin typeface="+mn-lt"/>
                <a:ea typeface="+mn-ea"/>
                <a:cs typeface="+mn-cs"/>
              </a:rPr>
              <a:t>content in this document is licensed under a </a:t>
            </a:r>
            <a:r>
              <a:rPr lang="en-GB" dirty="0">
                <a:hlinkClick r:id="rId3"/>
              </a:rPr>
              <a:t>Creative Commons Attribution-ShareAlike 3.0 Unported</a:t>
            </a:r>
            <a:r>
              <a:rPr lang="en-GB" sz="1200" b="0" i="0" u="none" strike="noStrike" kern="1200" dirty="0">
                <a:solidFill>
                  <a:schemeClr val="tx1"/>
                </a:solidFill>
                <a:effectLst/>
                <a:latin typeface="+mn-lt"/>
                <a:ea typeface="+mn-ea"/>
                <a:cs typeface="+mn-cs"/>
              </a:rPr>
              <a:t> license. In human language this means that you can freely copy and redistribute the material and remix, transform and build upon it as long as you:</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200" b="0" i="0" u="none" strike="noStrike" kern="120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u="none" strike="noStrike" kern="1200" dirty="0">
                <a:solidFill>
                  <a:schemeClr val="tx1"/>
                </a:solidFill>
                <a:effectLst/>
                <a:latin typeface="+mn-lt"/>
                <a:ea typeface="+mn-ea"/>
                <a:cs typeface="+mn-cs"/>
              </a:rPr>
              <a:t>Give appropriate credit by mentioning the author. In this case: (cc) Alain Thys/</a:t>
            </a:r>
            <a:r>
              <a:rPr lang="en-GB" sz="1200" b="0" i="0" u="none" strike="noStrike" kern="1200" dirty="0" err="1">
                <a:solidFill>
                  <a:schemeClr val="tx1"/>
                </a:solidFill>
                <a:effectLst/>
                <a:latin typeface="+mn-lt"/>
                <a:ea typeface="+mn-ea"/>
                <a:cs typeface="+mn-cs"/>
              </a:rPr>
              <a:t>Customerfit</a:t>
            </a:r>
            <a:endParaRPr lang="en-GB" sz="1200" b="0" i="0" u="none" strike="noStrike" kern="120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u="none" strike="noStrike" kern="1200" dirty="0">
                <a:solidFill>
                  <a:schemeClr val="tx1"/>
                </a:solidFill>
                <a:effectLst/>
                <a:latin typeface="+mn-lt"/>
                <a:ea typeface="+mn-ea"/>
                <a:cs typeface="+mn-cs"/>
              </a:rPr>
              <a:t>Provide a link to the creative commons license</a:t>
            </a:r>
          </a:p>
          <a:p>
            <a:pPr marL="228600" marR="0" lvl="0"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u="none" strike="noStrike" kern="1200" dirty="0">
                <a:solidFill>
                  <a:schemeClr val="tx1"/>
                </a:solidFill>
                <a:effectLst/>
                <a:latin typeface="+mn-lt"/>
                <a:ea typeface="+mn-ea"/>
                <a:cs typeface="+mn-cs"/>
              </a:rPr>
              <a:t>Indicate any changes that were made to the original material</a:t>
            </a:r>
          </a:p>
          <a:p>
            <a:pPr marL="228600" marR="0" lvl="0"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u="none" strike="noStrike" kern="1200" dirty="0">
                <a:solidFill>
                  <a:schemeClr val="tx1"/>
                </a:solidFill>
                <a:effectLst/>
                <a:latin typeface="+mn-lt"/>
                <a:ea typeface="+mn-ea"/>
                <a:cs typeface="+mn-cs"/>
              </a:rPr>
              <a:t>Do not pretend that any changes you made are endorsed by </a:t>
            </a:r>
            <a:r>
              <a:rPr lang="en-GB" sz="1200" b="0" i="0" u="none" strike="noStrike" kern="1200" dirty="0" err="1">
                <a:solidFill>
                  <a:schemeClr val="tx1"/>
                </a:solidFill>
                <a:effectLst/>
                <a:latin typeface="+mn-lt"/>
                <a:ea typeface="+mn-ea"/>
                <a:cs typeface="+mn-cs"/>
              </a:rPr>
              <a:t>Customerfit</a:t>
            </a:r>
            <a:r>
              <a:rPr lang="en-GB" sz="1200" b="0" i="0" u="none" strike="noStrike" kern="1200" dirty="0">
                <a:solidFill>
                  <a:schemeClr val="tx1"/>
                </a:solidFill>
                <a:effectLst/>
                <a:latin typeface="+mn-lt"/>
                <a:ea typeface="+mn-ea"/>
                <a:cs typeface="+mn-cs"/>
              </a:rPr>
              <a:t> or Alain Thys if you haven’t discussed this with us first</a:t>
            </a:r>
          </a:p>
          <a:p>
            <a:pPr marL="228600" marR="0" lvl="0"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u="none" strike="noStrike" kern="1200" dirty="0">
                <a:solidFill>
                  <a:schemeClr val="tx1"/>
                </a:solidFill>
                <a:effectLst/>
                <a:latin typeface="+mn-lt"/>
                <a:ea typeface="+mn-ea"/>
                <a:cs typeface="+mn-cs"/>
              </a:rPr>
              <a:t>If you remix, transform, or build upon the material, you must distribute your contributions under the same license as the original</a:t>
            </a:r>
          </a:p>
          <a:p>
            <a:pPr marL="228600" marR="0" lvl="0"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u="none" strike="noStrike" kern="1200" dirty="0">
                <a:solidFill>
                  <a:schemeClr val="tx1"/>
                </a:solidFill>
                <a:effectLst/>
                <a:latin typeface="+mn-lt"/>
                <a:ea typeface="+mn-ea"/>
                <a:cs typeface="+mn-cs"/>
              </a:rPr>
              <a:t>You may not apply legal terms or technological measures that legally restrict others from doing anything the license permits.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200" b="0" i="0" u="none" strike="noStrik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1" i="0" u="none" strike="noStrike" kern="1200" dirty="0">
                <a:solidFill>
                  <a:schemeClr val="tx1"/>
                </a:solidFill>
                <a:effectLst/>
                <a:latin typeface="+mn-lt"/>
                <a:ea typeface="+mn-ea"/>
                <a:cs typeface="+mn-cs"/>
              </a:rPr>
              <a:t>Photography</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0" i="0" u="none" strike="noStrike" kern="1200" dirty="0">
                <a:solidFill>
                  <a:schemeClr val="tx1"/>
                </a:solidFill>
                <a:effectLst/>
                <a:latin typeface="+mn-lt"/>
                <a:ea typeface="+mn-ea"/>
                <a:cs typeface="+mn-cs"/>
              </a:rPr>
              <a:t>Unless otherwise noted, photographic (and occasionally video) imagery remains the property of its respective rights owners and has only been licensed by </a:t>
            </a:r>
            <a:r>
              <a:rPr lang="en-GB" sz="1200" b="0" i="0" u="none" strike="noStrike" kern="1200" dirty="0" err="1">
                <a:solidFill>
                  <a:schemeClr val="tx1"/>
                </a:solidFill>
                <a:effectLst/>
                <a:latin typeface="+mn-lt"/>
                <a:ea typeface="+mn-ea"/>
                <a:cs typeface="+mn-cs"/>
              </a:rPr>
              <a:t>Customerfit</a:t>
            </a:r>
            <a:r>
              <a:rPr lang="en-GB" sz="1200" b="0" i="0" u="none" strike="noStrike" kern="1200" dirty="0">
                <a:solidFill>
                  <a:schemeClr val="tx1"/>
                </a:solidFill>
                <a:effectLst/>
                <a:latin typeface="+mn-lt"/>
                <a:ea typeface="+mn-ea"/>
                <a:cs typeface="+mn-cs"/>
              </a:rPr>
              <a:t> for use </a:t>
            </a:r>
            <a:r>
              <a:rPr lang="en-GB" sz="1200" b="0" i="0" u="sng" strike="noStrike" kern="1200" dirty="0">
                <a:solidFill>
                  <a:schemeClr val="tx1"/>
                </a:solidFill>
                <a:effectLst/>
                <a:latin typeface="+mn-lt"/>
                <a:ea typeface="+mn-ea"/>
                <a:cs typeface="+mn-cs"/>
              </a:rPr>
              <a:t>in this presentation</a:t>
            </a:r>
            <a:r>
              <a:rPr lang="en-GB" sz="1200" b="0" i="0" u="none" strike="noStrike" kern="1200" dirty="0">
                <a:solidFill>
                  <a:schemeClr val="tx1"/>
                </a:solidFill>
                <a:effectLst/>
                <a:latin typeface="+mn-lt"/>
                <a:ea typeface="+mn-ea"/>
                <a:cs typeface="+mn-cs"/>
              </a:rPr>
              <a:t>. Without additional permissions you cannot modify them, copy them into other presentations or otherwise publish them (e.g. on websites or elsewhere). If you decide to to this, the original rights holder may ask for indemnities.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200" b="0" i="0" u="none" strike="noStrik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1" i="0" u="none" strike="noStrike" kern="1200" dirty="0">
                <a:solidFill>
                  <a:schemeClr val="tx1"/>
                </a:solidFill>
                <a:effectLst/>
                <a:latin typeface="+mn-lt"/>
                <a:ea typeface="+mn-ea"/>
                <a:cs typeface="+mn-cs"/>
              </a:rPr>
              <a:t>Icons</a:t>
            </a:r>
            <a:endParaRPr lang="en-GB" sz="1200" b="0" i="0" u="none" strike="noStrik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0" i="0" u="none" strike="noStrike" kern="1200" dirty="0">
                <a:solidFill>
                  <a:schemeClr val="tx1"/>
                </a:solidFill>
                <a:effectLst/>
                <a:latin typeface="+mn-lt"/>
                <a:ea typeface="+mn-ea"/>
                <a:cs typeface="+mn-cs"/>
              </a:rPr>
              <a:t>Icons have been sourced from </a:t>
            </a:r>
            <a:r>
              <a:rPr lang="en-GB" dirty="0">
                <a:hlinkClick r:id="rId4"/>
              </a:rPr>
              <a:t>The Noun Project</a:t>
            </a:r>
            <a:r>
              <a:rPr lang="en-GB" b="1" dirty="0"/>
              <a:t>. </a:t>
            </a:r>
            <a:r>
              <a:rPr lang="en-GB" b="0" dirty="0"/>
              <a:t>Licensing terms apply, but their lowest price subscription starts at $0 (for non-commercial use). So if you want to use them, just head over there and do the right thing.</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b="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b="1" dirty="0"/>
              <a:t>Trademarks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l-BE" altLang="x-none" sz="1200" dirty="0">
                <a:solidFill>
                  <a:srgbClr val="7F7F7F"/>
                </a:solidFill>
                <a:latin typeface="+mn-lt"/>
                <a:ea typeface="Open Sans" charset="0"/>
                <a:cs typeface="Open Sans" charset="0"/>
              </a:rPr>
              <a:t>The </a:t>
            </a:r>
            <a:r>
              <a:rPr lang="en-GB" altLang="x-none" sz="1200" dirty="0" err="1">
                <a:solidFill>
                  <a:srgbClr val="7F7F7F"/>
                </a:solidFill>
                <a:latin typeface="+mn-lt"/>
                <a:ea typeface="Open Sans" charset="0"/>
                <a:cs typeface="Open Sans" charset="0"/>
              </a:rPr>
              <a:t>Customerfit</a:t>
            </a:r>
            <a:r>
              <a:rPr lang="en-GB" altLang="x-none" sz="1200" dirty="0">
                <a:solidFill>
                  <a:srgbClr val="7F7F7F"/>
                </a:solidFill>
                <a:latin typeface="+mn-lt"/>
                <a:ea typeface="Open Sans" charset="0"/>
                <a:cs typeface="Open Sans" charset="0"/>
              </a:rPr>
              <a:t> trademark is the property of Shalima BV. All other trademarks are the property of their respective owners.</a:t>
            </a:r>
            <a:endParaRPr lang="en-BE" b="0" dirty="0"/>
          </a:p>
          <a:p>
            <a:endParaRPr lang="en-US"/>
          </a:p>
          <a:p>
            <a:endParaRPr lang="en-GB" dirty="0">
              <a:latin typeface="Open Sans" panose="020B0606030504020204" pitchFamily="34" charset="0"/>
              <a:ea typeface="Open Sans" panose="020B0606030504020204" pitchFamily="34" charset="0"/>
              <a:cs typeface="Open Sans" panose="020B0606030504020204" pitchFamily="34" charset="0"/>
            </a:endParaRPr>
          </a:p>
        </p:txBody>
      </p:sp>
      <p:sp>
        <p:nvSpPr>
          <p:cNvPr id="4" name="Slide Number Placeholder 3"/>
          <p:cNvSpPr>
            <a:spLocks noGrp="1"/>
          </p:cNvSpPr>
          <p:nvPr>
            <p:ph type="sldNum" sz="quarter" idx="10"/>
          </p:nvPr>
        </p:nvSpPr>
        <p:spPr/>
        <p:txBody>
          <a:bodyPr/>
          <a:lstStyle/>
          <a:p>
            <a:fld id="{B80A3B01-F423-274E-BEDC-5D0D0AAABF45}" type="slidenum">
              <a:rPr lang="en-GB" smtClean="0"/>
              <a:t>1</a:t>
            </a:fld>
            <a:endParaRPr lang="en-GB"/>
          </a:p>
        </p:txBody>
      </p:sp>
    </p:spTree>
    <p:extLst>
      <p:ext uri="{BB962C8B-B14F-4D97-AF65-F5344CB8AC3E}">
        <p14:creationId xmlns:p14="http://schemas.microsoft.com/office/powerpoint/2010/main" val="12460498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6A06F08-9585-354D-B086-0AF3A07EA2DC}" type="datetimeFigureOut">
              <a:rPr lang="en-GB" smtClean="0"/>
              <a:t>14/10/2021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9C98A02-FBFA-A045-BA02-3275E26A7EB5}" type="slidenum">
              <a:rPr lang="en-GB" smtClean="0"/>
              <a:t>‹#›</a:t>
            </a:fld>
            <a:endParaRPr lang="en-GB"/>
          </a:p>
        </p:txBody>
      </p:sp>
    </p:spTree>
    <p:extLst>
      <p:ext uri="{BB962C8B-B14F-4D97-AF65-F5344CB8AC3E}">
        <p14:creationId xmlns:p14="http://schemas.microsoft.com/office/powerpoint/2010/main" val="38221365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A06F08-9585-354D-B086-0AF3A07EA2DC}" type="datetimeFigureOut">
              <a:rPr lang="en-GB" smtClean="0"/>
              <a:t>14/10/2021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9C98A02-FBFA-A045-BA02-3275E26A7EB5}" type="slidenum">
              <a:rPr lang="en-GB" smtClean="0"/>
              <a:t>‹#›</a:t>
            </a:fld>
            <a:endParaRPr lang="en-GB"/>
          </a:p>
        </p:txBody>
      </p:sp>
    </p:spTree>
    <p:extLst>
      <p:ext uri="{BB962C8B-B14F-4D97-AF65-F5344CB8AC3E}">
        <p14:creationId xmlns:p14="http://schemas.microsoft.com/office/powerpoint/2010/main" val="629238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A06F08-9585-354D-B086-0AF3A07EA2DC}" type="datetimeFigureOut">
              <a:rPr lang="en-GB" smtClean="0"/>
              <a:t>14/10/2021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9C98A02-FBFA-A045-BA02-3275E26A7EB5}" type="slidenum">
              <a:rPr lang="en-GB" smtClean="0"/>
              <a:t>‹#›</a:t>
            </a:fld>
            <a:endParaRPr lang="en-GB"/>
          </a:p>
        </p:txBody>
      </p:sp>
    </p:spTree>
    <p:extLst>
      <p:ext uri="{BB962C8B-B14F-4D97-AF65-F5344CB8AC3E}">
        <p14:creationId xmlns:p14="http://schemas.microsoft.com/office/powerpoint/2010/main" val="544451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A06F08-9585-354D-B086-0AF3A07EA2DC}" type="datetimeFigureOut">
              <a:rPr lang="en-GB" smtClean="0"/>
              <a:t>14/10/2021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9C98A02-FBFA-A045-BA02-3275E26A7EB5}" type="slidenum">
              <a:rPr lang="en-GB" smtClean="0"/>
              <a:t>‹#›</a:t>
            </a:fld>
            <a:endParaRPr lang="en-GB"/>
          </a:p>
        </p:txBody>
      </p:sp>
    </p:spTree>
    <p:extLst>
      <p:ext uri="{BB962C8B-B14F-4D97-AF65-F5344CB8AC3E}">
        <p14:creationId xmlns:p14="http://schemas.microsoft.com/office/powerpoint/2010/main" val="3370812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6A06F08-9585-354D-B086-0AF3A07EA2DC}" type="datetimeFigureOut">
              <a:rPr lang="en-GB" smtClean="0"/>
              <a:t>14/10/2021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9C98A02-FBFA-A045-BA02-3275E26A7EB5}" type="slidenum">
              <a:rPr lang="en-GB" smtClean="0"/>
              <a:t>‹#›</a:t>
            </a:fld>
            <a:endParaRPr lang="en-GB"/>
          </a:p>
        </p:txBody>
      </p:sp>
    </p:spTree>
    <p:extLst>
      <p:ext uri="{BB962C8B-B14F-4D97-AF65-F5344CB8AC3E}">
        <p14:creationId xmlns:p14="http://schemas.microsoft.com/office/powerpoint/2010/main" val="11509650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6A06F08-9585-354D-B086-0AF3A07EA2DC}" type="datetimeFigureOut">
              <a:rPr lang="en-GB" smtClean="0"/>
              <a:t>14/10/2021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9C98A02-FBFA-A045-BA02-3275E26A7EB5}" type="slidenum">
              <a:rPr lang="en-GB" smtClean="0"/>
              <a:t>‹#›</a:t>
            </a:fld>
            <a:endParaRPr lang="en-GB"/>
          </a:p>
        </p:txBody>
      </p:sp>
    </p:spTree>
    <p:extLst>
      <p:ext uri="{BB962C8B-B14F-4D97-AF65-F5344CB8AC3E}">
        <p14:creationId xmlns:p14="http://schemas.microsoft.com/office/powerpoint/2010/main" val="34587833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6A06F08-9585-354D-B086-0AF3A07EA2DC}" type="datetimeFigureOut">
              <a:rPr lang="en-GB" smtClean="0"/>
              <a:t>14/10/2021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9C98A02-FBFA-A045-BA02-3275E26A7EB5}" type="slidenum">
              <a:rPr lang="en-GB" smtClean="0"/>
              <a:t>‹#›</a:t>
            </a:fld>
            <a:endParaRPr lang="en-GB"/>
          </a:p>
        </p:txBody>
      </p:sp>
    </p:spTree>
    <p:extLst>
      <p:ext uri="{BB962C8B-B14F-4D97-AF65-F5344CB8AC3E}">
        <p14:creationId xmlns:p14="http://schemas.microsoft.com/office/powerpoint/2010/main" val="32478792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6A06F08-9585-354D-B086-0AF3A07EA2DC}" type="datetimeFigureOut">
              <a:rPr lang="en-GB" smtClean="0"/>
              <a:t>14/10/2021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9C98A02-FBFA-A045-BA02-3275E26A7EB5}" type="slidenum">
              <a:rPr lang="en-GB" smtClean="0"/>
              <a:t>‹#›</a:t>
            </a:fld>
            <a:endParaRPr lang="en-GB"/>
          </a:p>
        </p:txBody>
      </p:sp>
    </p:spTree>
    <p:extLst>
      <p:ext uri="{BB962C8B-B14F-4D97-AF65-F5344CB8AC3E}">
        <p14:creationId xmlns:p14="http://schemas.microsoft.com/office/powerpoint/2010/main" val="26983522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A06F08-9585-354D-B086-0AF3A07EA2DC}" type="datetimeFigureOut">
              <a:rPr lang="en-GB" smtClean="0"/>
              <a:t>14/10/2021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9C98A02-FBFA-A045-BA02-3275E26A7EB5}" type="slidenum">
              <a:rPr lang="en-GB" smtClean="0"/>
              <a:t>‹#›</a:t>
            </a:fld>
            <a:endParaRPr lang="en-GB"/>
          </a:p>
        </p:txBody>
      </p:sp>
    </p:spTree>
    <p:extLst>
      <p:ext uri="{BB962C8B-B14F-4D97-AF65-F5344CB8AC3E}">
        <p14:creationId xmlns:p14="http://schemas.microsoft.com/office/powerpoint/2010/main" val="20010118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66A06F08-9585-354D-B086-0AF3A07EA2DC}" type="datetimeFigureOut">
              <a:rPr lang="en-GB" smtClean="0"/>
              <a:t>14/10/2021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9C98A02-FBFA-A045-BA02-3275E26A7EB5}" type="slidenum">
              <a:rPr lang="en-GB" smtClean="0"/>
              <a:t>‹#›</a:t>
            </a:fld>
            <a:endParaRPr lang="en-GB"/>
          </a:p>
        </p:txBody>
      </p:sp>
    </p:spTree>
    <p:extLst>
      <p:ext uri="{BB962C8B-B14F-4D97-AF65-F5344CB8AC3E}">
        <p14:creationId xmlns:p14="http://schemas.microsoft.com/office/powerpoint/2010/main" val="27412398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66A06F08-9585-354D-B086-0AF3A07EA2DC}" type="datetimeFigureOut">
              <a:rPr lang="en-GB" smtClean="0"/>
              <a:t>14/10/2021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9C98A02-FBFA-A045-BA02-3275E26A7EB5}" type="slidenum">
              <a:rPr lang="en-GB" smtClean="0"/>
              <a:t>‹#›</a:t>
            </a:fld>
            <a:endParaRPr lang="en-GB"/>
          </a:p>
        </p:txBody>
      </p:sp>
    </p:spTree>
    <p:extLst>
      <p:ext uri="{BB962C8B-B14F-4D97-AF65-F5344CB8AC3E}">
        <p14:creationId xmlns:p14="http://schemas.microsoft.com/office/powerpoint/2010/main" val="429269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66A06F08-9585-354D-B086-0AF3A07EA2DC}" type="datetimeFigureOut">
              <a:rPr lang="en-GB" smtClean="0"/>
              <a:t>14/10/2021</a:t>
            </a:fld>
            <a:endParaRPr lang="en-GB"/>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E9C98A02-FBFA-A045-BA02-3275E26A7EB5}" type="slidenum">
              <a:rPr lang="en-GB" smtClean="0"/>
              <a:t>‹#›</a:t>
            </a:fld>
            <a:endParaRPr lang="en-GB"/>
          </a:p>
        </p:txBody>
      </p:sp>
    </p:spTree>
    <p:extLst>
      <p:ext uri="{BB962C8B-B14F-4D97-AF65-F5344CB8AC3E}">
        <p14:creationId xmlns:p14="http://schemas.microsoft.com/office/powerpoint/2010/main" val="34880405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F6E5028-5030-7541-8DC0-72B813184242}"/>
              </a:ext>
            </a:extLst>
          </p:cNvPr>
          <p:cNvSpPr/>
          <p:nvPr/>
        </p:nvSpPr>
        <p:spPr>
          <a:xfrm>
            <a:off x="0" y="4341706"/>
            <a:ext cx="9144000" cy="801793"/>
          </a:xfrm>
          <a:prstGeom prst="rect">
            <a:avLst/>
          </a:prstGeom>
          <a:solidFill>
            <a:srgbClr val="6F35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5">
            <a:extLst>
              <a:ext uri="{FF2B5EF4-FFF2-40B4-BE49-F238E27FC236}">
                <a16:creationId xmlns:a16="http://schemas.microsoft.com/office/drawing/2014/main" id="{91FEFBB9-8E1B-2449-89DE-0BA96524AC2B}"/>
              </a:ext>
            </a:extLst>
          </p:cNvPr>
          <p:cNvPicPr>
            <a:picLocks noChangeAspect="1"/>
          </p:cNvPicPr>
          <p:nvPr/>
        </p:nvPicPr>
        <p:blipFill>
          <a:blip r:embed="rId3"/>
          <a:stretch>
            <a:fillRect/>
          </a:stretch>
        </p:blipFill>
        <p:spPr>
          <a:xfrm>
            <a:off x="372534" y="4903893"/>
            <a:ext cx="1149718" cy="332935"/>
          </a:xfrm>
          <a:prstGeom prst="rect">
            <a:avLst/>
          </a:prstGeom>
        </p:spPr>
      </p:pic>
      <p:sp>
        <p:nvSpPr>
          <p:cNvPr id="45" name="TextBox 44">
            <a:extLst>
              <a:ext uri="{FF2B5EF4-FFF2-40B4-BE49-F238E27FC236}">
                <a16:creationId xmlns:a16="http://schemas.microsoft.com/office/drawing/2014/main" id="{DD1259FC-FA99-9A46-9FD5-FE771A560492}"/>
              </a:ext>
            </a:extLst>
          </p:cNvPr>
          <p:cNvSpPr txBox="1"/>
          <p:nvPr/>
        </p:nvSpPr>
        <p:spPr>
          <a:xfrm>
            <a:off x="367672" y="4420060"/>
            <a:ext cx="4857420" cy="461665"/>
          </a:xfrm>
          <a:prstGeom prst="rect">
            <a:avLst/>
          </a:prstGeom>
          <a:noFill/>
        </p:spPr>
        <p:txBody>
          <a:bodyPr wrap="none" rtlCol="0">
            <a:spAutoFit/>
          </a:bodyPr>
          <a:lstStyle/>
          <a:p>
            <a:r>
              <a:rPr lang="en-GB" sz="2400" dirty="0">
                <a:solidFill>
                  <a:schemeClr val="bg1"/>
                </a:solidFill>
                <a:latin typeface="Montserrat" panose="02000505000000020004" pitchFamily="2" charset="77"/>
              </a:rPr>
              <a:t>Additional questions checklist</a:t>
            </a:r>
            <a:endParaRPr lang="en-GB" sz="2400" i="1" dirty="0">
              <a:solidFill>
                <a:schemeClr val="bg1"/>
              </a:solidFill>
              <a:latin typeface="Montserrat" panose="02000505000000020004" pitchFamily="2" charset="77"/>
            </a:endParaRPr>
          </a:p>
        </p:txBody>
      </p:sp>
      <p:sp>
        <p:nvSpPr>
          <p:cNvPr id="14" name="TextBox 13">
            <a:extLst>
              <a:ext uri="{FF2B5EF4-FFF2-40B4-BE49-F238E27FC236}">
                <a16:creationId xmlns:a16="http://schemas.microsoft.com/office/drawing/2014/main" id="{924B12C6-3C68-AE44-AD87-AB7B8F5BF4A8}"/>
              </a:ext>
            </a:extLst>
          </p:cNvPr>
          <p:cNvSpPr txBox="1"/>
          <p:nvPr/>
        </p:nvSpPr>
        <p:spPr>
          <a:xfrm>
            <a:off x="7454514" y="0"/>
            <a:ext cx="1300356" cy="338554"/>
          </a:xfrm>
          <a:prstGeom prst="rect">
            <a:avLst/>
          </a:prstGeom>
          <a:solidFill>
            <a:srgbClr val="00B0F0"/>
          </a:solidFill>
        </p:spPr>
        <p:txBody>
          <a:bodyPr wrap="none" rtlCol="0">
            <a:spAutoFit/>
          </a:bodyPr>
          <a:lstStyle/>
          <a:p>
            <a:r>
              <a:rPr lang="en-GB" sz="1600" dirty="0">
                <a:solidFill>
                  <a:schemeClr val="bg1"/>
                </a:solidFill>
                <a:latin typeface="Montserrat" panose="02000505000000020004" pitchFamily="2" charset="77"/>
              </a:rPr>
              <a:t>TEMPLATE</a:t>
            </a:r>
          </a:p>
        </p:txBody>
      </p:sp>
      <p:graphicFrame>
        <p:nvGraphicFramePr>
          <p:cNvPr id="2" name="Table 1">
            <a:extLst>
              <a:ext uri="{FF2B5EF4-FFF2-40B4-BE49-F238E27FC236}">
                <a16:creationId xmlns:a16="http://schemas.microsoft.com/office/drawing/2014/main" id="{AB9C99DE-2773-9D48-B054-C59B2F087376}"/>
              </a:ext>
            </a:extLst>
          </p:cNvPr>
          <p:cNvGraphicFramePr>
            <a:graphicFrameLocks noGrp="1"/>
          </p:cNvGraphicFramePr>
          <p:nvPr>
            <p:extLst>
              <p:ext uri="{D42A27DB-BD31-4B8C-83A1-F6EECF244321}">
                <p14:modId xmlns:p14="http://schemas.microsoft.com/office/powerpoint/2010/main" val="3197934617"/>
              </p:ext>
            </p:extLst>
          </p:nvPr>
        </p:nvGraphicFramePr>
        <p:xfrm>
          <a:off x="367672" y="634520"/>
          <a:ext cx="8387196" cy="3411220"/>
        </p:xfrm>
        <a:graphic>
          <a:graphicData uri="http://schemas.openxmlformats.org/drawingml/2006/table">
            <a:tbl>
              <a:tblPr firstRow="1" bandRow="1">
                <a:tableStyleId>{5C22544A-7EE6-4342-B048-85BDC9FD1C3A}</a:tableStyleId>
              </a:tblPr>
              <a:tblGrid>
                <a:gridCol w="4383082">
                  <a:extLst>
                    <a:ext uri="{9D8B030D-6E8A-4147-A177-3AD203B41FA5}">
                      <a16:colId xmlns:a16="http://schemas.microsoft.com/office/drawing/2014/main" val="860936237"/>
                    </a:ext>
                  </a:extLst>
                </a:gridCol>
                <a:gridCol w="792938">
                  <a:extLst>
                    <a:ext uri="{9D8B030D-6E8A-4147-A177-3AD203B41FA5}">
                      <a16:colId xmlns:a16="http://schemas.microsoft.com/office/drawing/2014/main" val="3592536944"/>
                    </a:ext>
                  </a:extLst>
                </a:gridCol>
                <a:gridCol w="792938">
                  <a:extLst>
                    <a:ext uri="{9D8B030D-6E8A-4147-A177-3AD203B41FA5}">
                      <a16:colId xmlns:a16="http://schemas.microsoft.com/office/drawing/2014/main" val="3088366789"/>
                    </a:ext>
                  </a:extLst>
                </a:gridCol>
                <a:gridCol w="792938">
                  <a:extLst>
                    <a:ext uri="{9D8B030D-6E8A-4147-A177-3AD203B41FA5}">
                      <a16:colId xmlns:a16="http://schemas.microsoft.com/office/drawing/2014/main" val="3836017699"/>
                    </a:ext>
                  </a:extLst>
                </a:gridCol>
                <a:gridCol w="1625300">
                  <a:extLst>
                    <a:ext uri="{9D8B030D-6E8A-4147-A177-3AD203B41FA5}">
                      <a16:colId xmlns:a16="http://schemas.microsoft.com/office/drawing/2014/main" val="2978633751"/>
                    </a:ext>
                  </a:extLst>
                </a:gridCol>
              </a:tblGrid>
              <a:tr h="370840">
                <a:tc>
                  <a:txBody>
                    <a:bodyPr/>
                    <a:lstStyle/>
                    <a:p>
                      <a:r>
                        <a:rPr lang="en-GB" sz="1050" dirty="0">
                          <a:solidFill>
                            <a:schemeClr val="bg1"/>
                          </a:solidFill>
                          <a:latin typeface="Open Sans" panose="020B0606030504020204" pitchFamily="34" charset="0"/>
                          <a:ea typeface="Open Sans" panose="020B0606030504020204" pitchFamily="34" charset="0"/>
                          <a:cs typeface="Open Sans" panose="020B0606030504020204" pitchFamily="34" charset="0"/>
                        </a:rPr>
                        <a:t>Potential question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r>
                        <a:rPr lang="en-GB" sz="1050" dirty="0">
                          <a:solidFill>
                            <a:schemeClr val="bg1"/>
                          </a:solidFill>
                          <a:latin typeface="Open Sans" panose="020B0606030504020204" pitchFamily="34" charset="0"/>
                          <a:ea typeface="Open Sans" panose="020B0606030504020204" pitchFamily="34" charset="0"/>
                          <a:cs typeface="Open Sans" panose="020B0606030504020204" pitchFamily="34" charset="0"/>
                        </a:rPr>
                        <a:t>Do we already know?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050" dirty="0">
                          <a:solidFill>
                            <a:schemeClr val="bg1"/>
                          </a:solidFill>
                          <a:latin typeface="Open Sans" panose="020B0606030504020204" pitchFamily="34" charset="0"/>
                          <a:ea typeface="Open Sans" panose="020B0606030504020204" pitchFamily="34" charset="0"/>
                          <a:cs typeface="Open Sans" panose="020B0606030504020204" pitchFamily="34" charset="0"/>
                        </a:rPr>
                        <a:t>Is there a ≠ route to info?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r>
                        <a:rPr lang="en-GB" sz="1050" dirty="0">
                          <a:solidFill>
                            <a:schemeClr val="bg1"/>
                          </a:solidFill>
                          <a:latin typeface="Open Sans" panose="020B0606030504020204" pitchFamily="34" charset="0"/>
                          <a:ea typeface="Open Sans" panose="020B0606030504020204" pitchFamily="34" charset="0"/>
                          <a:cs typeface="Open Sans" panose="020B0606030504020204" pitchFamily="34" charset="0"/>
                        </a:rPr>
                        <a:t>Does it fit the context?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r>
                        <a:rPr lang="en-GB" sz="1050" dirty="0">
                          <a:solidFill>
                            <a:schemeClr val="bg1"/>
                          </a:solidFill>
                          <a:latin typeface="Open Sans" panose="020B0606030504020204" pitchFamily="34" charset="0"/>
                          <a:ea typeface="Open Sans" panose="020B0606030504020204" pitchFamily="34" charset="0"/>
                          <a:cs typeface="Open Sans" panose="020B0606030504020204" pitchFamily="34" charset="0"/>
                        </a:rPr>
                        <a:t>How will we act?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extLst>
                  <a:ext uri="{0D108BD9-81ED-4DB2-BD59-A6C34878D82A}">
                    <a16:rowId xmlns:a16="http://schemas.microsoft.com/office/drawing/2014/main" val="3818461082"/>
                  </a:ext>
                </a:extLst>
              </a:tr>
              <a:tr h="370840">
                <a:tc>
                  <a:txBody>
                    <a:bodyPr/>
                    <a:lstStyle/>
                    <a:p>
                      <a:r>
                        <a:rPr lang="en-GB" sz="1050" dirty="0">
                          <a:solidFill>
                            <a:schemeClr val="tx1"/>
                          </a:solidFill>
                          <a:latin typeface="Open Sans" panose="020B0606030504020204" pitchFamily="34" charset="0"/>
                          <a:ea typeface="Open Sans" panose="020B0606030504020204" pitchFamily="34" charset="0"/>
                          <a:cs typeface="Open Sans" panose="020B0606030504020204" pitchFamily="34" charset="0"/>
                        </a:rPr>
                        <a:t>Enter your potential question here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050" dirty="0">
                          <a:latin typeface="Open Sans" panose="020B0606030504020204" pitchFamily="34" charset="0"/>
                          <a:ea typeface="Open Sans" panose="020B0606030504020204" pitchFamily="34" charset="0"/>
                          <a:cs typeface="Open Sans" panose="020B0606030504020204" pitchFamily="34" charset="0"/>
                        </a:rPr>
                        <a:t>YES/NO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050" dirty="0">
                          <a:latin typeface="Open Sans" panose="020B0606030504020204" pitchFamily="34" charset="0"/>
                          <a:ea typeface="Open Sans" panose="020B0606030504020204" pitchFamily="34" charset="0"/>
                          <a:cs typeface="Open Sans" panose="020B0606030504020204" pitchFamily="34" charset="0"/>
                        </a:rPr>
                        <a:t>YES/NO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050" dirty="0">
                          <a:latin typeface="Open Sans" panose="020B0606030504020204" pitchFamily="34" charset="0"/>
                          <a:ea typeface="Open Sans" panose="020B0606030504020204" pitchFamily="34" charset="0"/>
                          <a:cs typeface="Open Sans" panose="020B0606030504020204" pitchFamily="34" charset="0"/>
                        </a:rPr>
                        <a:t>YES/NO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050"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63239350"/>
                  </a:ext>
                </a:extLst>
              </a:tr>
              <a:tr h="370840">
                <a:tc>
                  <a:txBody>
                    <a:bodyPr/>
                    <a:lstStyle/>
                    <a:p>
                      <a:endParaRPr lang="en-GB" sz="1050"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1050" dirty="0">
                          <a:latin typeface="Open Sans" panose="020B0606030504020204" pitchFamily="34" charset="0"/>
                          <a:ea typeface="Open Sans" panose="020B0606030504020204" pitchFamily="34" charset="0"/>
                          <a:cs typeface="Open Sans" panose="020B0606030504020204" pitchFamily="34" charset="0"/>
                        </a:rPr>
                        <a:t>YES/NO</a:t>
                      </a:r>
                    </a:p>
                    <a:p>
                      <a:pPr algn="ctr"/>
                      <a:endParaRPr lang="en-GB" sz="1050"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1050" dirty="0">
                          <a:latin typeface="Open Sans" panose="020B0606030504020204" pitchFamily="34" charset="0"/>
                          <a:ea typeface="Open Sans" panose="020B0606030504020204" pitchFamily="34" charset="0"/>
                          <a:cs typeface="Open Sans" panose="020B0606030504020204" pitchFamily="34" charset="0"/>
                        </a:rPr>
                        <a:t>YES/NO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1050" dirty="0">
                          <a:latin typeface="Open Sans" panose="020B0606030504020204" pitchFamily="34" charset="0"/>
                          <a:ea typeface="Open Sans" panose="020B0606030504020204" pitchFamily="34" charset="0"/>
                          <a:cs typeface="Open Sans" panose="020B0606030504020204" pitchFamily="34" charset="0"/>
                        </a:rPr>
                        <a:t>YES/NO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050"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50467001"/>
                  </a:ext>
                </a:extLst>
              </a:tr>
              <a:tr h="370840">
                <a:tc>
                  <a:txBody>
                    <a:bodyPr/>
                    <a:lstStyle/>
                    <a:p>
                      <a:endParaRPr lang="en-GB" sz="1050"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1050" dirty="0">
                          <a:latin typeface="Open Sans" panose="020B0606030504020204" pitchFamily="34" charset="0"/>
                          <a:ea typeface="Open Sans" panose="020B0606030504020204" pitchFamily="34" charset="0"/>
                          <a:cs typeface="Open Sans" panose="020B0606030504020204" pitchFamily="34" charset="0"/>
                        </a:rPr>
                        <a:t>YES/NO</a:t>
                      </a:r>
                    </a:p>
                    <a:p>
                      <a:pPr algn="ctr"/>
                      <a:endParaRPr lang="en-GB" sz="1050"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1050" dirty="0">
                          <a:latin typeface="Open Sans" panose="020B0606030504020204" pitchFamily="34" charset="0"/>
                          <a:ea typeface="Open Sans" panose="020B0606030504020204" pitchFamily="34" charset="0"/>
                          <a:cs typeface="Open Sans" panose="020B0606030504020204" pitchFamily="34" charset="0"/>
                        </a:rPr>
                        <a:t>YES/NO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1050" dirty="0">
                          <a:latin typeface="Open Sans" panose="020B0606030504020204" pitchFamily="34" charset="0"/>
                          <a:ea typeface="Open Sans" panose="020B0606030504020204" pitchFamily="34" charset="0"/>
                          <a:cs typeface="Open Sans" panose="020B0606030504020204" pitchFamily="34" charset="0"/>
                        </a:rPr>
                        <a:t>YES/NO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050"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64746192"/>
                  </a:ext>
                </a:extLst>
              </a:tr>
              <a:tr h="370840">
                <a:tc>
                  <a:txBody>
                    <a:bodyPr/>
                    <a:lstStyle/>
                    <a:p>
                      <a:endParaRPr lang="en-GB" sz="1050"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1050" dirty="0">
                          <a:latin typeface="Open Sans" panose="020B0606030504020204" pitchFamily="34" charset="0"/>
                          <a:ea typeface="Open Sans" panose="020B0606030504020204" pitchFamily="34" charset="0"/>
                          <a:cs typeface="Open Sans" panose="020B0606030504020204" pitchFamily="34" charset="0"/>
                        </a:rPr>
                        <a:t>YES/NO</a:t>
                      </a:r>
                    </a:p>
                    <a:p>
                      <a:pPr algn="ctr"/>
                      <a:endParaRPr lang="en-GB" sz="1050"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1050" dirty="0">
                          <a:latin typeface="Open Sans" panose="020B0606030504020204" pitchFamily="34" charset="0"/>
                          <a:ea typeface="Open Sans" panose="020B0606030504020204" pitchFamily="34" charset="0"/>
                          <a:cs typeface="Open Sans" panose="020B0606030504020204" pitchFamily="34" charset="0"/>
                        </a:rPr>
                        <a:t>YES/NO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1050" dirty="0">
                          <a:latin typeface="Open Sans" panose="020B0606030504020204" pitchFamily="34" charset="0"/>
                          <a:ea typeface="Open Sans" panose="020B0606030504020204" pitchFamily="34" charset="0"/>
                          <a:cs typeface="Open Sans" panose="020B0606030504020204" pitchFamily="34" charset="0"/>
                        </a:rPr>
                        <a:t>YES/NO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050"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85153510"/>
                  </a:ext>
                </a:extLst>
              </a:tr>
              <a:tr h="370840">
                <a:tc>
                  <a:txBody>
                    <a:bodyPr/>
                    <a:lstStyle/>
                    <a:p>
                      <a:endParaRPr lang="en-GB" sz="1050"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1050" dirty="0">
                          <a:latin typeface="Open Sans" panose="020B0606030504020204" pitchFamily="34" charset="0"/>
                          <a:ea typeface="Open Sans" panose="020B0606030504020204" pitchFamily="34" charset="0"/>
                          <a:cs typeface="Open Sans" panose="020B0606030504020204" pitchFamily="34" charset="0"/>
                        </a:rPr>
                        <a:t>YES/NO</a:t>
                      </a:r>
                    </a:p>
                    <a:p>
                      <a:pPr algn="ctr"/>
                      <a:endParaRPr lang="en-GB" sz="1050"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1050" dirty="0">
                          <a:latin typeface="Open Sans" panose="020B0606030504020204" pitchFamily="34" charset="0"/>
                          <a:ea typeface="Open Sans" panose="020B0606030504020204" pitchFamily="34" charset="0"/>
                          <a:cs typeface="Open Sans" panose="020B0606030504020204" pitchFamily="34" charset="0"/>
                        </a:rPr>
                        <a:t>YES/NO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1050" dirty="0">
                          <a:latin typeface="Open Sans" panose="020B0606030504020204" pitchFamily="34" charset="0"/>
                          <a:ea typeface="Open Sans" panose="020B0606030504020204" pitchFamily="34" charset="0"/>
                          <a:cs typeface="Open Sans" panose="020B0606030504020204" pitchFamily="34" charset="0"/>
                        </a:rPr>
                        <a:t>YES/NO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050"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40553243"/>
                  </a:ext>
                </a:extLst>
              </a:tr>
              <a:tr h="370840">
                <a:tc>
                  <a:txBody>
                    <a:bodyPr/>
                    <a:lstStyle/>
                    <a:p>
                      <a:endParaRPr lang="en-GB" sz="1050"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1050" dirty="0">
                          <a:latin typeface="Open Sans" panose="020B0606030504020204" pitchFamily="34" charset="0"/>
                          <a:ea typeface="Open Sans" panose="020B0606030504020204" pitchFamily="34" charset="0"/>
                          <a:cs typeface="Open Sans" panose="020B0606030504020204" pitchFamily="34" charset="0"/>
                        </a:rPr>
                        <a:t>YES/NO</a:t>
                      </a:r>
                    </a:p>
                    <a:p>
                      <a:pPr algn="ctr"/>
                      <a:endParaRPr lang="en-GB" sz="1050"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1050" dirty="0">
                          <a:latin typeface="Open Sans" panose="020B0606030504020204" pitchFamily="34" charset="0"/>
                          <a:ea typeface="Open Sans" panose="020B0606030504020204" pitchFamily="34" charset="0"/>
                          <a:cs typeface="Open Sans" panose="020B0606030504020204" pitchFamily="34" charset="0"/>
                        </a:rPr>
                        <a:t>YES/NO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1050" dirty="0">
                          <a:latin typeface="Open Sans" panose="020B0606030504020204" pitchFamily="34" charset="0"/>
                          <a:ea typeface="Open Sans" panose="020B0606030504020204" pitchFamily="34" charset="0"/>
                          <a:cs typeface="Open Sans" panose="020B0606030504020204" pitchFamily="34" charset="0"/>
                        </a:rPr>
                        <a:t>YES/NO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050"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59009219"/>
                  </a:ext>
                </a:extLst>
              </a:tr>
              <a:tr h="370840">
                <a:tc>
                  <a:txBody>
                    <a:bodyPr/>
                    <a:lstStyle/>
                    <a:p>
                      <a:endParaRPr lang="en-GB" sz="1050"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1050" dirty="0">
                          <a:latin typeface="Open Sans" panose="020B0606030504020204" pitchFamily="34" charset="0"/>
                          <a:ea typeface="Open Sans" panose="020B0606030504020204" pitchFamily="34" charset="0"/>
                          <a:cs typeface="Open Sans" panose="020B0606030504020204" pitchFamily="34" charset="0"/>
                        </a:rPr>
                        <a:t>YES/NO</a:t>
                      </a:r>
                    </a:p>
                    <a:p>
                      <a:pPr algn="ctr"/>
                      <a:endParaRPr lang="en-GB" sz="1050"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1050" dirty="0">
                          <a:latin typeface="Open Sans" panose="020B0606030504020204" pitchFamily="34" charset="0"/>
                          <a:ea typeface="Open Sans" panose="020B0606030504020204" pitchFamily="34" charset="0"/>
                          <a:cs typeface="Open Sans" panose="020B0606030504020204" pitchFamily="34" charset="0"/>
                        </a:rPr>
                        <a:t>YES/NO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1050" dirty="0">
                          <a:latin typeface="Open Sans" panose="020B0606030504020204" pitchFamily="34" charset="0"/>
                          <a:ea typeface="Open Sans" panose="020B0606030504020204" pitchFamily="34" charset="0"/>
                          <a:cs typeface="Open Sans" panose="020B0606030504020204" pitchFamily="34" charset="0"/>
                        </a:rPr>
                        <a:t>YES/NO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050"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56897221"/>
                  </a:ext>
                </a:extLst>
              </a:tr>
            </a:tbl>
          </a:graphicData>
        </a:graphic>
      </p:graphicFrame>
      <p:sp>
        <p:nvSpPr>
          <p:cNvPr id="7" name="TextBox 6">
            <a:extLst>
              <a:ext uri="{FF2B5EF4-FFF2-40B4-BE49-F238E27FC236}">
                <a16:creationId xmlns:a16="http://schemas.microsoft.com/office/drawing/2014/main" id="{3FDACD5E-F1B9-224C-874D-50E5451A4D20}"/>
              </a:ext>
            </a:extLst>
          </p:cNvPr>
          <p:cNvSpPr txBox="1"/>
          <p:nvPr/>
        </p:nvSpPr>
        <p:spPr>
          <a:xfrm>
            <a:off x="1522252" y="4903893"/>
            <a:ext cx="4219425" cy="253916"/>
          </a:xfrm>
          <a:prstGeom prst="rect">
            <a:avLst/>
          </a:prstGeom>
          <a:noFill/>
        </p:spPr>
        <p:txBody>
          <a:bodyPr wrap="none" rtlCol="0">
            <a:spAutoFit/>
          </a:bodyPr>
          <a:lstStyle/>
          <a:p>
            <a:r>
              <a:rPr lang="en-BE" sz="1050" i="1" dirty="0">
                <a:solidFill>
                  <a:schemeClr val="bg1"/>
                </a:solidFill>
                <a:latin typeface="Open Sans" panose="020B0606030504020204" pitchFamily="34" charset="0"/>
                <a:ea typeface="Open Sans" panose="020B0606030504020204" pitchFamily="34" charset="0"/>
                <a:cs typeface="Open Sans" panose="020B0606030504020204" pitchFamily="34" charset="0"/>
              </a:rPr>
              <a:t>Want us to do it with/for you? Drop me a line on info@alainthys.com</a:t>
            </a:r>
          </a:p>
        </p:txBody>
      </p:sp>
    </p:spTree>
    <p:extLst>
      <p:ext uri="{BB962C8B-B14F-4D97-AF65-F5344CB8AC3E}">
        <p14:creationId xmlns:p14="http://schemas.microsoft.com/office/powerpoint/2010/main" val="305957705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0">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17F571D6-B244-5345-8E7C-861B365EA4A1}">
  <we:reference id="wa104381063" version="1.0.0.0" store="en-US" storeType="OMEX"/>
  <we:alternateReferences>
    <we:reference id="wa104381063" version="1.0.0.0" store=""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emplate>Office Theme</Template>
  <TotalTime>243</TotalTime>
  <Words>902</Words>
  <Application>Microsoft Macintosh PowerPoint</Application>
  <PresentationFormat>On-screen Show (16:9)</PresentationFormat>
  <Paragraphs>77</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Montserrat</vt:lpstr>
      <vt:lpstr>Open Sans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Alain Thys</dc:creator>
  <cp:lastModifiedBy>Alain Thys</cp:lastModifiedBy>
  <cp:revision>71</cp:revision>
  <cp:lastPrinted>2018-05-24T19:03:22Z</cp:lastPrinted>
  <dcterms:created xsi:type="dcterms:W3CDTF">2018-05-24T07:33:18Z</dcterms:created>
  <dcterms:modified xsi:type="dcterms:W3CDTF">2021-10-14T09:05:33Z</dcterms:modified>
</cp:coreProperties>
</file>