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76" r:id="rId2"/>
    <p:sldId id="311" r:id="rId3"/>
    <p:sldId id="306" r:id="rId4"/>
    <p:sldId id="312" r:id="rId5"/>
    <p:sldId id="314" r:id="rId6"/>
    <p:sldId id="313" r:id="rId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FBD0D6"/>
    <a:srgbClr val="E1B3FF"/>
    <a:srgbClr val="F3A23F"/>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p:restoredTop sz="94182"/>
  </p:normalViewPr>
  <p:slideViewPr>
    <p:cSldViewPr snapToGrid="0" snapToObjects="1">
      <p:cViewPr varScale="1">
        <p:scale>
          <a:sx n="132" d="100"/>
          <a:sy n="132" d="100"/>
        </p:scale>
        <p:origin x="1224" y="160"/>
      </p:cViewPr>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3EBA-8B9F-0D42-B2FE-6BE6EC663B34}"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A3B01-F423-274E-BEDC-5D0D0AAABF45}" type="slidenum">
              <a:rPr lang="en-GB" smtClean="0"/>
              <a:t>‹#›</a:t>
            </a:fld>
            <a:endParaRPr lang="en-GB"/>
          </a:p>
        </p:txBody>
      </p:sp>
    </p:spTree>
    <p:extLst>
      <p:ext uri="{BB962C8B-B14F-4D97-AF65-F5344CB8AC3E}">
        <p14:creationId xmlns:p14="http://schemas.microsoft.com/office/powerpoint/2010/main" val="82650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t>
            </a:r>
            <a:r>
              <a:rPr lang="en-GB" altLang="x-none" sz="1200">
                <a:solidFill>
                  <a:srgbClr val="7F7F7F"/>
                </a:solidFill>
                <a:latin typeface="+mn-lt"/>
                <a:ea typeface="Open Sans" charset="0"/>
                <a:cs typeface="Open Sans" charset="0"/>
              </a:rPr>
              <a:t>All other trademarks are the property of their respective owners.</a:t>
            </a:r>
            <a:endParaRPr lang="en-BE" b="0"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242950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Using the concepts of this module’s video, this worksheet </a:t>
            </a:r>
            <a:r>
              <a:rPr lang="en-GB" sz="1200" dirty="0">
                <a:latin typeface="Open Sans" panose="020B0606030504020204" pitchFamily="34" charset="0"/>
                <a:ea typeface="Open Sans" panose="020B0606030504020204" pitchFamily="34" charset="0"/>
                <a:cs typeface="Open Sans" panose="020B0606030504020204" pitchFamily="34" charset="0"/>
              </a:rPr>
              <a:t>contains some of the questions you will need to ask yourself, when developing your customer voice action processes. </a:t>
            </a: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r>
              <a:rPr lang="en-GB" sz="1200" dirty="0">
                <a:latin typeface="Open Sans" panose="020B0606030504020204" pitchFamily="34" charset="0"/>
                <a:ea typeface="Open Sans" panose="020B0606030504020204" pitchFamily="34" charset="0"/>
                <a:cs typeface="Open Sans" panose="020B0606030504020204" pitchFamily="34" charset="0"/>
              </a:rPr>
              <a:t>While your particular situation will probably require you to consider additional questions and elements, it is wise to start with the list below, as this is based on the actual process needs encountered at other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Open Sans" panose="020B0606030504020204" pitchFamily="34" charset="0"/>
                <a:ea typeface="Open Sans" panose="020B0606030504020204" pitchFamily="34" charset="0"/>
                <a:cs typeface="Open Sans" panose="020B0606030504020204" pitchFamily="34" charset="0"/>
              </a:rPr>
              <a:t>How to use this template</a:t>
            </a:r>
            <a:endParaRPr lang="en-GB" b="0" dirty="0">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Open Sans" panose="020B0606030504020204" pitchFamily="34" charset="0"/>
                <a:ea typeface="Open Sans" panose="020B0606030504020204" pitchFamily="34" charset="0"/>
                <a:cs typeface="Open Sans" panose="020B0606030504020204" pitchFamily="34" charset="0"/>
              </a:rPr>
              <a:t>The following pages each focus on one of the action processes you need. On every slide, you will see a set of questions you need to ask yourself, when designing the processes for your business. There is also space left to take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Open Sans" panose="020B0606030504020204" pitchFamily="34" charset="0"/>
                <a:ea typeface="Open Sans" panose="020B0606030504020204" pitchFamily="34" charset="0"/>
                <a:cs typeface="Open Sans" panose="020B0606030504020204" pitchFamily="34" charset="0"/>
              </a:rPr>
              <a:t>Because of their (somewhat) more universal nature, a page is included that provides a few sample headers for the processes you may want to develop, to guide your people when acting on negative, neutral and positive customer feedback.</a:t>
            </a:r>
          </a:p>
        </p:txBody>
      </p:sp>
      <p:sp>
        <p:nvSpPr>
          <p:cNvPr id="4" name="Slide Number Placeholder 3"/>
          <p:cNvSpPr>
            <a:spLocks noGrp="1"/>
          </p:cNvSpPr>
          <p:nvPr>
            <p:ph type="sldNum" sz="quarter" idx="10"/>
          </p:nvPr>
        </p:nvSpPr>
        <p:spPr/>
        <p:txBody>
          <a:bodyPr/>
          <a:lstStyle/>
          <a:p>
            <a:fld id="{B80A3B01-F423-274E-BEDC-5D0D0AAABF45}" type="slidenum">
              <a:rPr lang="en-GB" smtClean="0"/>
              <a:t>2</a:t>
            </a:fld>
            <a:endParaRPr lang="en-GB"/>
          </a:p>
        </p:txBody>
      </p:sp>
    </p:spTree>
    <p:extLst>
      <p:ext uri="{BB962C8B-B14F-4D97-AF65-F5344CB8AC3E}">
        <p14:creationId xmlns:p14="http://schemas.microsoft.com/office/powerpoint/2010/main" val="151561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B80A3B01-F423-274E-BEDC-5D0D0AAABF45}" type="slidenum">
              <a:rPr lang="en-GB" smtClean="0"/>
              <a:t>3</a:t>
            </a:fld>
            <a:endParaRPr lang="en-GB"/>
          </a:p>
        </p:txBody>
      </p:sp>
    </p:spTree>
    <p:extLst>
      <p:ext uri="{BB962C8B-B14F-4D97-AF65-F5344CB8AC3E}">
        <p14:creationId xmlns:p14="http://schemas.microsoft.com/office/powerpoint/2010/main" val="391830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B80A3B01-F423-274E-BEDC-5D0D0AAABF45}" type="slidenum">
              <a:rPr lang="en-GB" smtClean="0"/>
              <a:t>4</a:t>
            </a:fld>
            <a:endParaRPr lang="en-GB"/>
          </a:p>
        </p:txBody>
      </p:sp>
    </p:spTree>
    <p:extLst>
      <p:ext uri="{BB962C8B-B14F-4D97-AF65-F5344CB8AC3E}">
        <p14:creationId xmlns:p14="http://schemas.microsoft.com/office/powerpoint/2010/main" val="412973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B80A3B01-F423-274E-BEDC-5D0D0AAABF45}" type="slidenum">
              <a:rPr lang="en-GB" smtClean="0"/>
              <a:t>5</a:t>
            </a:fld>
            <a:endParaRPr lang="en-GB"/>
          </a:p>
        </p:txBody>
      </p:sp>
    </p:spTree>
    <p:extLst>
      <p:ext uri="{BB962C8B-B14F-4D97-AF65-F5344CB8AC3E}">
        <p14:creationId xmlns:p14="http://schemas.microsoft.com/office/powerpoint/2010/main" val="137353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B80A3B01-F423-274E-BEDC-5D0D0AAABF45}" type="slidenum">
              <a:rPr lang="en-GB" smtClean="0"/>
              <a:t>6</a:t>
            </a:fld>
            <a:endParaRPr lang="en-GB"/>
          </a:p>
        </p:txBody>
      </p:sp>
    </p:spTree>
    <p:extLst>
      <p:ext uri="{BB962C8B-B14F-4D97-AF65-F5344CB8AC3E}">
        <p14:creationId xmlns:p14="http://schemas.microsoft.com/office/powerpoint/2010/main" val="303804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815026"/>
            <a:ext cx="1311578"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TEMPLATE</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7995939" cy="1446550"/>
          </a:xfrm>
          <a:prstGeom prst="rect">
            <a:avLst/>
          </a:prstGeom>
          <a:noFill/>
        </p:spPr>
        <p:txBody>
          <a:bodyPr wrap="square" rtlCol="0">
            <a:spAutoFit/>
          </a:bodyPr>
          <a:lstStyle/>
          <a:p>
            <a:r>
              <a:rPr lang="en-GB" sz="4400" dirty="0">
                <a:latin typeface="Montserrat" panose="02000505000000020004" pitchFamily="2" charset="77"/>
              </a:rPr>
              <a:t>Action processes worksheet</a:t>
            </a:r>
          </a:p>
        </p:txBody>
      </p:sp>
      <p:pic>
        <p:nvPicPr>
          <p:cNvPr id="9" name="Picture 8" descr="A person smiling for the camera&#10;&#10;Description automatically generated with medium confidence">
            <a:extLst>
              <a:ext uri="{FF2B5EF4-FFF2-40B4-BE49-F238E27FC236}">
                <a16:creationId xmlns:a16="http://schemas.microsoft.com/office/drawing/2014/main" id="{E5897DF8-8CF3-4E41-A066-9793937A424F}"/>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27E9B0D6-D83D-F743-966D-64322F505D87}"/>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D12DC37D-2ECE-9D42-9D8F-7EE23A813187}"/>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150FC061-887F-954F-8A66-2761280E0087}"/>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123776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4573688"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Action processes worksheet</a:t>
            </a:r>
            <a:endParaRPr lang="en-GB" sz="2400" i="1" dirty="0">
              <a:solidFill>
                <a:schemeClr val="bg1"/>
              </a:solidFill>
              <a:latin typeface="Montserrat" panose="02000505000000020004" pitchFamily="2" charset="77"/>
            </a:endParaRPr>
          </a:p>
        </p:txBody>
      </p:sp>
      <p:sp>
        <p:nvSpPr>
          <p:cNvPr id="14" name="TextBox 13">
            <a:extLst>
              <a:ext uri="{FF2B5EF4-FFF2-40B4-BE49-F238E27FC236}">
                <a16:creationId xmlns:a16="http://schemas.microsoft.com/office/drawing/2014/main" id="{924B12C6-3C68-AE44-AD87-AB7B8F5BF4A8}"/>
              </a:ext>
            </a:extLst>
          </p:cNvPr>
          <p:cNvSpPr txBox="1"/>
          <p:nvPr/>
        </p:nvSpPr>
        <p:spPr>
          <a:xfrm>
            <a:off x="7454514" y="0"/>
            <a:ext cx="1300356"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TEMPLATE</a:t>
            </a:r>
          </a:p>
        </p:txBody>
      </p:sp>
      <p:graphicFrame>
        <p:nvGraphicFramePr>
          <p:cNvPr id="7" name="Table 6">
            <a:extLst>
              <a:ext uri="{FF2B5EF4-FFF2-40B4-BE49-F238E27FC236}">
                <a16:creationId xmlns:a16="http://schemas.microsoft.com/office/drawing/2014/main" id="{32FC5DBE-9286-9948-8CE3-15B743DA9EC4}"/>
              </a:ext>
            </a:extLst>
          </p:cNvPr>
          <p:cNvGraphicFramePr>
            <a:graphicFrameLocks noGrp="1"/>
          </p:cNvGraphicFramePr>
          <p:nvPr>
            <p:extLst>
              <p:ext uri="{D42A27DB-BD31-4B8C-83A1-F6EECF244321}">
                <p14:modId xmlns:p14="http://schemas.microsoft.com/office/powerpoint/2010/main" val="2478795529"/>
              </p:ext>
            </p:extLst>
          </p:nvPr>
        </p:nvGraphicFramePr>
        <p:xfrm>
          <a:off x="378738" y="928392"/>
          <a:ext cx="8376132" cy="3154680"/>
        </p:xfrm>
        <a:graphic>
          <a:graphicData uri="http://schemas.openxmlformats.org/drawingml/2006/table">
            <a:tbl>
              <a:tblPr firstRow="1" bandRow="1">
                <a:tableStyleId>{5C22544A-7EE6-4342-B048-85BDC9FD1C3A}</a:tableStyleId>
              </a:tblPr>
              <a:tblGrid>
                <a:gridCol w="8376132">
                  <a:extLst>
                    <a:ext uri="{9D8B030D-6E8A-4147-A177-3AD203B41FA5}">
                      <a16:colId xmlns:a16="http://schemas.microsoft.com/office/drawing/2014/main" val="3471084487"/>
                    </a:ext>
                  </a:extLst>
                </a:gridCol>
              </a:tblGrid>
              <a:tr h="142675">
                <a:tc>
                  <a: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QUESTIONS TO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7396666"/>
                  </a:ext>
                </a:extLst>
              </a:tr>
              <a:tr h="192965">
                <a:tc>
                  <a:txBody>
                    <a:bodyPr/>
                    <a:lstStyle/>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Which types of customer feedback will be flagged for action?</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Which type of action categories will we foresee? (e.g. satisfy unhappy customers, delight passives, activate happy customers?)</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we practically flag these customers for action? What will we </a:t>
                      </a:r>
                      <a:r>
                        <a:rPr lang="en-GB" sz="1050" i="1" dirty="0">
                          <a:solidFill>
                            <a:schemeClr val="tx1"/>
                          </a:solidFill>
                          <a:latin typeface="Open Sans" panose="020B0606030504020204" pitchFamily="34" charset="0"/>
                          <a:ea typeface="Open Sans" panose="020B0606030504020204" pitchFamily="34" charset="0"/>
                          <a:cs typeface="Open Sans" panose="020B0606030504020204" pitchFamily="34" charset="0"/>
                        </a:rPr>
                        <a:t>do?</a:t>
                      </a: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we treat customer feedback that will not get actioned (e.g. automated thank you note,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062977"/>
                  </a:ext>
                </a:extLst>
              </a:tr>
              <a:tr h="192965">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144322"/>
                  </a:ext>
                </a:extLst>
              </a:tr>
            </a:tbl>
          </a:graphicData>
        </a:graphic>
      </p:graphicFrame>
      <p:sp>
        <p:nvSpPr>
          <p:cNvPr id="4" name="TextBox 3">
            <a:extLst>
              <a:ext uri="{FF2B5EF4-FFF2-40B4-BE49-F238E27FC236}">
                <a16:creationId xmlns:a16="http://schemas.microsoft.com/office/drawing/2014/main" id="{6DB1A538-2D19-FB4A-81D7-FD01D915754B}"/>
              </a:ext>
            </a:extLst>
          </p:cNvPr>
          <p:cNvSpPr txBox="1"/>
          <p:nvPr/>
        </p:nvSpPr>
        <p:spPr>
          <a:xfrm>
            <a:off x="304800" y="418654"/>
            <a:ext cx="3294492" cy="338554"/>
          </a:xfrm>
          <a:prstGeom prst="rect">
            <a:avLst/>
          </a:prstGeom>
          <a:noFill/>
        </p:spPr>
        <p:txBody>
          <a:bodyPr wrap="none" rtlCol="0">
            <a:spAutoFit/>
          </a:bodyPr>
          <a:lstStyle/>
          <a:p>
            <a:r>
              <a:rPr lang="en-GB" sz="1600" dirty="0">
                <a:latin typeface="Montserrat" panose="02000505000000020004" pitchFamily="2" charset="77"/>
              </a:rPr>
              <a:t>PROCESS: ACTION FLAGGING</a:t>
            </a:r>
          </a:p>
        </p:txBody>
      </p:sp>
    </p:spTree>
    <p:extLst>
      <p:ext uri="{BB962C8B-B14F-4D97-AF65-F5344CB8AC3E}">
        <p14:creationId xmlns:p14="http://schemas.microsoft.com/office/powerpoint/2010/main" val="333786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4573688"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Action processes worksheet</a:t>
            </a:r>
            <a:endParaRPr lang="en-GB" sz="2400" i="1" dirty="0">
              <a:solidFill>
                <a:schemeClr val="bg1"/>
              </a:solidFill>
              <a:latin typeface="Montserrat" panose="02000505000000020004" pitchFamily="2" charset="77"/>
            </a:endParaRPr>
          </a:p>
        </p:txBody>
      </p:sp>
      <p:sp>
        <p:nvSpPr>
          <p:cNvPr id="14" name="TextBox 13">
            <a:extLst>
              <a:ext uri="{FF2B5EF4-FFF2-40B4-BE49-F238E27FC236}">
                <a16:creationId xmlns:a16="http://schemas.microsoft.com/office/drawing/2014/main" id="{924B12C6-3C68-AE44-AD87-AB7B8F5BF4A8}"/>
              </a:ext>
            </a:extLst>
          </p:cNvPr>
          <p:cNvSpPr txBox="1"/>
          <p:nvPr/>
        </p:nvSpPr>
        <p:spPr>
          <a:xfrm>
            <a:off x="7454514" y="0"/>
            <a:ext cx="1300356"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TEMPLATE</a:t>
            </a:r>
          </a:p>
        </p:txBody>
      </p:sp>
      <p:graphicFrame>
        <p:nvGraphicFramePr>
          <p:cNvPr id="7" name="Table 6">
            <a:extLst>
              <a:ext uri="{FF2B5EF4-FFF2-40B4-BE49-F238E27FC236}">
                <a16:creationId xmlns:a16="http://schemas.microsoft.com/office/drawing/2014/main" id="{32FC5DBE-9286-9948-8CE3-15B743DA9EC4}"/>
              </a:ext>
            </a:extLst>
          </p:cNvPr>
          <p:cNvGraphicFramePr>
            <a:graphicFrameLocks noGrp="1"/>
          </p:cNvGraphicFramePr>
          <p:nvPr>
            <p:extLst>
              <p:ext uri="{D42A27DB-BD31-4B8C-83A1-F6EECF244321}">
                <p14:modId xmlns:p14="http://schemas.microsoft.com/office/powerpoint/2010/main" val="434443965"/>
              </p:ext>
            </p:extLst>
          </p:nvPr>
        </p:nvGraphicFramePr>
        <p:xfrm>
          <a:off x="378738" y="928392"/>
          <a:ext cx="8376132" cy="3154680"/>
        </p:xfrm>
        <a:graphic>
          <a:graphicData uri="http://schemas.openxmlformats.org/drawingml/2006/table">
            <a:tbl>
              <a:tblPr firstRow="1" bandRow="1">
                <a:tableStyleId>{5C22544A-7EE6-4342-B048-85BDC9FD1C3A}</a:tableStyleId>
              </a:tblPr>
              <a:tblGrid>
                <a:gridCol w="8376132">
                  <a:extLst>
                    <a:ext uri="{9D8B030D-6E8A-4147-A177-3AD203B41FA5}">
                      <a16:colId xmlns:a16="http://schemas.microsoft.com/office/drawing/2014/main" val="3471084487"/>
                    </a:ext>
                  </a:extLst>
                </a:gridCol>
              </a:tblGrid>
              <a:tr h="142675">
                <a:tc>
                  <a: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QUESTIONS TO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7396666"/>
                  </a:ext>
                </a:extLst>
              </a:tr>
              <a:tr h="192965">
                <a:tc>
                  <a:txBody>
                    <a:bodyPr/>
                    <a:lstStyle/>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Who are the individuals the customer feedback actions are allocated to?</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the allocation be decided (e.g. rule-based, decision by manager, …)?</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the allocation happen? (e.g. send internal email, flag on system, discuss in a meeting …)?</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we make sure that the action to be taken, cannot be disputed?</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 which conditions can escalation (= re-allocation) happen? When can it not happen?</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the internal process for escalating or transferring a customer action to another individual?</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we communicate escalation/re-allocation to the customer? Does this process change if the customer is a detractor, passive or promoter?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062977"/>
                  </a:ext>
                </a:extLst>
              </a:tr>
              <a:tr h="192965">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144322"/>
                  </a:ext>
                </a:extLst>
              </a:tr>
            </a:tbl>
          </a:graphicData>
        </a:graphic>
      </p:graphicFrame>
      <p:sp>
        <p:nvSpPr>
          <p:cNvPr id="4" name="TextBox 3">
            <a:extLst>
              <a:ext uri="{FF2B5EF4-FFF2-40B4-BE49-F238E27FC236}">
                <a16:creationId xmlns:a16="http://schemas.microsoft.com/office/drawing/2014/main" id="{6DB1A538-2D19-FB4A-81D7-FD01D915754B}"/>
              </a:ext>
            </a:extLst>
          </p:cNvPr>
          <p:cNvSpPr txBox="1"/>
          <p:nvPr/>
        </p:nvSpPr>
        <p:spPr>
          <a:xfrm>
            <a:off x="304800" y="418654"/>
            <a:ext cx="2701381" cy="338554"/>
          </a:xfrm>
          <a:prstGeom prst="rect">
            <a:avLst/>
          </a:prstGeom>
          <a:noFill/>
        </p:spPr>
        <p:txBody>
          <a:bodyPr wrap="none" rtlCol="0">
            <a:spAutoFit/>
          </a:bodyPr>
          <a:lstStyle/>
          <a:p>
            <a:r>
              <a:rPr lang="en-GB" sz="1600" dirty="0">
                <a:latin typeface="Montserrat" panose="02000505000000020004" pitchFamily="2" charset="77"/>
              </a:rPr>
              <a:t>PROCESS: ALLOCATION</a:t>
            </a:r>
          </a:p>
        </p:txBody>
      </p:sp>
    </p:spTree>
    <p:extLst>
      <p:ext uri="{BB962C8B-B14F-4D97-AF65-F5344CB8AC3E}">
        <p14:creationId xmlns:p14="http://schemas.microsoft.com/office/powerpoint/2010/main" val="290753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4573688"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Action processes worksheet</a:t>
            </a:r>
            <a:endParaRPr lang="en-GB" sz="2400" i="1" dirty="0">
              <a:solidFill>
                <a:schemeClr val="bg1"/>
              </a:solidFill>
              <a:latin typeface="Montserrat" panose="02000505000000020004" pitchFamily="2" charset="77"/>
            </a:endParaRPr>
          </a:p>
        </p:txBody>
      </p:sp>
      <p:sp>
        <p:nvSpPr>
          <p:cNvPr id="14" name="TextBox 13">
            <a:extLst>
              <a:ext uri="{FF2B5EF4-FFF2-40B4-BE49-F238E27FC236}">
                <a16:creationId xmlns:a16="http://schemas.microsoft.com/office/drawing/2014/main" id="{924B12C6-3C68-AE44-AD87-AB7B8F5BF4A8}"/>
              </a:ext>
            </a:extLst>
          </p:cNvPr>
          <p:cNvSpPr txBox="1"/>
          <p:nvPr/>
        </p:nvSpPr>
        <p:spPr>
          <a:xfrm>
            <a:off x="7454514" y="0"/>
            <a:ext cx="1300356"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TEMPLATE</a:t>
            </a:r>
          </a:p>
        </p:txBody>
      </p:sp>
      <p:graphicFrame>
        <p:nvGraphicFramePr>
          <p:cNvPr id="7" name="Table 6">
            <a:extLst>
              <a:ext uri="{FF2B5EF4-FFF2-40B4-BE49-F238E27FC236}">
                <a16:creationId xmlns:a16="http://schemas.microsoft.com/office/drawing/2014/main" id="{32FC5DBE-9286-9948-8CE3-15B743DA9EC4}"/>
              </a:ext>
            </a:extLst>
          </p:cNvPr>
          <p:cNvGraphicFramePr>
            <a:graphicFrameLocks noGrp="1"/>
          </p:cNvGraphicFramePr>
          <p:nvPr>
            <p:extLst>
              <p:ext uri="{D42A27DB-BD31-4B8C-83A1-F6EECF244321}">
                <p14:modId xmlns:p14="http://schemas.microsoft.com/office/powerpoint/2010/main" val="3435701817"/>
              </p:ext>
            </p:extLst>
          </p:nvPr>
        </p:nvGraphicFramePr>
        <p:xfrm>
          <a:off x="378738" y="928392"/>
          <a:ext cx="8376132" cy="3314700"/>
        </p:xfrm>
        <a:graphic>
          <a:graphicData uri="http://schemas.openxmlformats.org/drawingml/2006/table">
            <a:tbl>
              <a:tblPr firstRow="1" bandRow="1">
                <a:tableStyleId>{5C22544A-7EE6-4342-B048-85BDC9FD1C3A}</a:tableStyleId>
              </a:tblPr>
              <a:tblGrid>
                <a:gridCol w="8376132">
                  <a:extLst>
                    <a:ext uri="{9D8B030D-6E8A-4147-A177-3AD203B41FA5}">
                      <a16:colId xmlns:a16="http://schemas.microsoft.com/office/drawing/2014/main" val="3471084487"/>
                    </a:ext>
                  </a:extLst>
                </a:gridCol>
              </a:tblGrid>
              <a:tr h="142675">
                <a:tc>
                  <a: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QUESTIONS TO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7396666"/>
                  </a:ext>
                </a:extLst>
              </a:tr>
              <a:tr h="192965">
                <a:tc>
                  <a:txBody>
                    <a:bodyPr/>
                    <a:lstStyle/>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the step-by-step process we will apply to resolve the issues of dissatisfied customers/detractors?</a:t>
                      </a:r>
                    </a:p>
                    <a:p>
                      <a:pPr marL="171450" marR="0" lvl="0" indent="-171450" algn="l" defTabSz="960120" rtl="0" eaLnBrk="1" fontAlgn="auto" latinLnBrk="0" hangingPunct="1">
                        <a:lnSpc>
                          <a:spcPct val="100000"/>
                        </a:lnSpc>
                        <a:spcBef>
                          <a:spcPts val="0"/>
                        </a:spcBef>
                        <a:spcAft>
                          <a:spcPts val="0"/>
                        </a:spcAft>
                        <a:buClrTx/>
                        <a:buSzTx/>
                        <a:buFont typeface="Wingdings" pitchFamily="2" charset="2"/>
                        <a:buChar char="q"/>
                        <a:tabLst/>
                        <a:defRPr/>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the step-by-step process we will apply to delight satisfied customers/passives in the future?</a:t>
                      </a:r>
                    </a:p>
                    <a:p>
                      <a:pPr marL="171450" marR="0" lvl="0" indent="-171450" algn="l" defTabSz="960120" rtl="0" eaLnBrk="1" fontAlgn="auto" latinLnBrk="0" hangingPunct="1">
                        <a:lnSpc>
                          <a:spcPct val="100000"/>
                        </a:lnSpc>
                        <a:spcBef>
                          <a:spcPts val="0"/>
                        </a:spcBef>
                        <a:spcAft>
                          <a:spcPts val="0"/>
                        </a:spcAft>
                        <a:buClrTx/>
                        <a:buSzTx/>
                        <a:buFont typeface="Wingdings" pitchFamily="2" charset="2"/>
                        <a:buChar char="q"/>
                        <a:tabLst/>
                        <a:defRPr/>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the step-by-step process we will apply to activate happy customers/promoters?</a:t>
                      </a:r>
                    </a:p>
                    <a:p>
                      <a:pPr marL="171450" marR="0" lvl="0" indent="-171450" algn="l" defTabSz="960120" rtl="0" eaLnBrk="1" fontAlgn="auto" latinLnBrk="0" hangingPunct="1">
                        <a:lnSpc>
                          <a:spcPct val="100000"/>
                        </a:lnSpc>
                        <a:spcBef>
                          <a:spcPts val="0"/>
                        </a:spcBef>
                        <a:spcAft>
                          <a:spcPts val="0"/>
                        </a:spcAft>
                        <a:buClrTx/>
                        <a:buSzTx/>
                        <a:buFont typeface="Wingdings" pitchFamily="2" charset="2"/>
                        <a:buChar char="q"/>
                        <a:tabLst/>
                        <a:defRPr/>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are our general rules for applying these processes? Do they require strict adherence? Do we give our people room to improvise? If so, what are the boundaries?</a:t>
                      </a:r>
                    </a:p>
                    <a:p>
                      <a:pPr marL="171450" marR="0" lvl="0" indent="-171450" algn="l" defTabSz="960120" rtl="0" eaLnBrk="1" fontAlgn="auto" latinLnBrk="0" hangingPunct="1">
                        <a:lnSpc>
                          <a:spcPct val="100000"/>
                        </a:lnSpc>
                        <a:spcBef>
                          <a:spcPts val="0"/>
                        </a:spcBef>
                        <a:spcAft>
                          <a:spcPts val="0"/>
                        </a:spcAft>
                        <a:buClrTx/>
                        <a:buSzTx/>
                        <a:buFont typeface="Wingdings" pitchFamily="2" charset="2"/>
                        <a:buChar char="q"/>
                        <a:tabLst/>
                        <a:defRPr/>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the process we apply to involve non-customer facing departments in any individual customer action that requires their assistance or input? Which rules will govern that involvement (How fast do internal colleagues need to react? How do we deal with situations where we work outside of the process boundaries? …) </a:t>
                      </a:r>
                    </a:p>
                    <a:p>
                      <a:pPr marL="171450" marR="0" lvl="0" indent="-17145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6012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i="1" dirty="0">
                          <a:solidFill>
                            <a:schemeClr val="tx1"/>
                          </a:solidFill>
                          <a:latin typeface="Open Sans" panose="020B0606030504020204" pitchFamily="34" charset="0"/>
                          <a:ea typeface="Open Sans" panose="020B0606030504020204" pitchFamily="34" charset="0"/>
                          <a:cs typeface="Open Sans" panose="020B0606030504020204" pitchFamily="34" charset="0"/>
                        </a:rPr>
                        <a:t>On the next page, you can find some inspiration how each of these processes could look in your business.</a:t>
                      </a: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062977"/>
                  </a:ext>
                </a:extLst>
              </a:tr>
              <a:tr h="192965">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144322"/>
                  </a:ext>
                </a:extLst>
              </a:tr>
            </a:tbl>
          </a:graphicData>
        </a:graphic>
      </p:graphicFrame>
      <p:sp>
        <p:nvSpPr>
          <p:cNvPr id="4" name="TextBox 3">
            <a:extLst>
              <a:ext uri="{FF2B5EF4-FFF2-40B4-BE49-F238E27FC236}">
                <a16:creationId xmlns:a16="http://schemas.microsoft.com/office/drawing/2014/main" id="{6DB1A538-2D19-FB4A-81D7-FD01D915754B}"/>
              </a:ext>
            </a:extLst>
          </p:cNvPr>
          <p:cNvSpPr txBox="1"/>
          <p:nvPr/>
        </p:nvSpPr>
        <p:spPr>
          <a:xfrm>
            <a:off x="304800" y="418654"/>
            <a:ext cx="2456122" cy="338554"/>
          </a:xfrm>
          <a:prstGeom prst="rect">
            <a:avLst/>
          </a:prstGeom>
          <a:noFill/>
        </p:spPr>
        <p:txBody>
          <a:bodyPr wrap="none" rtlCol="0">
            <a:spAutoFit/>
          </a:bodyPr>
          <a:lstStyle/>
          <a:p>
            <a:r>
              <a:rPr lang="en-GB" sz="1600" dirty="0">
                <a:latin typeface="Montserrat" panose="02000505000000020004" pitchFamily="2" charset="77"/>
              </a:rPr>
              <a:t>PROCESS: GUIDANCE</a:t>
            </a:r>
          </a:p>
        </p:txBody>
      </p:sp>
    </p:spTree>
    <p:extLst>
      <p:ext uri="{BB962C8B-B14F-4D97-AF65-F5344CB8AC3E}">
        <p14:creationId xmlns:p14="http://schemas.microsoft.com/office/powerpoint/2010/main" val="197027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4573688"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Action processes worksheet</a:t>
            </a:r>
            <a:endParaRPr lang="en-GB" sz="2400" i="1" dirty="0">
              <a:solidFill>
                <a:schemeClr val="bg1"/>
              </a:solidFill>
              <a:latin typeface="Montserrat" panose="02000505000000020004" pitchFamily="2" charset="77"/>
            </a:endParaRPr>
          </a:p>
        </p:txBody>
      </p:sp>
      <p:sp>
        <p:nvSpPr>
          <p:cNvPr id="14" name="TextBox 13">
            <a:extLst>
              <a:ext uri="{FF2B5EF4-FFF2-40B4-BE49-F238E27FC236}">
                <a16:creationId xmlns:a16="http://schemas.microsoft.com/office/drawing/2014/main" id="{924B12C6-3C68-AE44-AD87-AB7B8F5BF4A8}"/>
              </a:ext>
            </a:extLst>
          </p:cNvPr>
          <p:cNvSpPr txBox="1"/>
          <p:nvPr/>
        </p:nvSpPr>
        <p:spPr>
          <a:xfrm>
            <a:off x="7454514" y="0"/>
            <a:ext cx="1300356"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TEMPLATE</a:t>
            </a:r>
          </a:p>
        </p:txBody>
      </p:sp>
      <p:graphicFrame>
        <p:nvGraphicFramePr>
          <p:cNvPr id="7" name="Table 6">
            <a:extLst>
              <a:ext uri="{FF2B5EF4-FFF2-40B4-BE49-F238E27FC236}">
                <a16:creationId xmlns:a16="http://schemas.microsoft.com/office/drawing/2014/main" id="{32FC5DBE-9286-9948-8CE3-15B743DA9EC4}"/>
              </a:ext>
            </a:extLst>
          </p:cNvPr>
          <p:cNvGraphicFramePr>
            <a:graphicFrameLocks noGrp="1"/>
          </p:cNvGraphicFramePr>
          <p:nvPr>
            <p:extLst>
              <p:ext uri="{D42A27DB-BD31-4B8C-83A1-F6EECF244321}">
                <p14:modId xmlns:p14="http://schemas.microsoft.com/office/powerpoint/2010/main" val="1876880796"/>
              </p:ext>
            </p:extLst>
          </p:nvPr>
        </p:nvGraphicFramePr>
        <p:xfrm>
          <a:off x="383934" y="523546"/>
          <a:ext cx="8376132" cy="3634740"/>
        </p:xfrm>
        <a:graphic>
          <a:graphicData uri="http://schemas.openxmlformats.org/drawingml/2006/table">
            <a:tbl>
              <a:tblPr firstRow="1" bandRow="1">
                <a:tableStyleId>{5C22544A-7EE6-4342-B048-85BDC9FD1C3A}</a:tableStyleId>
              </a:tblPr>
              <a:tblGrid>
                <a:gridCol w="2792044">
                  <a:extLst>
                    <a:ext uri="{9D8B030D-6E8A-4147-A177-3AD203B41FA5}">
                      <a16:colId xmlns:a16="http://schemas.microsoft.com/office/drawing/2014/main" val="3471084487"/>
                    </a:ext>
                  </a:extLst>
                </a:gridCol>
                <a:gridCol w="2792044">
                  <a:extLst>
                    <a:ext uri="{9D8B030D-6E8A-4147-A177-3AD203B41FA5}">
                      <a16:colId xmlns:a16="http://schemas.microsoft.com/office/drawing/2014/main" val="76858884"/>
                    </a:ext>
                  </a:extLst>
                </a:gridCol>
                <a:gridCol w="2792044">
                  <a:extLst>
                    <a:ext uri="{9D8B030D-6E8A-4147-A177-3AD203B41FA5}">
                      <a16:colId xmlns:a16="http://schemas.microsoft.com/office/drawing/2014/main" val="4035408641"/>
                    </a:ext>
                  </a:extLst>
                </a:gridCol>
              </a:tblGrid>
              <a:tr h="142675">
                <a:tc>
                  <a:txBody>
                    <a:bodyPr/>
                    <a:lstStyle/>
                    <a:p>
                      <a:pPr algn="ctr"/>
                      <a:r>
                        <a:rPr lang="en-GB" sz="1050" dirty="0">
                          <a:latin typeface="Open Sans" panose="020B0606030504020204" pitchFamily="34" charset="0"/>
                          <a:ea typeface="Open Sans" panose="020B0606030504020204" pitchFamily="34" charset="0"/>
                          <a:cs typeface="Open Sans" panose="020B0606030504020204" pitchFamily="34" charset="0"/>
                        </a:rPr>
                        <a:t>SATISFY UNHAPPY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050" dirty="0">
                          <a:latin typeface="Open Sans" panose="020B0606030504020204" pitchFamily="34" charset="0"/>
                          <a:ea typeface="Open Sans" panose="020B0606030504020204" pitchFamily="34" charset="0"/>
                          <a:cs typeface="Open Sans" panose="020B0606030504020204" pitchFamily="34" charset="0"/>
                        </a:rPr>
                        <a:t>DELIGHT SATISFIED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050" dirty="0">
                          <a:latin typeface="Open Sans" panose="020B0606030504020204" pitchFamily="34" charset="0"/>
                          <a:ea typeface="Open Sans" panose="020B0606030504020204" pitchFamily="34" charset="0"/>
                          <a:cs typeface="Open Sans" panose="020B0606030504020204" pitchFamily="34" charset="0"/>
                        </a:rPr>
                        <a:t>ACTIVATE HAPPY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7396666"/>
                  </a:ext>
                </a:extLst>
              </a:tr>
              <a:tr h="192965">
                <a:tc>
                  <a:txBody>
                    <a:bodyPr/>
                    <a:lstStyle/>
                    <a:p>
                      <a:pPr marL="0" indent="0" algn="l">
                        <a:buFont typeface="Wingdings" pitchFamily="2" charset="2"/>
                        <a:buNone/>
                      </a:pPr>
                      <a:r>
                        <a:rPr lang="en-GB" sz="1050" i="1" dirty="0">
                          <a:solidFill>
                            <a:schemeClr val="tx1"/>
                          </a:solidFill>
                          <a:latin typeface="Open Sans" panose="020B0606030504020204" pitchFamily="34" charset="0"/>
                          <a:ea typeface="Open Sans" panose="020B0606030504020204" pitchFamily="34" charset="0"/>
                          <a:cs typeface="Open Sans" panose="020B0606030504020204" pitchFamily="34" charset="0"/>
                        </a:rPr>
                        <a:t>Customers scoring 0-6 on the recommendation question are typically dissatisfied (detractors) and have issues to be resolved.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itchFamily="2" charset="2"/>
                        <a:buNone/>
                        <a:tabLst/>
                        <a:defRPr/>
                      </a:pPr>
                      <a:r>
                        <a:rPr lang="en-GB" sz="1050" i="1" dirty="0">
                          <a:solidFill>
                            <a:schemeClr val="tx1"/>
                          </a:solidFill>
                          <a:latin typeface="Open Sans" panose="020B0606030504020204" pitchFamily="34" charset="0"/>
                          <a:ea typeface="Open Sans" panose="020B0606030504020204" pitchFamily="34" charset="0"/>
                          <a:cs typeface="Open Sans" panose="020B0606030504020204" pitchFamily="34" charset="0"/>
                        </a:rPr>
                        <a:t>Customers scoring 7-8 on the recommendation question are typically satisfied but indifferent (passive) and could be delighted in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itchFamily="2" charset="2"/>
                        <a:buNone/>
                        <a:tabLst/>
                        <a:defRPr/>
                      </a:pPr>
                      <a:r>
                        <a:rPr lang="en-GB" sz="1050" i="1" dirty="0">
                          <a:solidFill>
                            <a:schemeClr val="tx1"/>
                          </a:solidFill>
                          <a:latin typeface="Open Sans" panose="020B0606030504020204" pitchFamily="34" charset="0"/>
                          <a:ea typeface="Open Sans" panose="020B0606030504020204" pitchFamily="34" charset="0"/>
                          <a:cs typeface="Open Sans" panose="020B0606030504020204" pitchFamily="34" charset="0"/>
                        </a:rPr>
                        <a:t>Customers scoring 9-10 on the recommendation question are typically delighted (promoter) and should be nurtured and possibly activated.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062977"/>
                  </a:ext>
                </a:extLst>
              </a:tr>
              <a:tr h="192965">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PROCESS HEADERS</a:t>
                      </a:r>
                    </a:p>
                    <a:p>
                      <a:pPr marL="0" indent="0">
                        <a:buFontTx/>
                        <a:buNone/>
                      </a:pPr>
                      <a:endPar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Acknowledge to the customer that their feedback has been received and is being followed-up on.</a:t>
                      </a: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Do internal research to understand the case and see where something may have gone wrong.</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Recontact the customer to discuss concerns (within 24/48 hours).</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Solve the problem to the customer’s satisfaction OR explain how feedback will be used to drive future experience improvements.</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Verify that the customer is satisfied or at least understands the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PROCESS HEADERS</a:t>
                      </a:r>
                    </a:p>
                    <a:p>
                      <a:pPr marL="0" indent="0">
                        <a:buFontTx/>
                        <a:buNone/>
                      </a:pPr>
                      <a:endPar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Thank the customer for their feedback, explaining how their information will be used to improve the future customer experience.</a:t>
                      </a: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Log the customer suggestions on how they can be delighted in the future, into the CRM system.</a:t>
                      </a: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Place the action to delight this customer in the future, with the relevant account manager or (in consumer companies) the marketing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PROCESS HEADERS</a:t>
                      </a:r>
                    </a:p>
                    <a:p>
                      <a:pPr marL="0" indent="0">
                        <a:buFontTx/>
                        <a:buNone/>
                      </a:pPr>
                      <a:endPar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Thank the customer for their feedback, explaining how their information will be used to improve the future customer experience.</a:t>
                      </a:r>
                    </a:p>
                    <a:p>
                      <a:pPr marL="171450" indent="-171450">
                        <a:buFont typeface="Wingdings" pitchFamily="2" charset="2"/>
                        <a:buChar char="q"/>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Contact the customer with opportunities to get further involved with your business by, for example:</a:t>
                      </a:r>
                    </a:p>
                    <a:p>
                      <a:pPr marL="514350" lvl="1" indent="-171450">
                        <a:buFont typeface="Arial" panose="020B0604020202020204" pitchFamily="34" charset="0"/>
                        <a:buChar char="•"/>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Giving testimonials</a:t>
                      </a:r>
                    </a:p>
                    <a:p>
                      <a:pPr marL="514350" lvl="1" indent="-171450">
                        <a:buFont typeface="Arial" panose="020B0604020202020204" pitchFamily="34" charset="0"/>
                        <a:buChar char="•"/>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Participating in market research</a:t>
                      </a:r>
                    </a:p>
                    <a:p>
                      <a:pPr marL="514350" lvl="1" indent="-171450">
                        <a:buFont typeface="Arial" panose="020B0604020202020204" pitchFamily="34" charset="0"/>
                        <a:buChar char="•"/>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New product trials</a:t>
                      </a:r>
                    </a:p>
                    <a:p>
                      <a:pPr marL="514350" lvl="1" indent="-171450">
                        <a:buFont typeface="Arial" panose="020B0604020202020204" pitchFamily="34" charset="0"/>
                        <a:buChar char="•"/>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Providing recommendations</a:t>
                      </a:r>
                    </a:p>
                    <a:p>
                      <a:pPr marL="514350" lvl="1" indent="-171450">
                        <a:buFont typeface="Arial" panose="020B0604020202020204" pitchFamily="34" charset="0"/>
                        <a:buChar char="•"/>
                      </a:pPr>
                      <a:r>
                        <a:rPr lang="en-GB" sz="105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514350" lvl="1" indent="-171450">
                        <a:buFont typeface="Wingdings" pitchFamily="2" charset="2"/>
                        <a:buChar char="q"/>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144322"/>
                  </a:ext>
                </a:extLst>
              </a:tr>
            </a:tbl>
          </a:graphicData>
        </a:graphic>
      </p:graphicFrame>
      <p:sp>
        <p:nvSpPr>
          <p:cNvPr id="4" name="TextBox 3">
            <a:extLst>
              <a:ext uri="{FF2B5EF4-FFF2-40B4-BE49-F238E27FC236}">
                <a16:creationId xmlns:a16="http://schemas.microsoft.com/office/drawing/2014/main" id="{6DB1A538-2D19-FB4A-81D7-FD01D915754B}"/>
              </a:ext>
            </a:extLst>
          </p:cNvPr>
          <p:cNvSpPr txBox="1"/>
          <p:nvPr/>
        </p:nvSpPr>
        <p:spPr>
          <a:xfrm>
            <a:off x="304800" y="91710"/>
            <a:ext cx="8839200" cy="338554"/>
          </a:xfrm>
          <a:prstGeom prst="rect">
            <a:avLst/>
          </a:prstGeom>
          <a:noFill/>
        </p:spPr>
        <p:txBody>
          <a:bodyPr wrap="square" rtlCol="0">
            <a:spAutoFit/>
          </a:bodyPr>
          <a:lstStyle/>
          <a:p>
            <a:r>
              <a:rPr lang="en-GB" sz="1600" dirty="0">
                <a:latin typeface="Montserrat" panose="02000505000000020004" pitchFamily="2" charset="77"/>
              </a:rPr>
              <a:t>SAMPLE GUIDANCE PROCESS HEADERS</a:t>
            </a:r>
          </a:p>
        </p:txBody>
      </p:sp>
    </p:spTree>
    <p:extLst>
      <p:ext uri="{BB962C8B-B14F-4D97-AF65-F5344CB8AC3E}">
        <p14:creationId xmlns:p14="http://schemas.microsoft.com/office/powerpoint/2010/main" val="99073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4573688"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Action processes worksheet</a:t>
            </a:r>
            <a:endParaRPr lang="en-GB" sz="2400" i="1" dirty="0">
              <a:solidFill>
                <a:schemeClr val="bg1"/>
              </a:solidFill>
              <a:latin typeface="Montserrat" panose="02000505000000020004" pitchFamily="2" charset="77"/>
            </a:endParaRPr>
          </a:p>
        </p:txBody>
      </p:sp>
      <p:sp>
        <p:nvSpPr>
          <p:cNvPr id="14" name="TextBox 13">
            <a:extLst>
              <a:ext uri="{FF2B5EF4-FFF2-40B4-BE49-F238E27FC236}">
                <a16:creationId xmlns:a16="http://schemas.microsoft.com/office/drawing/2014/main" id="{924B12C6-3C68-AE44-AD87-AB7B8F5BF4A8}"/>
              </a:ext>
            </a:extLst>
          </p:cNvPr>
          <p:cNvSpPr txBox="1"/>
          <p:nvPr/>
        </p:nvSpPr>
        <p:spPr>
          <a:xfrm>
            <a:off x="7454514" y="0"/>
            <a:ext cx="1300356"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TEMPLATE</a:t>
            </a:r>
          </a:p>
        </p:txBody>
      </p:sp>
      <p:graphicFrame>
        <p:nvGraphicFramePr>
          <p:cNvPr id="7" name="Table 6">
            <a:extLst>
              <a:ext uri="{FF2B5EF4-FFF2-40B4-BE49-F238E27FC236}">
                <a16:creationId xmlns:a16="http://schemas.microsoft.com/office/drawing/2014/main" id="{32FC5DBE-9286-9948-8CE3-15B743DA9EC4}"/>
              </a:ext>
            </a:extLst>
          </p:cNvPr>
          <p:cNvGraphicFramePr>
            <a:graphicFrameLocks noGrp="1"/>
          </p:cNvGraphicFramePr>
          <p:nvPr>
            <p:extLst>
              <p:ext uri="{D42A27DB-BD31-4B8C-83A1-F6EECF244321}">
                <p14:modId xmlns:p14="http://schemas.microsoft.com/office/powerpoint/2010/main" val="2555583899"/>
              </p:ext>
            </p:extLst>
          </p:nvPr>
        </p:nvGraphicFramePr>
        <p:xfrm>
          <a:off x="378738" y="928392"/>
          <a:ext cx="8376132" cy="2994660"/>
        </p:xfrm>
        <a:graphic>
          <a:graphicData uri="http://schemas.openxmlformats.org/drawingml/2006/table">
            <a:tbl>
              <a:tblPr firstRow="1" bandRow="1">
                <a:tableStyleId>{5C22544A-7EE6-4342-B048-85BDC9FD1C3A}</a:tableStyleId>
              </a:tblPr>
              <a:tblGrid>
                <a:gridCol w="8376132">
                  <a:extLst>
                    <a:ext uri="{9D8B030D-6E8A-4147-A177-3AD203B41FA5}">
                      <a16:colId xmlns:a16="http://schemas.microsoft.com/office/drawing/2014/main" val="3471084487"/>
                    </a:ext>
                  </a:extLst>
                </a:gridCol>
              </a:tblGrid>
              <a:tr h="142675">
                <a:tc>
                  <a: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QUESTIONS TO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7396666"/>
                  </a:ext>
                </a:extLst>
              </a:tr>
              <a:tr h="192965">
                <a:tc>
                  <a:txBody>
                    <a:bodyPr/>
                    <a:lstStyle/>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we capture the learnings from each customer case? What will practically need to happen?</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will we identify which future customer cases could benefit from these learnings?</a:t>
                      </a:r>
                    </a:p>
                    <a:p>
                      <a:pPr marL="171450" indent="-171450">
                        <a:buFont typeface="Wingdings" pitchFamily="2" charset="2"/>
                        <a:buChar char="q"/>
                      </a:pP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How </a:t>
                      </a:r>
                      <a:r>
                        <a:rPr lang="en-GB" sz="1050" i="0">
                          <a:solidFill>
                            <a:schemeClr val="tx1"/>
                          </a:solidFill>
                          <a:latin typeface="Open Sans" panose="020B0606030504020204" pitchFamily="34" charset="0"/>
                          <a:ea typeface="Open Sans" panose="020B0606030504020204" pitchFamily="34" charset="0"/>
                          <a:cs typeface="Open Sans" panose="020B0606030504020204" pitchFamily="34" charset="0"/>
                        </a:rPr>
                        <a:t>will we share </a:t>
                      </a:r>
                      <a:r>
                        <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rPr>
                        <a:t>the learnings when similar future </a:t>
                      </a:r>
                      <a:r>
                        <a:rPr lang="en-GB" sz="1050" i="0">
                          <a:solidFill>
                            <a:schemeClr val="tx1"/>
                          </a:solidFill>
                          <a:latin typeface="Open Sans" panose="020B0606030504020204" pitchFamily="34" charset="0"/>
                          <a:ea typeface="Open Sans" panose="020B0606030504020204" pitchFamily="34" charset="0"/>
                          <a:cs typeface="Open Sans" panose="020B0606030504020204" pitchFamily="34" charset="0"/>
                        </a:rPr>
                        <a:t>cases emerge?</a:t>
                      </a: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062977"/>
                  </a:ext>
                </a:extLst>
              </a:tr>
              <a:tr h="192965">
                <a:tc>
                  <a:txBody>
                    <a:bodyPr/>
                    <a:lstStyle/>
                    <a:p>
                      <a:pPr marL="0" indent="0">
                        <a:buFontTx/>
                        <a:buNone/>
                      </a:pPr>
                      <a:r>
                        <a:rPr lang="en-GB" sz="105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endParaRPr lang="en-GB" sz="105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144322"/>
                  </a:ext>
                </a:extLst>
              </a:tr>
            </a:tbl>
          </a:graphicData>
        </a:graphic>
      </p:graphicFrame>
      <p:sp>
        <p:nvSpPr>
          <p:cNvPr id="4" name="TextBox 3">
            <a:extLst>
              <a:ext uri="{FF2B5EF4-FFF2-40B4-BE49-F238E27FC236}">
                <a16:creationId xmlns:a16="http://schemas.microsoft.com/office/drawing/2014/main" id="{6DB1A538-2D19-FB4A-81D7-FD01D915754B}"/>
              </a:ext>
            </a:extLst>
          </p:cNvPr>
          <p:cNvSpPr txBox="1"/>
          <p:nvPr/>
        </p:nvSpPr>
        <p:spPr>
          <a:xfrm>
            <a:off x="304800" y="418654"/>
            <a:ext cx="2424062" cy="338554"/>
          </a:xfrm>
          <a:prstGeom prst="rect">
            <a:avLst/>
          </a:prstGeom>
          <a:noFill/>
        </p:spPr>
        <p:txBody>
          <a:bodyPr wrap="none" rtlCol="0">
            <a:spAutoFit/>
          </a:bodyPr>
          <a:lstStyle/>
          <a:p>
            <a:r>
              <a:rPr lang="en-GB" sz="1600" dirty="0">
                <a:latin typeface="Montserrat" panose="02000505000000020004" pitchFamily="2" charset="77"/>
              </a:rPr>
              <a:t>PROCESS: LEARNING</a:t>
            </a:r>
          </a:p>
        </p:txBody>
      </p:sp>
    </p:spTree>
    <p:extLst>
      <p:ext uri="{BB962C8B-B14F-4D97-AF65-F5344CB8AC3E}">
        <p14:creationId xmlns:p14="http://schemas.microsoft.com/office/powerpoint/2010/main" val="4111609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1465</TotalTime>
  <Words>1265</Words>
  <Application>Microsoft Macintosh PowerPoint</Application>
  <PresentationFormat>On-screen Show (16:9)</PresentationFormat>
  <Paragraphs>143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Montserrat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93</cp:revision>
  <cp:lastPrinted>2018-05-24T19:03:22Z</cp:lastPrinted>
  <dcterms:created xsi:type="dcterms:W3CDTF">2018-05-24T07:33:18Z</dcterms:created>
  <dcterms:modified xsi:type="dcterms:W3CDTF">2021-10-14T09:07:34Z</dcterms:modified>
</cp:coreProperties>
</file>