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348" r:id="rId2"/>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EDFE"/>
    <a:srgbClr val="F2FAFF"/>
    <a:srgbClr val="D7E1F2"/>
    <a:srgbClr val="0089BD"/>
    <a:srgbClr val="009ED9"/>
    <a:srgbClr val="BE1C12"/>
    <a:srgbClr val="F3A23F"/>
    <a:srgbClr val="E1B3FF"/>
    <a:srgbClr val="6F359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451"/>
    <p:restoredTop sz="80544"/>
  </p:normalViewPr>
  <p:slideViewPr>
    <p:cSldViewPr snapToGrid="0" snapToObjects="1">
      <p:cViewPr varScale="1">
        <p:scale>
          <a:sx n="130" d="100"/>
          <a:sy n="130" d="100"/>
        </p:scale>
        <p:origin x="1000" y="1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59D9A7-28ED-5C40-A2F0-DD2582E6CA6E}" type="datetimeFigureOut">
              <a:rPr lang="en-GB" smtClean="0"/>
              <a:t>14/10/2021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D3B02C-A7CC-A343-8BE7-62A3CF2FE961}" type="slidenum">
              <a:rPr lang="en-GB" smtClean="0"/>
              <a:t>‹#›</a:t>
            </a:fld>
            <a:endParaRPr lang="en-GB"/>
          </a:p>
        </p:txBody>
      </p:sp>
    </p:spTree>
    <p:extLst>
      <p:ext uri="{BB962C8B-B14F-4D97-AF65-F5344CB8AC3E}">
        <p14:creationId xmlns:p14="http://schemas.microsoft.com/office/powerpoint/2010/main" val="18055578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creativecommons.org/licenses/by-sa/3.0/deed.en"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s://thenounproject.com/"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USABILITY</a:t>
            </a:r>
            <a:endParaRPr lang="en-GB" dirty="0"/>
          </a:p>
          <a:p>
            <a:pPr marL="171450" indent="-171450">
              <a:buFont typeface="Arial" panose="020B0604020202020204" pitchFamily="34" charset="0"/>
              <a:buChar char="•"/>
            </a:pPr>
            <a:r>
              <a:rPr lang="en-GB" dirty="0"/>
              <a:t>This document uses MONTSERRAT and OPEN SANS fonts. If you do not have these on your computer, you can download them for free on https://</a:t>
            </a:r>
            <a:r>
              <a:rPr lang="en-GB" dirty="0" err="1"/>
              <a:t>fonts.google.com</a:t>
            </a:r>
            <a:r>
              <a:rPr lang="en-GB" dirty="0"/>
              <a:t>.</a:t>
            </a:r>
          </a:p>
          <a:p>
            <a:pPr marL="171450" indent="-171450">
              <a:buFont typeface="Arial" panose="020B0604020202020204" pitchFamily="34" charset="0"/>
              <a:buChar char="•"/>
            </a:pPr>
            <a:endParaRPr lang="en-GB" dirty="0"/>
          </a:p>
          <a:p>
            <a:pPr marL="0" indent="0">
              <a:buFont typeface="Arial" panose="020B0604020202020204" pitchFamily="34" charset="0"/>
              <a:buNone/>
            </a:pPr>
            <a:r>
              <a:rPr lang="en-GB" b="1" u="sng" dirty="0"/>
              <a:t>TERMS OF USE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1"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i="0" u="none" strike="noStrike" kern="1200" dirty="0">
                <a:solidFill>
                  <a:schemeClr val="tx1"/>
                </a:solidFill>
                <a:effectLst/>
                <a:latin typeface="+mn-lt"/>
                <a:ea typeface="+mn-ea"/>
                <a:cs typeface="+mn-cs"/>
              </a:rPr>
              <a:t>Non-photographic content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0" i="0" u="none" strike="noStrike" kern="1200" dirty="0">
                <a:solidFill>
                  <a:schemeClr val="tx1"/>
                </a:solidFill>
                <a:effectLst/>
                <a:latin typeface="+mn-lt"/>
                <a:ea typeface="+mn-ea"/>
                <a:cs typeface="+mn-cs"/>
              </a:rPr>
              <a:t>Except where otherwise noted, the </a:t>
            </a:r>
            <a:r>
              <a:rPr lang="en-GB" sz="1200" b="0" i="1" u="sng" strike="noStrike" kern="1200" dirty="0">
                <a:solidFill>
                  <a:schemeClr val="tx1"/>
                </a:solidFill>
                <a:effectLst/>
                <a:latin typeface="+mn-lt"/>
                <a:ea typeface="+mn-ea"/>
                <a:cs typeface="+mn-cs"/>
              </a:rPr>
              <a:t>non-photographic </a:t>
            </a:r>
            <a:r>
              <a:rPr lang="en-GB" sz="1200" b="0" i="0" u="none" strike="noStrike" kern="1200" dirty="0">
                <a:solidFill>
                  <a:schemeClr val="tx1"/>
                </a:solidFill>
                <a:effectLst/>
                <a:latin typeface="+mn-lt"/>
                <a:ea typeface="+mn-ea"/>
                <a:cs typeface="+mn-cs"/>
              </a:rPr>
              <a:t>content in this document is licensed under a </a:t>
            </a:r>
            <a:r>
              <a:rPr lang="en-GB" dirty="0">
                <a:hlinkClick r:id="rId3"/>
              </a:rPr>
              <a:t>Creative Commons Attribution-ShareAlike 3.0 Unported</a:t>
            </a:r>
            <a:r>
              <a:rPr lang="en-GB" sz="1200" b="0" i="0" u="none" strike="noStrike" kern="1200" dirty="0">
                <a:solidFill>
                  <a:schemeClr val="tx1"/>
                </a:solidFill>
                <a:effectLst/>
                <a:latin typeface="+mn-lt"/>
                <a:ea typeface="+mn-ea"/>
                <a:cs typeface="+mn-cs"/>
              </a:rPr>
              <a:t> license. In human language this means that you can freely copy and redistribute the material and remix, transform and build upon it as long as you:</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0" i="0" u="none" strike="noStrike"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none" strike="noStrike" kern="1200" dirty="0">
                <a:solidFill>
                  <a:schemeClr val="tx1"/>
                </a:solidFill>
                <a:effectLst/>
                <a:latin typeface="+mn-lt"/>
                <a:ea typeface="+mn-ea"/>
                <a:cs typeface="+mn-cs"/>
              </a:rPr>
              <a:t>Give appropriate credit by mentioning the author. In this case: (cc) Alain Thys/</a:t>
            </a:r>
            <a:r>
              <a:rPr lang="en-GB" sz="1200" b="0" i="0" u="none" strike="noStrike" kern="1200" dirty="0" err="1">
                <a:solidFill>
                  <a:schemeClr val="tx1"/>
                </a:solidFill>
                <a:effectLst/>
                <a:latin typeface="+mn-lt"/>
                <a:ea typeface="+mn-ea"/>
                <a:cs typeface="+mn-cs"/>
              </a:rPr>
              <a:t>Customerfit</a:t>
            </a:r>
            <a:endParaRPr lang="en-GB" sz="1200" b="0" i="0" u="none" strike="noStrike"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none" strike="noStrike" kern="1200" dirty="0">
                <a:solidFill>
                  <a:schemeClr val="tx1"/>
                </a:solidFill>
                <a:effectLst/>
                <a:latin typeface="+mn-lt"/>
                <a:ea typeface="+mn-ea"/>
                <a:cs typeface="+mn-cs"/>
              </a:rPr>
              <a:t>Provide a link to the creative commons license</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none" strike="noStrike" kern="1200" dirty="0">
                <a:solidFill>
                  <a:schemeClr val="tx1"/>
                </a:solidFill>
                <a:effectLst/>
                <a:latin typeface="+mn-lt"/>
                <a:ea typeface="+mn-ea"/>
                <a:cs typeface="+mn-cs"/>
              </a:rPr>
              <a:t>Indicate any changes that were made to the original material</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none" strike="noStrike" kern="1200" dirty="0">
                <a:solidFill>
                  <a:schemeClr val="tx1"/>
                </a:solidFill>
                <a:effectLst/>
                <a:latin typeface="+mn-lt"/>
                <a:ea typeface="+mn-ea"/>
                <a:cs typeface="+mn-cs"/>
              </a:rPr>
              <a:t>Do not pretend that any changes you made are endorsed by </a:t>
            </a:r>
            <a:r>
              <a:rPr lang="en-GB" sz="1200" b="0" i="0" u="none" strike="noStrike" kern="1200" dirty="0" err="1">
                <a:solidFill>
                  <a:schemeClr val="tx1"/>
                </a:solidFill>
                <a:effectLst/>
                <a:latin typeface="+mn-lt"/>
                <a:ea typeface="+mn-ea"/>
                <a:cs typeface="+mn-cs"/>
              </a:rPr>
              <a:t>Customerfit</a:t>
            </a:r>
            <a:r>
              <a:rPr lang="en-GB" sz="1200" b="0" i="0" u="none" strike="noStrike" kern="1200" dirty="0">
                <a:solidFill>
                  <a:schemeClr val="tx1"/>
                </a:solidFill>
                <a:effectLst/>
                <a:latin typeface="+mn-lt"/>
                <a:ea typeface="+mn-ea"/>
                <a:cs typeface="+mn-cs"/>
              </a:rPr>
              <a:t> or Alain Thys if you haven’t discussed this with us first</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none" strike="noStrike" kern="1200" dirty="0">
                <a:solidFill>
                  <a:schemeClr val="tx1"/>
                </a:solidFill>
                <a:effectLst/>
                <a:latin typeface="+mn-lt"/>
                <a:ea typeface="+mn-ea"/>
                <a:cs typeface="+mn-cs"/>
              </a:rPr>
              <a:t>If you remix, transform, or build upon the material, you must distribute your contributions under the same license as the original</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none" strike="noStrike" kern="1200" dirty="0">
                <a:solidFill>
                  <a:schemeClr val="tx1"/>
                </a:solidFill>
                <a:effectLst/>
                <a:latin typeface="+mn-lt"/>
                <a:ea typeface="+mn-ea"/>
                <a:cs typeface="+mn-cs"/>
              </a:rPr>
              <a:t>You may not apply legal terms or technological measures that legally restrict others from doing anything the license permits.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i="0" u="none" strike="noStrike" kern="1200" dirty="0">
                <a:solidFill>
                  <a:schemeClr val="tx1"/>
                </a:solidFill>
                <a:effectLst/>
                <a:latin typeface="+mn-lt"/>
                <a:ea typeface="+mn-ea"/>
                <a:cs typeface="+mn-cs"/>
              </a:rPr>
              <a:t>Photography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0" i="0" u="none" strike="noStrike" kern="1200" dirty="0">
                <a:solidFill>
                  <a:schemeClr val="tx1"/>
                </a:solidFill>
                <a:effectLst/>
                <a:latin typeface="+mn-lt"/>
                <a:ea typeface="+mn-ea"/>
                <a:cs typeface="+mn-cs"/>
              </a:rPr>
              <a:t>Unless otherwise noted, photographic (and occasionally video) imagery remains the property of its respective rights owners and has only been licensed by </a:t>
            </a:r>
            <a:r>
              <a:rPr lang="en-GB" sz="1200" b="0" i="0" u="none" strike="noStrike" kern="1200" dirty="0" err="1">
                <a:solidFill>
                  <a:schemeClr val="tx1"/>
                </a:solidFill>
                <a:effectLst/>
                <a:latin typeface="+mn-lt"/>
                <a:ea typeface="+mn-ea"/>
                <a:cs typeface="+mn-cs"/>
              </a:rPr>
              <a:t>Customerfit</a:t>
            </a:r>
            <a:r>
              <a:rPr lang="en-GB" sz="1200" b="0" i="0" u="none" strike="noStrike" kern="1200" dirty="0">
                <a:solidFill>
                  <a:schemeClr val="tx1"/>
                </a:solidFill>
                <a:effectLst/>
                <a:latin typeface="+mn-lt"/>
                <a:ea typeface="+mn-ea"/>
                <a:cs typeface="+mn-cs"/>
              </a:rPr>
              <a:t> for use </a:t>
            </a:r>
            <a:r>
              <a:rPr lang="en-GB" sz="1200" b="0" i="0" u="sng" strike="noStrike" kern="1200" dirty="0">
                <a:solidFill>
                  <a:schemeClr val="tx1"/>
                </a:solidFill>
                <a:effectLst/>
                <a:latin typeface="+mn-lt"/>
                <a:ea typeface="+mn-ea"/>
                <a:cs typeface="+mn-cs"/>
              </a:rPr>
              <a:t>in this presentation</a:t>
            </a:r>
            <a:r>
              <a:rPr lang="en-GB" sz="1200" b="0" i="0" u="none" strike="noStrike" kern="1200" dirty="0">
                <a:solidFill>
                  <a:schemeClr val="tx1"/>
                </a:solidFill>
                <a:effectLst/>
                <a:latin typeface="+mn-lt"/>
                <a:ea typeface="+mn-ea"/>
                <a:cs typeface="+mn-cs"/>
              </a:rPr>
              <a:t>. Without additional permissions you cannot modify them, copy them into other presentations or otherwise publish them (e.g. on websites or elsewhere). If you decide to to this, the original rights holder may ask for indemnities.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i="0" u="none" strike="noStrike" kern="1200" dirty="0">
                <a:solidFill>
                  <a:schemeClr val="tx1"/>
                </a:solidFill>
                <a:effectLst/>
                <a:latin typeface="+mn-lt"/>
                <a:ea typeface="+mn-ea"/>
                <a:cs typeface="+mn-cs"/>
              </a:rPr>
              <a:t>Icons</a:t>
            </a:r>
            <a:endParaRPr lang="en-GB"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0" i="0" u="none" strike="noStrike" kern="1200" dirty="0">
                <a:solidFill>
                  <a:schemeClr val="tx1"/>
                </a:solidFill>
                <a:effectLst/>
                <a:latin typeface="+mn-lt"/>
                <a:ea typeface="+mn-ea"/>
                <a:cs typeface="+mn-cs"/>
              </a:rPr>
              <a:t>Icons have been sourced from </a:t>
            </a:r>
            <a:r>
              <a:rPr lang="en-GB" dirty="0">
                <a:hlinkClick r:id="rId4"/>
              </a:rPr>
              <a:t>The Noun Project</a:t>
            </a:r>
            <a:r>
              <a:rPr lang="en-GB" b="1" dirty="0"/>
              <a:t>. </a:t>
            </a:r>
            <a:r>
              <a:rPr lang="en-GB" b="0" dirty="0"/>
              <a:t>Licensing terms apply, but their lowest price subscription starts at $0 (for non-commercial use). So if you want to use them, just head over there and do the right thing.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b="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b="1" dirty="0"/>
              <a:t>Trademarks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BE" altLang="x-none" sz="1200" dirty="0">
                <a:solidFill>
                  <a:srgbClr val="7F7F7F"/>
                </a:solidFill>
                <a:latin typeface="+mn-lt"/>
                <a:ea typeface="Open Sans" charset="0"/>
                <a:cs typeface="Open Sans" charset="0"/>
              </a:rPr>
              <a:t>The </a:t>
            </a:r>
            <a:r>
              <a:rPr lang="en-GB" altLang="x-none" sz="1200" dirty="0" err="1">
                <a:solidFill>
                  <a:srgbClr val="7F7F7F"/>
                </a:solidFill>
                <a:latin typeface="+mn-lt"/>
                <a:ea typeface="Open Sans" charset="0"/>
                <a:cs typeface="Open Sans" charset="0"/>
              </a:rPr>
              <a:t>Customerfit</a:t>
            </a:r>
            <a:r>
              <a:rPr lang="en-GB" altLang="x-none" sz="1200" dirty="0">
                <a:solidFill>
                  <a:srgbClr val="7F7F7F"/>
                </a:solidFill>
                <a:latin typeface="+mn-lt"/>
                <a:ea typeface="Open Sans" charset="0"/>
                <a:cs typeface="Open Sans" charset="0"/>
              </a:rPr>
              <a:t> trademark is the property of Shalima BV. </a:t>
            </a:r>
            <a:r>
              <a:rPr lang="en-GB" altLang="x-none" sz="1200">
                <a:solidFill>
                  <a:srgbClr val="7F7F7F"/>
                </a:solidFill>
                <a:latin typeface="+mn-lt"/>
                <a:ea typeface="Open Sans" charset="0"/>
                <a:cs typeface="Open Sans" charset="0"/>
              </a:rPr>
              <a:t>All other trademarks are the property of their respective owners.</a:t>
            </a:r>
            <a:endParaRPr lang="en-BE" b="0" dirty="0"/>
          </a:p>
        </p:txBody>
      </p:sp>
      <p:sp>
        <p:nvSpPr>
          <p:cNvPr id="4" name="Slide Number Placeholder 3"/>
          <p:cNvSpPr>
            <a:spLocks noGrp="1"/>
          </p:cNvSpPr>
          <p:nvPr>
            <p:ph type="sldNum" sz="quarter" idx="5"/>
          </p:nvPr>
        </p:nvSpPr>
        <p:spPr/>
        <p:txBody>
          <a:bodyPr/>
          <a:lstStyle/>
          <a:p>
            <a:fld id="{12D3B02C-A7CC-A343-8BE7-62A3CF2FE961}" type="slidenum">
              <a:rPr lang="en-GB" smtClean="0"/>
              <a:t>1</a:t>
            </a:fld>
            <a:endParaRPr lang="en-GB"/>
          </a:p>
        </p:txBody>
      </p:sp>
    </p:spTree>
    <p:extLst>
      <p:ext uri="{BB962C8B-B14F-4D97-AF65-F5344CB8AC3E}">
        <p14:creationId xmlns:p14="http://schemas.microsoft.com/office/powerpoint/2010/main" val="476177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6A06F08-9585-354D-B086-0AF3A07EA2DC}" type="datetimeFigureOut">
              <a:rPr lang="en-GB" smtClean="0"/>
              <a:t>14/10/2021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C98A02-FBFA-A045-BA02-3275E26A7EB5}" type="slidenum">
              <a:rPr lang="en-GB" smtClean="0"/>
              <a:t>‹#›</a:t>
            </a:fld>
            <a:endParaRPr lang="en-GB"/>
          </a:p>
        </p:txBody>
      </p:sp>
    </p:spTree>
    <p:extLst>
      <p:ext uri="{BB962C8B-B14F-4D97-AF65-F5344CB8AC3E}">
        <p14:creationId xmlns:p14="http://schemas.microsoft.com/office/powerpoint/2010/main" val="3822136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A06F08-9585-354D-B086-0AF3A07EA2DC}" type="datetimeFigureOut">
              <a:rPr lang="en-GB" smtClean="0"/>
              <a:t>14/10/2021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C98A02-FBFA-A045-BA02-3275E26A7EB5}" type="slidenum">
              <a:rPr lang="en-GB" smtClean="0"/>
              <a:t>‹#›</a:t>
            </a:fld>
            <a:endParaRPr lang="en-GB"/>
          </a:p>
        </p:txBody>
      </p:sp>
    </p:spTree>
    <p:extLst>
      <p:ext uri="{BB962C8B-B14F-4D97-AF65-F5344CB8AC3E}">
        <p14:creationId xmlns:p14="http://schemas.microsoft.com/office/powerpoint/2010/main" val="629238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A06F08-9585-354D-B086-0AF3A07EA2DC}" type="datetimeFigureOut">
              <a:rPr lang="en-GB" smtClean="0"/>
              <a:t>14/10/2021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C98A02-FBFA-A045-BA02-3275E26A7EB5}" type="slidenum">
              <a:rPr lang="en-GB" smtClean="0"/>
              <a:t>‹#›</a:t>
            </a:fld>
            <a:endParaRPr lang="en-GB"/>
          </a:p>
        </p:txBody>
      </p:sp>
    </p:spTree>
    <p:extLst>
      <p:ext uri="{BB962C8B-B14F-4D97-AF65-F5344CB8AC3E}">
        <p14:creationId xmlns:p14="http://schemas.microsoft.com/office/powerpoint/2010/main" val="544451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A06F08-9585-354D-B086-0AF3A07EA2DC}" type="datetimeFigureOut">
              <a:rPr lang="en-GB" smtClean="0"/>
              <a:t>14/10/2021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C98A02-FBFA-A045-BA02-3275E26A7EB5}" type="slidenum">
              <a:rPr lang="en-GB" smtClean="0"/>
              <a:t>‹#›</a:t>
            </a:fld>
            <a:endParaRPr lang="en-GB"/>
          </a:p>
        </p:txBody>
      </p:sp>
    </p:spTree>
    <p:extLst>
      <p:ext uri="{BB962C8B-B14F-4D97-AF65-F5344CB8AC3E}">
        <p14:creationId xmlns:p14="http://schemas.microsoft.com/office/powerpoint/2010/main" val="3370812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6A06F08-9585-354D-B086-0AF3A07EA2DC}" type="datetimeFigureOut">
              <a:rPr lang="en-GB" smtClean="0"/>
              <a:t>14/10/2021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C98A02-FBFA-A045-BA02-3275E26A7EB5}" type="slidenum">
              <a:rPr lang="en-GB" smtClean="0"/>
              <a:t>‹#›</a:t>
            </a:fld>
            <a:endParaRPr lang="en-GB"/>
          </a:p>
        </p:txBody>
      </p:sp>
    </p:spTree>
    <p:extLst>
      <p:ext uri="{BB962C8B-B14F-4D97-AF65-F5344CB8AC3E}">
        <p14:creationId xmlns:p14="http://schemas.microsoft.com/office/powerpoint/2010/main" val="1150965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6A06F08-9585-354D-B086-0AF3A07EA2DC}" type="datetimeFigureOut">
              <a:rPr lang="en-GB" smtClean="0"/>
              <a:t>14/10/2021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C98A02-FBFA-A045-BA02-3275E26A7EB5}" type="slidenum">
              <a:rPr lang="en-GB" smtClean="0"/>
              <a:t>‹#›</a:t>
            </a:fld>
            <a:endParaRPr lang="en-GB"/>
          </a:p>
        </p:txBody>
      </p:sp>
    </p:spTree>
    <p:extLst>
      <p:ext uri="{BB962C8B-B14F-4D97-AF65-F5344CB8AC3E}">
        <p14:creationId xmlns:p14="http://schemas.microsoft.com/office/powerpoint/2010/main" val="3458783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A06F08-9585-354D-B086-0AF3A07EA2DC}" type="datetimeFigureOut">
              <a:rPr lang="en-GB" smtClean="0"/>
              <a:t>14/10/2021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9C98A02-FBFA-A045-BA02-3275E26A7EB5}" type="slidenum">
              <a:rPr lang="en-GB" smtClean="0"/>
              <a:t>‹#›</a:t>
            </a:fld>
            <a:endParaRPr lang="en-GB"/>
          </a:p>
        </p:txBody>
      </p:sp>
    </p:spTree>
    <p:extLst>
      <p:ext uri="{BB962C8B-B14F-4D97-AF65-F5344CB8AC3E}">
        <p14:creationId xmlns:p14="http://schemas.microsoft.com/office/powerpoint/2010/main" val="3247879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A06F08-9585-354D-B086-0AF3A07EA2DC}" type="datetimeFigureOut">
              <a:rPr lang="en-GB" smtClean="0"/>
              <a:t>14/10/2021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9C98A02-FBFA-A045-BA02-3275E26A7EB5}" type="slidenum">
              <a:rPr lang="en-GB" smtClean="0"/>
              <a:t>‹#›</a:t>
            </a:fld>
            <a:endParaRPr lang="en-GB"/>
          </a:p>
        </p:txBody>
      </p:sp>
    </p:spTree>
    <p:extLst>
      <p:ext uri="{BB962C8B-B14F-4D97-AF65-F5344CB8AC3E}">
        <p14:creationId xmlns:p14="http://schemas.microsoft.com/office/powerpoint/2010/main" val="2698352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A06F08-9585-354D-B086-0AF3A07EA2DC}" type="datetimeFigureOut">
              <a:rPr lang="en-GB" smtClean="0"/>
              <a:t>14/10/2021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9C98A02-FBFA-A045-BA02-3275E26A7EB5}" type="slidenum">
              <a:rPr lang="en-GB" smtClean="0"/>
              <a:t>‹#›</a:t>
            </a:fld>
            <a:endParaRPr lang="en-GB"/>
          </a:p>
        </p:txBody>
      </p:sp>
    </p:spTree>
    <p:extLst>
      <p:ext uri="{BB962C8B-B14F-4D97-AF65-F5344CB8AC3E}">
        <p14:creationId xmlns:p14="http://schemas.microsoft.com/office/powerpoint/2010/main" val="2001011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66A06F08-9585-354D-B086-0AF3A07EA2DC}" type="datetimeFigureOut">
              <a:rPr lang="en-GB" smtClean="0"/>
              <a:t>14/10/2021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C98A02-FBFA-A045-BA02-3275E26A7EB5}" type="slidenum">
              <a:rPr lang="en-GB" smtClean="0"/>
              <a:t>‹#›</a:t>
            </a:fld>
            <a:endParaRPr lang="en-GB"/>
          </a:p>
        </p:txBody>
      </p:sp>
    </p:spTree>
    <p:extLst>
      <p:ext uri="{BB962C8B-B14F-4D97-AF65-F5344CB8AC3E}">
        <p14:creationId xmlns:p14="http://schemas.microsoft.com/office/powerpoint/2010/main" val="2741239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66A06F08-9585-354D-B086-0AF3A07EA2DC}" type="datetimeFigureOut">
              <a:rPr lang="en-GB" smtClean="0"/>
              <a:t>14/10/2021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C98A02-FBFA-A045-BA02-3275E26A7EB5}" type="slidenum">
              <a:rPr lang="en-GB" smtClean="0"/>
              <a:t>‹#›</a:t>
            </a:fld>
            <a:endParaRPr lang="en-GB"/>
          </a:p>
        </p:txBody>
      </p:sp>
    </p:spTree>
    <p:extLst>
      <p:ext uri="{BB962C8B-B14F-4D97-AF65-F5344CB8AC3E}">
        <p14:creationId xmlns:p14="http://schemas.microsoft.com/office/powerpoint/2010/main" val="429269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66A06F08-9585-354D-B086-0AF3A07EA2DC}" type="datetimeFigureOut">
              <a:rPr lang="en-GB" smtClean="0"/>
              <a:t>14/10/2021</a:t>
            </a:fld>
            <a:endParaRPr lang="en-GB"/>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E9C98A02-FBFA-A045-BA02-3275E26A7EB5}" type="slidenum">
              <a:rPr lang="en-GB" smtClean="0"/>
              <a:t>‹#›</a:t>
            </a:fld>
            <a:endParaRPr lang="en-GB"/>
          </a:p>
        </p:txBody>
      </p:sp>
    </p:spTree>
    <p:extLst>
      <p:ext uri="{BB962C8B-B14F-4D97-AF65-F5344CB8AC3E}">
        <p14:creationId xmlns:p14="http://schemas.microsoft.com/office/powerpoint/2010/main" val="34880405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F6E5028-5030-7541-8DC0-72B813184242}"/>
              </a:ext>
            </a:extLst>
          </p:cNvPr>
          <p:cNvSpPr/>
          <p:nvPr/>
        </p:nvSpPr>
        <p:spPr>
          <a:xfrm>
            <a:off x="0" y="4347884"/>
            <a:ext cx="9144000" cy="801793"/>
          </a:xfrm>
          <a:prstGeom prst="rect">
            <a:avLst/>
          </a:prstGeom>
          <a:solidFill>
            <a:srgbClr val="6F35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a:extLst>
              <a:ext uri="{FF2B5EF4-FFF2-40B4-BE49-F238E27FC236}">
                <a16:creationId xmlns:a16="http://schemas.microsoft.com/office/drawing/2014/main" id="{91FEFBB9-8E1B-2449-89DE-0BA96524AC2B}"/>
              </a:ext>
            </a:extLst>
          </p:cNvPr>
          <p:cNvPicPr>
            <a:picLocks noChangeAspect="1"/>
          </p:cNvPicPr>
          <p:nvPr/>
        </p:nvPicPr>
        <p:blipFill>
          <a:blip r:embed="rId3"/>
          <a:stretch>
            <a:fillRect/>
          </a:stretch>
        </p:blipFill>
        <p:spPr>
          <a:xfrm>
            <a:off x="372534" y="4903893"/>
            <a:ext cx="1149718" cy="332935"/>
          </a:xfrm>
          <a:prstGeom prst="rect">
            <a:avLst/>
          </a:prstGeom>
        </p:spPr>
      </p:pic>
      <p:sp>
        <p:nvSpPr>
          <p:cNvPr id="45" name="TextBox 44">
            <a:extLst>
              <a:ext uri="{FF2B5EF4-FFF2-40B4-BE49-F238E27FC236}">
                <a16:creationId xmlns:a16="http://schemas.microsoft.com/office/drawing/2014/main" id="{DD1259FC-FA99-9A46-9FD5-FE771A560492}"/>
              </a:ext>
            </a:extLst>
          </p:cNvPr>
          <p:cNvSpPr txBox="1"/>
          <p:nvPr/>
        </p:nvSpPr>
        <p:spPr>
          <a:xfrm>
            <a:off x="367672" y="4420060"/>
            <a:ext cx="6349815" cy="461665"/>
          </a:xfrm>
          <a:prstGeom prst="rect">
            <a:avLst/>
          </a:prstGeom>
          <a:noFill/>
        </p:spPr>
        <p:txBody>
          <a:bodyPr wrap="none" rtlCol="0">
            <a:spAutoFit/>
          </a:bodyPr>
          <a:lstStyle/>
          <a:p>
            <a:r>
              <a:rPr lang="en-GB" sz="2400" dirty="0">
                <a:solidFill>
                  <a:schemeClr val="bg1"/>
                </a:solidFill>
                <a:latin typeface="Montserrat" panose="02000505000000020004" pitchFamily="2" charset="77"/>
              </a:rPr>
              <a:t>The customer huddle – a possible script</a:t>
            </a:r>
          </a:p>
        </p:txBody>
      </p:sp>
      <p:sp>
        <p:nvSpPr>
          <p:cNvPr id="5" name="TextBox 4">
            <a:extLst>
              <a:ext uri="{FF2B5EF4-FFF2-40B4-BE49-F238E27FC236}">
                <a16:creationId xmlns:a16="http://schemas.microsoft.com/office/drawing/2014/main" id="{024A9B40-D500-E84F-84D3-F0BA4CF7A908}"/>
              </a:ext>
            </a:extLst>
          </p:cNvPr>
          <p:cNvSpPr txBox="1"/>
          <p:nvPr/>
        </p:nvSpPr>
        <p:spPr>
          <a:xfrm>
            <a:off x="454756" y="294280"/>
            <a:ext cx="8421765" cy="3785652"/>
          </a:xfrm>
          <a:prstGeom prst="rect">
            <a:avLst/>
          </a:prstGeom>
          <a:noFill/>
        </p:spPr>
        <p:txBody>
          <a:bodyPr wrap="square" rtlCol="0">
            <a:spAutoFit/>
          </a:bodyPr>
          <a:lstStyle/>
          <a:p>
            <a:r>
              <a:rPr lang="en-GB" sz="1200" b="1" dirty="0">
                <a:latin typeface="Montserrat" panose="02000505000000020004" pitchFamily="2" charset="77"/>
                <a:ea typeface="Open Sans" panose="020B0606030504020204" pitchFamily="34" charset="0"/>
                <a:cs typeface="Open Sans" panose="020B0606030504020204" pitchFamily="34" charset="0"/>
              </a:rPr>
              <a:t>PREPARATION</a:t>
            </a:r>
          </a:p>
          <a:p>
            <a:pPr marL="285750" indent="-285750">
              <a:buFont typeface="Wingdings" pitchFamily="2" charset="2"/>
              <a:buChar char="q"/>
            </a:pPr>
            <a:r>
              <a:rPr lang="en-GB" sz="1200" dirty="0">
                <a:latin typeface="Open Sans" panose="020B0606030504020204" pitchFamily="34" charset="0"/>
                <a:ea typeface="Open Sans" panose="020B0606030504020204" pitchFamily="34" charset="0"/>
                <a:cs typeface="Open Sans" panose="020B0606030504020204" pitchFamily="34" charset="0"/>
              </a:rPr>
              <a:t>Manager reviews key customer voice comments of the previous day/week.</a:t>
            </a:r>
          </a:p>
          <a:p>
            <a:pPr marL="285750" indent="-285750">
              <a:buFont typeface="Wingdings" pitchFamily="2" charset="2"/>
              <a:buChar char="q"/>
            </a:pPr>
            <a:r>
              <a:rPr lang="en-GB" sz="1200" dirty="0">
                <a:latin typeface="Open Sans" panose="020B0606030504020204" pitchFamily="34" charset="0"/>
                <a:ea typeface="Open Sans" panose="020B0606030504020204" pitchFamily="34" charset="0"/>
                <a:cs typeface="Open Sans" panose="020B0606030504020204" pitchFamily="34" charset="0"/>
              </a:rPr>
              <a:t>Manager selects 4-5 comments that are worth discussing (ideally a mix of </a:t>
            </a:r>
            <a:r>
              <a:rPr lang="en-GB" sz="1200" i="1" dirty="0">
                <a:latin typeface="Open Sans" panose="020B0606030504020204" pitchFamily="34" charset="0"/>
                <a:ea typeface="Open Sans" panose="020B0606030504020204" pitchFamily="34" charset="0"/>
                <a:cs typeface="Open Sans" panose="020B0606030504020204" pitchFamily="34" charset="0"/>
              </a:rPr>
              <a:t>unusual situations, well handled-situations </a:t>
            </a:r>
            <a:r>
              <a:rPr lang="en-GB" sz="1200" dirty="0">
                <a:latin typeface="Open Sans" panose="020B0606030504020204" pitchFamily="34" charset="0"/>
                <a:ea typeface="Open Sans" panose="020B0606030504020204" pitchFamily="34" charset="0"/>
                <a:cs typeface="Open Sans" panose="020B0606030504020204" pitchFamily="34" charset="0"/>
              </a:rPr>
              <a:t>and</a:t>
            </a:r>
            <a:r>
              <a:rPr lang="en-GB" sz="1200" i="1" dirty="0">
                <a:latin typeface="Open Sans" panose="020B0606030504020204" pitchFamily="34" charset="0"/>
                <a:ea typeface="Open Sans" panose="020B0606030504020204" pitchFamily="34" charset="0"/>
                <a:cs typeface="Open Sans" panose="020B0606030504020204" pitchFamily="34" charset="0"/>
              </a:rPr>
              <a:t> situations that could have been managed better</a:t>
            </a:r>
            <a:r>
              <a:rPr lang="en-GB" sz="1200" dirty="0">
                <a:latin typeface="Open Sans" panose="020B0606030504020204" pitchFamily="34" charset="0"/>
                <a:ea typeface="Open Sans" panose="020B0606030504020204" pitchFamily="34" charset="0"/>
                <a:cs typeface="Open Sans" panose="020B0606030504020204" pitchFamily="34" charset="0"/>
              </a:rPr>
              <a:t>).</a:t>
            </a:r>
          </a:p>
          <a:p>
            <a:endParaRPr lang="en-GB" sz="1200" dirty="0">
              <a:latin typeface="Open Sans" panose="020B0606030504020204" pitchFamily="34" charset="0"/>
              <a:ea typeface="Open Sans" panose="020B0606030504020204" pitchFamily="34" charset="0"/>
              <a:cs typeface="Open Sans" panose="020B0606030504020204" pitchFamily="34" charset="0"/>
            </a:endParaRPr>
          </a:p>
          <a:p>
            <a:r>
              <a:rPr lang="en-GB" sz="1200" b="1" dirty="0">
                <a:latin typeface="Montserrat" panose="02000505000000020004" pitchFamily="2" charset="77"/>
                <a:ea typeface="Open Sans" panose="020B0606030504020204" pitchFamily="34" charset="0"/>
                <a:cs typeface="Open Sans" panose="020B0606030504020204" pitchFamily="34" charset="0"/>
              </a:rPr>
              <a:t>AGENDA</a:t>
            </a:r>
          </a:p>
          <a:p>
            <a:pPr marL="285750" indent="-285750">
              <a:buFont typeface="Wingdings" pitchFamily="2" charset="2"/>
              <a:buChar char="q"/>
            </a:pPr>
            <a:r>
              <a:rPr lang="en-GB" sz="1200" dirty="0">
                <a:latin typeface="Open Sans" panose="020B0606030504020204" pitchFamily="34" charset="0"/>
                <a:ea typeface="Open Sans" panose="020B0606030504020204" pitchFamily="34" charset="0"/>
                <a:cs typeface="Open Sans" panose="020B0606030504020204" pitchFamily="34" charset="0"/>
              </a:rPr>
              <a:t>Manager greets the meeting.</a:t>
            </a:r>
          </a:p>
          <a:p>
            <a:pPr marL="285750" indent="-285750">
              <a:buFont typeface="Wingdings" pitchFamily="2" charset="2"/>
              <a:buChar char="q"/>
            </a:pPr>
            <a:r>
              <a:rPr lang="en-GB" sz="1200" dirty="0">
                <a:latin typeface="Open Sans" panose="020B0606030504020204" pitchFamily="34" charset="0"/>
                <a:ea typeface="Open Sans" panose="020B0606030504020204" pitchFamily="34" charset="0"/>
                <a:cs typeface="Open Sans" panose="020B0606030504020204" pitchFamily="34" charset="0"/>
              </a:rPr>
              <a:t>Manager hands out different customer voice comments for discussion.</a:t>
            </a:r>
          </a:p>
          <a:p>
            <a:pPr marL="285750" indent="-285750">
              <a:buFont typeface="Wingdings" pitchFamily="2" charset="2"/>
              <a:buChar char="q"/>
            </a:pPr>
            <a:r>
              <a:rPr lang="en-GB" sz="1200" dirty="0">
                <a:latin typeface="Open Sans" panose="020B0606030504020204" pitchFamily="34" charset="0"/>
                <a:ea typeface="Open Sans" panose="020B0606030504020204" pitchFamily="34" charset="0"/>
                <a:cs typeface="Open Sans" panose="020B0606030504020204" pitchFamily="34" charset="0"/>
              </a:rPr>
              <a:t>The people who handled the cases being discussed, are requested to comment.</a:t>
            </a:r>
          </a:p>
          <a:p>
            <a:pPr marL="285750" indent="-285750">
              <a:buFont typeface="Wingdings" pitchFamily="2" charset="2"/>
              <a:buChar char="q"/>
            </a:pPr>
            <a:r>
              <a:rPr lang="en-GB" sz="1200" dirty="0">
                <a:latin typeface="Open Sans" panose="020B0606030504020204" pitchFamily="34" charset="0"/>
                <a:ea typeface="Open Sans" panose="020B0606030504020204" pitchFamily="34" charset="0"/>
                <a:cs typeface="Open Sans" panose="020B0606030504020204" pitchFamily="34" charset="0"/>
              </a:rPr>
              <a:t>Manager encourages other team members to </a:t>
            </a:r>
            <a:r>
              <a:rPr lang="en-GB" sz="1200" i="1" dirty="0">
                <a:latin typeface="Open Sans" panose="020B0606030504020204" pitchFamily="34" charset="0"/>
                <a:ea typeface="Open Sans" panose="020B0606030504020204" pitchFamily="34" charset="0"/>
                <a:cs typeface="Open Sans" panose="020B0606030504020204" pitchFamily="34" charset="0"/>
              </a:rPr>
              <a:t>praise</a:t>
            </a:r>
            <a:r>
              <a:rPr lang="en-GB" sz="1200" dirty="0">
                <a:latin typeface="Open Sans" panose="020B0606030504020204" pitchFamily="34" charset="0"/>
                <a:ea typeface="Open Sans" panose="020B0606030504020204" pitchFamily="34" charset="0"/>
                <a:cs typeface="Open Sans" panose="020B0606030504020204" pitchFamily="34" charset="0"/>
              </a:rPr>
              <a:t> or </a:t>
            </a:r>
            <a:r>
              <a:rPr lang="en-GB" sz="1200" i="1" dirty="0">
                <a:latin typeface="Open Sans" panose="020B0606030504020204" pitchFamily="34" charset="0"/>
                <a:ea typeface="Open Sans" panose="020B0606030504020204" pitchFamily="34" charset="0"/>
                <a:cs typeface="Open Sans" panose="020B0606030504020204" pitchFamily="34" charset="0"/>
              </a:rPr>
              <a:t>help coach </a:t>
            </a:r>
            <a:r>
              <a:rPr lang="en-GB" sz="1200" dirty="0">
                <a:latin typeface="Open Sans" panose="020B0606030504020204" pitchFamily="34" charset="0"/>
                <a:ea typeface="Open Sans" panose="020B0606030504020204" pitchFamily="34" charset="0"/>
                <a:cs typeface="Open Sans" panose="020B0606030504020204" pitchFamily="34" charset="0"/>
              </a:rPr>
              <a:t>the team member talking.</a:t>
            </a:r>
          </a:p>
          <a:p>
            <a:pPr marL="285750" indent="-285750">
              <a:buFont typeface="Wingdings" pitchFamily="2" charset="2"/>
              <a:buChar char="q"/>
            </a:pPr>
            <a:r>
              <a:rPr lang="en-GB" sz="1200" dirty="0">
                <a:latin typeface="Open Sans" panose="020B0606030504020204" pitchFamily="34" charset="0"/>
                <a:ea typeface="Open Sans" panose="020B0606030504020204" pitchFamily="34" charset="0"/>
                <a:cs typeface="Open Sans" panose="020B0606030504020204" pitchFamily="34" charset="0"/>
              </a:rPr>
              <a:t>All team members can share stories about where they thought things went well, or where they are struggling.</a:t>
            </a:r>
          </a:p>
          <a:p>
            <a:pPr marL="285750" indent="-285750">
              <a:buFont typeface="Wingdings" pitchFamily="2" charset="2"/>
              <a:buChar char="q"/>
            </a:pPr>
            <a:r>
              <a:rPr lang="en-GB" sz="1200" dirty="0">
                <a:latin typeface="Open Sans" panose="020B0606030504020204" pitchFamily="34" charset="0"/>
                <a:ea typeface="Open Sans" panose="020B0606030504020204" pitchFamily="34" charset="0"/>
                <a:cs typeface="Open Sans" panose="020B0606030504020204" pitchFamily="34" charset="0"/>
              </a:rPr>
              <a:t>Team supports through mutual coaching.</a:t>
            </a:r>
          </a:p>
          <a:p>
            <a:pPr marL="285750" indent="-285750">
              <a:buFont typeface="Wingdings" pitchFamily="2" charset="2"/>
              <a:buChar char="q"/>
            </a:pPr>
            <a:r>
              <a:rPr lang="en-GB" sz="1200" dirty="0">
                <a:latin typeface="Open Sans" panose="020B0606030504020204" pitchFamily="34" charset="0"/>
                <a:ea typeface="Open Sans" panose="020B0606030504020204" pitchFamily="34" charset="0"/>
                <a:cs typeface="Open Sans" panose="020B0606030504020204" pitchFamily="34" charset="0"/>
              </a:rPr>
              <a:t>Manager summarises lessons for the day and motivates the team to ‘</a:t>
            </a:r>
            <a:r>
              <a:rPr lang="en-GB" sz="1200" i="1" dirty="0">
                <a:latin typeface="Open Sans" panose="020B0606030504020204" pitchFamily="34" charset="0"/>
                <a:ea typeface="Open Sans" panose="020B0606030504020204" pitchFamily="34" charset="0"/>
                <a:cs typeface="Open Sans" panose="020B0606030504020204" pitchFamily="34" charset="0"/>
              </a:rPr>
              <a:t>make today another customer success day’.</a:t>
            </a:r>
            <a:endParaRPr lang="en-GB" sz="1200" dirty="0">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Wingdings" pitchFamily="2" charset="2"/>
              <a:buChar char="q"/>
            </a:pPr>
            <a:r>
              <a:rPr lang="en-GB" sz="1200" dirty="0">
                <a:latin typeface="Open Sans" panose="020B0606030504020204" pitchFamily="34" charset="0"/>
                <a:ea typeface="Open Sans" panose="020B0606030504020204" pitchFamily="34" charset="0"/>
                <a:cs typeface="Open Sans" panose="020B0606030504020204" pitchFamily="34" charset="0"/>
              </a:rPr>
              <a:t>Manager thanks everyone and ends the meeting.</a:t>
            </a:r>
          </a:p>
          <a:p>
            <a:pPr marL="285750" indent="-285750">
              <a:buFont typeface="Wingdings" pitchFamily="2" charset="2"/>
              <a:buChar char="q"/>
            </a:pPr>
            <a:endParaRPr lang="en-GB" sz="1200" dirty="0">
              <a:latin typeface="Open Sans" panose="020B0606030504020204" pitchFamily="34" charset="0"/>
              <a:ea typeface="Open Sans" panose="020B0606030504020204" pitchFamily="34" charset="0"/>
              <a:cs typeface="Open Sans" panose="020B0606030504020204" pitchFamily="34" charset="0"/>
            </a:endParaRPr>
          </a:p>
          <a:p>
            <a:r>
              <a:rPr lang="en-GB" sz="1200" b="1" dirty="0">
                <a:latin typeface="Montserrat" panose="02000505000000020004" pitchFamily="2" charset="77"/>
                <a:ea typeface="Open Sans" panose="020B0606030504020204" pitchFamily="34" charset="0"/>
                <a:cs typeface="Open Sans" panose="020B0606030504020204" pitchFamily="34" charset="0"/>
              </a:rPr>
              <a:t>STYLE</a:t>
            </a:r>
          </a:p>
          <a:p>
            <a:pPr marL="285750" indent="-285750">
              <a:buFont typeface="Wingdings" pitchFamily="2" charset="2"/>
              <a:buChar char="q"/>
            </a:pPr>
            <a:r>
              <a:rPr lang="en-GB" sz="1200" dirty="0">
                <a:latin typeface="Open Sans" panose="020B0606030504020204" pitchFamily="34" charset="0"/>
                <a:ea typeface="Open Sans" panose="020B0606030504020204" pitchFamily="34" charset="0"/>
                <a:cs typeface="Open Sans" panose="020B0606030504020204" pitchFamily="34" charset="0"/>
              </a:rPr>
              <a:t>Keep the meeting quick and informal (ideally no meeting table, standing up, …).</a:t>
            </a:r>
          </a:p>
          <a:p>
            <a:pPr marL="285750" indent="-285750">
              <a:buFont typeface="Wingdings" pitchFamily="2" charset="2"/>
              <a:buChar char="q"/>
            </a:pPr>
            <a:r>
              <a:rPr lang="en-GB" sz="1200">
                <a:latin typeface="Open Sans" panose="020B0606030504020204" pitchFamily="34" charset="0"/>
                <a:ea typeface="Open Sans" panose="020B0606030504020204" pitchFamily="34" charset="0"/>
                <a:cs typeface="Open Sans" panose="020B0606030504020204" pitchFamily="34" charset="0"/>
              </a:rPr>
              <a:t>Build a </a:t>
            </a:r>
            <a:r>
              <a:rPr lang="en-GB" sz="1200" dirty="0">
                <a:latin typeface="Open Sans" panose="020B0606030504020204" pitchFamily="34" charset="0"/>
                <a:ea typeface="Open Sans" panose="020B0606030504020204" pitchFamily="34" charset="0"/>
                <a:cs typeface="Open Sans" panose="020B0606030504020204" pitchFamily="34" charset="0"/>
              </a:rPr>
              <a:t>form of ritual, in line with your company culture (cookies, high-fives, …).</a:t>
            </a:r>
          </a:p>
          <a:p>
            <a:pPr marL="285750" indent="-285750">
              <a:buFont typeface="Wingdings" pitchFamily="2" charset="2"/>
              <a:buChar char="q"/>
            </a:pPr>
            <a:r>
              <a:rPr lang="en-GB" sz="1200" dirty="0">
                <a:latin typeface="Open Sans" panose="020B0606030504020204" pitchFamily="34" charset="0"/>
                <a:ea typeface="Open Sans" panose="020B0606030504020204" pitchFamily="34" charset="0"/>
                <a:cs typeface="Open Sans" panose="020B0606030504020204" pitchFamily="34" charset="0"/>
              </a:rPr>
              <a:t>The huddle is a safe zone for coaching, so ALWAYS stay positive in the meeting. Direct improvement and negative feedback is given one-on-one, never in public.</a:t>
            </a:r>
          </a:p>
        </p:txBody>
      </p:sp>
      <p:sp>
        <p:nvSpPr>
          <p:cNvPr id="2" name="TextBox 1">
            <a:extLst>
              <a:ext uri="{FF2B5EF4-FFF2-40B4-BE49-F238E27FC236}">
                <a16:creationId xmlns:a16="http://schemas.microsoft.com/office/drawing/2014/main" id="{5101D95E-D0C3-2747-B9A8-87371AA09C47}"/>
              </a:ext>
            </a:extLst>
          </p:cNvPr>
          <p:cNvSpPr txBox="1"/>
          <p:nvPr/>
        </p:nvSpPr>
        <p:spPr>
          <a:xfrm>
            <a:off x="1532084" y="4930885"/>
            <a:ext cx="4041491" cy="246221"/>
          </a:xfrm>
          <a:prstGeom prst="rect">
            <a:avLst/>
          </a:prstGeom>
          <a:noFill/>
        </p:spPr>
        <p:txBody>
          <a:bodyPr wrap="none" rtlCol="0">
            <a:spAutoFit/>
          </a:bodyPr>
          <a:lstStyle/>
          <a:p>
            <a:r>
              <a:rPr lang="en-BE" sz="1000" i="1" dirty="0">
                <a:solidFill>
                  <a:schemeClr val="bg1"/>
                </a:solidFill>
                <a:latin typeface="Open Sans" panose="020B0606030504020204" pitchFamily="34" charset="0"/>
                <a:ea typeface="Open Sans" panose="020B0606030504020204" pitchFamily="34" charset="0"/>
                <a:cs typeface="Open Sans" panose="020B0606030504020204" pitchFamily="34" charset="0"/>
              </a:rPr>
              <a:t>Want us to do it with/for you? Drop me a line on info@alainthys.com</a:t>
            </a:r>
          </a:p>
        </p:txBody>
      </p:sp>
    </p:spTree>
    <p:extLst>
      <p:ext uri="{BB962C8B-B14F-4D97-AF65-F5344CB8AC3E}">
        <p14:creationId xmlns:p14="http://schemas.microsoft.com/office/powerpoint/2010/main" val="425096778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17F571D6-B244-5345-8E7C-861B365EA4A1}">
  <we:reference id="wa104381063" version="1.0.0.0" store="en-US" storeType="OMEX"/>
  <we:alternateReferences>
    <we:reference id="wa104381063" version="1.0.0.0" store=""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Office Theme</Template>
  <TotalTime>478</TotalTime>
  <Words>569</Words>
  <Application>Microsoft Macintosh PowerPoint</Application>
  <PresentationFormat>On-screen Show (16:9)</PresentationFormat>
  <Paragraphs>44</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Montserrat</vt:lpstr>
      <vt:lpstr>Open Sans</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Alain Thys</dc:creator>
  <cp:lastModifiedBy>Alain Thys</cp:lastModifiedBy>
  <cp:revision>106</cp:revision>
  <cp:lastPrinted>2018-05-25T09:22:27Z</cp:lastPrinted>
  <dcterms:created xsi:type="dcterms:W3CDTF">2018-05-24T07:33:18Z</dcterms:created>
  <dcterms:modified xsi:type="dcterms:W3CDTF">2021-10-14T09:08:36Z</dcterms:modified>
</cp:coreProperties>
</file>