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7" r:id="rId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EDFE"/>
    <a:srgbClr val="FED2D9"/>
    <a:srgbClr val="64C427"/>
    <a:srgbClr val="FD9F4D"/>
    <a:srgbClr val="6F359E"/>
    <a:srgbClr val="BE1C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2"/>
    <p:restoredTop sz="57143"/>
  </p:normalViewPr>
  <p:slideViewPr>
    <p:cSldViewPr snapToGrid="0" snapToObjects="1">
      <p:cViewPr varScale="1">
        <p:scale>
          <a:sx n="87" d="100"/>
          <a:sy n="87" d="100"/>
        </p:scale>
        <p:origin x="3192" y="192"/>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ED692-DEF0-E246-97B5-70F5146F3D2B}" type="datetimeFigureOut">
              <a:rPr lang="en-GB" smtClean="0"/>
              <a:t>14/10/2021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67822-B020-9446-8264-3FC544E4242B}" type="slidenum">
              <a:rPr lang="en-GB" smtClean="0"/>
              <a:t>‹#›</a:t>
            </a:fld>
            <a:endParaRPr lang="en-GB"/>
          </a:p>
        </p:txBody>
      </p:sp>
    </p:spTree>
    <p:extLst>
      <p:ext uri="{BB962C8B-B14F-4D97-AF65-F5344CB8AC3E}">
        <p14:creationId xmlns:p14="http://schemas.microsoft.com/office/powerpoint/2010/main" val="2465542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reativecommons.org/licenses/by-sa/3.0/deed.en"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thenounproject.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ABOUT THIS TEMPLATE</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This template is to help you build a list of the stakeholders you need to involve in your customer action work session. This means identifying them by name and also creating a short description on how they contribute (so this is clear for everyone, including yourself).</a:t>
            </a:r>
          </a:p>
          <a:p>
            <a:endParaRPr lang="en-GB" b="0" dirty="0"/>
          </a:p>
          <a:p>
            <a:r>
              <a:rPr lang="en-GB" b="0" u="sng" dirty="0"/>
              <a:t>When doing this, you will need to consider two types of stakeholder:</a:t>
            </a:r>
          </a:p>
          <a:p>
            <a:pPr marL="171450" indent="-171450">
              <a:buFont typeface="Arial" panose="020B0604020202020204" pitchFamily="34" charset="0"/>
              <a:buChar char="•"/>
            </a:pPr>
            <a:r>
              <a:rPr lang="en-GB" b="0" dirty="0"/>
              <a:t>Direct stakeholders: these are the individuals having a direct involvement in the customer issue or opportunity being discussed. They typically work in front-line roles (sales, customer service, …) and have a direct influence on the customer experience aspects you want to address.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Indirect stakeholders: these are the individuals having an indirect involvement in the customer issue or opportunity being discussed. They typically work in background roles (logistics, administration, production, …) and have an indirect influence on the customer experience aspects you want to address.</a:t>
            </a:r>
          </a:p>
          <a:p>
            <a:endParaRPr lang="en-GB" b="0" dirty="0"/>
          </a:p>
          <a:p>
            <a:r>
              <a:rPr lang="en-GB" b="0" dirty="0"/>
              <a:t>If you have more than 12 individuals in your work-group, you can create extra pages, but it may be worthwhile asking the question whether you are involving more people than you need to solve the problem.</a:t>
            </a:r>
            <a:endParaRPr lang="en-GB" b="1" dirty="0"/>
          </a:p>
          <a:p>
            <a:endParaRPr lang="en-GB" b="1" dirty="0"/>
          </a:p>
          <a:p>
            <a:r>
              <a:rPr lang="en-GB" b="1" dirty="0"/>
              <a:t>USABILITY</a:t>
            </a:r>
            <a:endParaRPr lang="en-GB" dirty="0"/>
          </a:p>
          <a:p>
            <a:pPr marL="171450" indent="-171450">
              <a:buFont typeface="Arial" panose="020B0604020202020204" pitchFamily="34" charset="0"/>
              <a:buChar char="•"/>
            </a:pPr>
            <a:r>
              <a:rPr lang="en-GB" dirty="0"/>
              <a:t>This document uses MONTSERRAT and OPEN SANS fonts. If you do not have these on your computer, you can download them for free on https://</a:t>
            </a:r>
            <a:r>
              <a:rPr lang="en-GB" dirty="0" err="1"/>
              <a:t>fonts.google.com</a:t>
            </a:r>
            <a:r>
              <a:rPr lang="en-GB" dirty="0"/>
              <a:t>.</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u="sng" dirty="0"/>
              <a:t>TERMS OF USE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Non-photographic content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Except where otherwise noted, the </a:t>
            </a:r>
            <a:r>
              <a:rPr lang="en-GB" sz="1200" b="0" i="1" u="sng" strike="noStrike" kern="1200" dirty="0">
                <a:solidFill>
                  <a:schemeClr val="tx1"/>
                </a:solidFill>
                <a:effectLst/>
                <a:latin typeface="+mn-lt"/>
                <a:ea typeface="+mn-ea"/>
                <a:cs typeface="+mn-cs"/>
              </a:rPr>
              <a:t>non-photographic </a:t>
            </a:r>
            <a:r>
              <a:rPr lang="en-GB" sz="1200" b="0" i="0" u="none" strike="noStrike" kern="1200" dirty="0">
                <a:solidFill>
                  <a:schemeClr val="tx1"/>
                </a:solidFill>
                <a:effectLst/>
                <a:latin typeface="+mn-lt"/>
                <a:ea typeface="+mn-ea"/>
                <a:cs typeface="+mn-cs"/>
              </a:rPr>
              <a:t>content in this document is licensed under a </a:t>
            </a:r>
            <a:r>
              <a:rPr lang="en-GB" dirty="0">
                <a:hlinkClick r:id="rId3"/>
              </a:rPr>
              <a:t>Creative Commons Attribution-ShareAlike 3.0 Unported</a:t>
            </a:r>
            <a:r>
              <a:rPr lang="en-GB" sz="1200" b="0" i="0" u="none" strike="noStrike" kern="1200" dirty="0">
                <a:solidFill>
                  <a:schemeClr val="tx1"/>
                </a:solidFill>
                <a:effectLst/>
                <a:latin typeface="+mn-lt"/>
                <a:ea typeface="+mn-ea"/>
                <a:cs typeface="+mn-cs"/>
              </a:rPr>
              <a:t> license. In human language this means that you can freely copy and redistribute the material and remix, transform and build upon it as long as you:</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Give appropriate credit by mentioning the author. In this case: (cc) Alain Thys/</a:t>
            </a:r>
            <a:r>
              <a:rPr lang="en-GB" sz="1200" b="0" i="0" u="none" strike="noStrike" kern="1200" dirty="0" err="1">
                <a:solidFill>
                  <a:schemeClr val="tx1"/>
                </a:solidFill>
                <a:effectLst/>
                <a:latin typeface="+mn-lt"/>
                <a:ea typeface="+mn-ea"/>
                <a:cs typeface="+mn-cs"/>
              </a:rPr>
              <a:t>Customerfit</a:t>
            </a:r>
            <a:endParaRPr lang="en-GB" sz="1200" b="0" i="0" u="none" strike="noStrike"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Provide a link to the creative commons license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Indicate any changes that were made to the original material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Do not pretend that any changes you made are endorsed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or Alain Thys if you haven’t discussed this with us first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If you remix, transform, or build upon the material, you must distribute your contributions under the same license as the original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a:solidFill>
                  <a:schemeClr val="tx1"/>
                </a:solidFill>
                <a:effectLst/>
                <a:latin typeface="+mn-lt"/>
                <a:ea typeface="+mn-ea"/>
                <a:cs typeface="+mn-cs"/>
              </a:rPr>
              <a:t>You may not apply legal terms or technological measures that legally restrict others from doing anything the license permits.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Photography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Unless otherwise noted, photographic (and occasionally video) imagery remains the property of its respective rights owners and has only been licensed by </a:t>
            </a:r>
            <a:r>
              <a:rPr lang="en-GB" sz="1200" b="0" i="0" u="none" strike="noStrike" kern="1200" dirty="0" err="1">
                <a:solidFill>
                  <a:schemeClr val="tx1"/>
                </a:solidFill>
                <a:effectLst/>
                <a:latin typeface="+mn-lt"/>
                <a:ea typeface="+mn-ea"/>
                <a:cs typeface="+mn-cs"/>
              </a:rPr>
              <a:t>Customerfit</a:t>
            </a:r>
            <a:r>
              <a:rPr lang="en-GB" sz="1200" b="0" i="0" u="none" strike="noStrike" kern="1200" dirty="0">
                <a:solidFill>
                  <a:schemeClr val="tx1"/>
                </a:solidFill>
                <a:effectLst/>
                <a:latin typeface="+mn-lt"/>
                <a:ea typeface="+mn-ea"/>
                <a:cs typeface="+mn-cs"/>
              </a:rPr>
              <a:t> for use </a:t>
            </a:r>
            <a:r>
              <a:rPr lang="en-GB" sz="1200" b="0" i="0" u="sng" strike="noStrike" kern="1200" dirty="0">
                <a:solidFill>
                  <a:schemeClr val="tx1"/>
                </a:solidFill>
                <a:effectLst/>
                <a:latin typeface="+mn-lt"/>
                <a:ea typeface="+mn-ea"/>
                <a:cs typeface="+mn-cs"/>
              </a:rPr>
              <a:t>in this presentation</a:t>
            </a:r>
            <a:r>
              <a:rPr lang="en-GB" sz="1200" b="0" i="0" u="none" strike="noStrike" kern="1200" dirty="0">
                <a:solidFill>
                  <a:schemeClr val="tx1"/>
                </a:solidFill>
                <a:effectLst/>
                <a:latin typeface="+mn-lt"/>
                <a:ea typeface="+mn-ea"/>
                <a:cs typeface="+mn-cs"/>
              </a:rPr>
              <a:t>. Without additional permissions you cannot modify them, copy them into other presentations or otherwise publish them (e.g. on websites or elsewhere). If you decide to to this, the original rights holder may ask for indemnities.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dirty="0">
                <a:solidFill>
                  <a:schemeClr val="tx1"/>
                </a:solidFill>
                <a:effectLst/>
                <a:latin typeface="+mn-lt"/>
                <a:ea typeface="+mn-ea"/>
                <a:cs typeface="+mn-cs"/>
              </a:rPr>
              <a:t>Icons</a:t>
            </a:r>
            <a:endParaRPr lang="en-GB"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dirty="0">
                <a:solidFill>
                  <a:schemeClr val="tx1"/>
                </a:solidFill>
                <a:effectLst/>
                <a:latin typeface="+mn-lt"/>
                <a:ea typeface="+mn-ea"/>
                <a:cs typeface="+mn-cs"/>
              </a:rPr>
              <a:t>Icons have been sourced from </a:t>
            </a:r>
            <a:r>
              <a:rPr lang="en-GB" dirty="0">
                <a:hlinkClick r:id="rId4"/>
              </a:rPr>
              <a:t>The Noun Project</a:t>
            </a:r>
            <a:r>
              <a:rPr lang="en-GB" b="1" dirty="0"/>
              <a:t>. </a:t>
            </a:r>
            <a:r>
              <a:rPr lang="en-GB" b="0" dirty="0"/>
              <a:t>Licensing terms apply, but their lowest price subscription starts at $0 (for non-commercial use). So if you want to use them, just head over there and do the right thing.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Trademarks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altLang="x-none" sz="1200" dirty="0">
                <a:solidFill>
                  <a:srgbClr val="7F7F7F"/>
                </a:solidFill>
                <a:latin typeface="+mn-lt"/>
                <a:ea typeface="Open Sans" charset="0"/>
                <a:cs typeface="Open Sans" charset="0"/>
              </a:rPr>
              <a:t>The </a:t>
            </a:r>
            <a:r>
              <a:rPr lang="en-GB" altLang="x-none" sz="1200" dirty="0" err="1">
                <a:solidFill>
                  <a:srgbClr val="7F7F7F"/>
                </a:solidFill>
                <a:latin typeface="+mn-lt"/>
                <a:ea typeface="Open Sans" charset="0"/>
                <a:cs typeface="Open Sans" charset="0"/>
              </a:rPr>
              <a:t>Customerfit</a:t>
            </a:r>
            <a:r>
              <a:rPr lang="en-GB" altLang="x-none" sz="1200" dirty="0">
                <a:solidFill>
                  <a:srgbClr val="7F7F7F"/>
                </a:solidFill>
                <a:latin typeface="+mn-lt"/>
                <a:ea typeface="Open Sans" charset="0"/>
                <a:cs typeface="Open Sans" charset="0"/>
              </a:rPr>
              <a:t> trademark is the property of Shalima BV. All other trademarks are the property of their respective owners.</a:t>
            </a:r>
            <a:endParaRPr lang="en-BE" b="0"/>
          </a:p>
          <a:p>
            <a:endParaRPr lang="en-GB" dirty="0"/>
          </a:p>
        </p:txBody>
      </p:sp>
      <p:sp>
        <p:nvSpPr>
          <p:cNvPr id="4" name="Slide Number Placeholder 3"/>
          <p:cNvSpPr>
            <a:spLocks noGrp="1"/>
          </p:cNvSpPr>
          <p:nvPr>
            <p:ph type="sldNum" sz="quarter" idx="10"/>
          </p:nvPr>
        </p:nvSpPr>
        <p:spPr/>
        <p:txBody>
          <a:bodyPr/>
          <a:lstStyle/>
          <a:p>
            <a:fld id="{B32E9F75-3FEB-E14D-B8F6-E09509AE61B6}" type="slidenum">
              <a:rPr lang="en-GB" smtClean="0"/>
              <a:t>1</a:t>
            </a:fld>
            <a:endParaRPr lang="en-GB"/>
          </a:p>
        </p:txBody>
      </p:sp>
    </p:spTree>
    <p:extLst>
      <p:ext uri="{BB962C8B-B14F-4D97-AF65-F5344CB8AC3E}">
        <p14:creationId xmlns:p14="http://schemas.microsoft.com/office/powerpoint/2010/main" val="316689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82213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6292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54445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37081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A06F08-9585-354D-B086-0AF3A07EA2DC}" type="datetimeFigureOut">
              <a:rPr lang="en-GB" smtClean="0"/>
              <a:t>14/10/2021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11509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45878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06F08-9585-354D-B086-0AF3A07EA2DC}" type="datetimeFigureOut">
              <a:rPr lang="en-GB" smtClean="0"/>
              <a:t>14/10/2021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324787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06F08-9585-354D-B086-0AF3A07EA2DC}" type="datetimeFigureOut">
              <a:rPr lang="en-GB" smtClean="0"/>
              <a:t>14/10/2021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6983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06F08-9585-354D-B086-0AF3A07EA2DC}" type="datetimeFigureOut">
              <a:rPr lang="en-GB" smtClean="0"/>
              <a:t>14/10/2021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00101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27412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6A06F08-9585-354D-B086-0AF3A07EA2DC}" type="datetimeFigureOut">
              <a:rPr lang="en-GB" smtClean="0"/>
              <a:t>14/10/2021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98A02-FBFA-A045-BA02-3275E26A7EB5}" type="slidenum">
              <a:rPr lang="en-GB" smtClean="0"/>
              <a:t>‹#›</a:t>
            </a:fld>
            <a:endParaRPr lang="en-GB"/>
          </a:p>
        </p:txBody>
      </p:sp>
    </p:spTree>
    <p:extLst>
      <p:ext uri="{BB962C8B-B14F-4D97-AF65-F5344CB8AC3E}">
        <p14:creationId xmlns:p14="http://schemas.microsoft.com/office/powerpoint/2010/main" val="42926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6A06F08-9585-354D-B086-0AF3A07EA2DC}" type="datetimeFigureOut">
              <a:rPr lang="en-GB" smtClean="0"/>
              <a:t>14/10/2021</a:t>
            </a:fld>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9C98A02-FBFA-A045-BA02-3275E26A7EB5}" type="slidenum">
              <a:rPr lang="en-GB" smtClean="0"/>
              <a:t>‹#›</a:t>
            </a:fld>
            <a:endParaRPr lang="en-GB"/>
          </a:p>
        </p:txBody>
      </p:sp>
    </p:spTree>
    <p:extLst>
      <p:ext uri="{BB962C8B-B14F-4D97-AF65-F5344CB8AC3E}">
        <p14:creationId xmlns:p14="http://schemas.microsoft.com/office/powerpoint/2010/main" val="3488040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EDCD6C-A091-B045-AE46-E3BBF9923F14}"/>
              </a:ext>
            </a:extLst>
          </p:cNvPr>
          <p:cNvPicPr>
            <a:picLocks noChangeAspect="1"/>
          </p:cNvPicPr>
          <p:nvPr/>
        </p:nvPicPr>
        <p:blipFill>
          <a:blip r:embed="rId3"/>
          <a:stretch>
            <a:fillRect/>
          </a:stretch>
        </p:blipFill>
        <p:spPr>
          <a:xfrm>
            <a:off x="372534" y="4903893"/>
            <a:ext cx="1149718" cy="332935"/>
          </a:xfrm>
          <a:prstGeom prst="rect">
            <a:avLst/>
          </a:prstGeom>
        </p:spPr>
      </p:pic>
      <p:sp>
        <p:nvSpPr>
          <p:cNvPr id="9" name="TextBox 8">
            <a:extLst>
              <a:ext uri="{FF2B5EF4-FFF2-40B4-BE49-F238E27FC236}">
                <a16:creationId xmlns:a16="http://schemas.microsoft.com/office/drawing/2014/main" id="{A600F8E4-7B07-0E43-B11F-E7123EF58E04}"/>
              </a:ext>
            </a:extLst>
          </p:cNvPr>
          <p:cNvSpPr txBox="1"/>
          <p:nvPr/>
        </p:nvSpPr>
        <p:spPr>
          <a:xfrm>
            <a:off x="7607247" y="-12441"/>
            <a:ext cx="1048685" cy="307777"/>
          </a:xfrm>
          <a:prstGeom prst="rect">
            <a:avLst/>
          </a:prstGeom>
          <a:solidFill>
            <a:srgbClr val="00B0F0"/>
          </a:solidFill>
        </p:spPr>
        <p:txBody>
          <a:bodyPr wrap="none" rtlCol="0">
            <a:spAutoFit/>
          </a:bodyPr>
          <a:lstStyle/>
          <a:p>
            <a:r>
              <a:rPr lang="en-GB" sz="1400" dirty="0">
                <a:solidFill>
                  <a:schemeClr val="bg1"/>
                </a:solidFill>
                <a:latin typeface="Montserrat" panose="02000505000000020004" pitchFamily="2" charset="77"/>
              </a:rPr>
              <a:t>Template</a:t>
            </a:r>
          </a:p>
        </p:txBody>
      </p:sp>
      <p:graphicFrame>
        <p:nvGraphicFramePr>
          <p:cNvPr id="3" name="Table 2">
            <a:extLst>
              <a:ext uri="{FF2B5EF4-FFF2-40B4-BE49-F238E27FC236}">
                <a16:creationId xmlns:a16="http://schemas.microsoft.com/office/drawing/2014/main" id="{EEACE379-4686-5446-8327-D09358988348}"/>
              </a:ext>
            </a:extLst>
          </p:cNvPr>
          <p:cNvGraphicFramePr>
            <a:graphicFrameLocks noGrp="1"/>
          </p:cNvGraphicFramePr>
          <p:nvPr>
            <p:extLst>
              <p:ext uri="{D42A27DB-BD31-4B8C-83A1-F6EECF244321}">
                <p14:modId xmlns:p14="http://schemas.microsoft.com/office/powerpoint/2010/main" val="1309928776"/>
              </p:ext>
            </p:extLst>
          </p:nvPr>
        </p:nvGraphicFramePr>
        <p:xfrm>
          <a:off x="416963" y="827469"/>
          <a:ext cx="8238969" cy="491686"/>
        </p:xfrm>
        <a:graphic>
          <a:graphicData uri="http://schemas.openxmlformats.org/drawingml/2006/table">
            <a:tbl>
              <a:tblPr firstRow="1" bandRow="1">
                <a:tableStyleId>{5C22544A-7EE6-4342-B048-85BDC9FD1C3A}</a:tableStyleId>
              </a:tblPr>
              <a:tblGrid>
                <a:gridCol w="1737289">
                  <a:extLst>
                    <a:ext uri="{9D8B030D-6E8A-4147-A177-3AD203B41FA5}">
                      <a16:colId xmlns:a16="http://schemas.microsoft.com/office/drawing/2014/main" val="1479843185"/>
                    </a:ext>
                  </a:extLst>
                </a:gridCol>
                <a:gridCol w="6501680">
                  <a:extLst>
                    <a:ext uri="{9D8B030D-6E8A-4147-A177-3AD203B41FA5}">
                      <a16:colId xmlns:a16="http://schemas.microsoft.com/office/drawing/2014/main" val="4129608759"/>
                    </a:ext>
                  </a:extLst>
                </a:gridCol>
              </a:tblGrid>
              <a:tr h="491686">
                <a:tc>
                  <a:txBody>
                    <a:bodyPr/>
                    <a:lstStyle/>
                    <a:p>
                      <a:r>
                        <a:rPr lang="en-GB" sz="1000" b="1" dirty="0">
                          <a:latin typeface="Montserrat" panose="02000505000000020004" pitchFamily="2" charset="77"/>
                          <a:ea typeface="Open Sans" panose="020B0606030504020204" pitchFamily="34" charset="0"/>
                          <a:cs typeface="Open Sans" panose="020B0606030504020204" pitchFamily="34" charset="0"/>
                        </a:rPr>
                        <a:t>CUSTOMER TOPIC</a:t>
                      </a:r>
                    </a:p>
                  </a:txBody>
                  <a:tcPr>
                    <a:solidFill>
                      <a:srgbClr val="C00000"/>
                    </a:solidFill>
                  </a:tcPr>
                </a:tc>
                <a:tc>
                  <a:txBody>
                    <a:bodyPr/>
                    <a:lstStyle/>
                    <a:p>
                      <a:r>
                        <a:rPr lang="en-GB" sz="1200" b="0" i="1" u="none" dirty="0">
                          <a:solidFill>
                            <a:schemeClr val="tx1"/>
                          </a:solidFill>
                          <a:latin typeface="Open Sans" panose="020B0606030504020204" pitchFamily="34" charset="0"/>
                          <a:ea typeface="Open Sans" panose="020B0606030504020204" pitchFamily="34" charset="0"/>
                          <a:cs typeface="Open Sans" panose="020B0606030504020204" pitchFamily="34" charset="0"/>
                        </a:rPr>
                        <a:t>Use this space to briefly describe the customer issue or opportunity you want to address.</a:t>
                      </a:r>
                    </a:p>
                  </a:txBody>
                  <a:tcPr>
                    <a:solidFill>
                      <a:schemeClr val="bg1">
                        <a:lumMod val="95000"/>
                      </a:schemeClr>
                    </a:solidFill>
                  </a:tcPr>
                </a:tc>
                <a:extLst>
                  <a:ext uri="{0D108BD9-81ED-4DB2-BD59-A6C34878D82A}">
                    <a16:rowId xmlns:a16="http://schemas.microsoft.com/office/drawing/2014/main" val="3618531412"/>
                  </a:ext>
                </a:extLst>
              </a:tr>
            </a:tbl>
          </a:graphicData>
        </a:graphic>
      </p:graphicFrame>
      <p:graphicFrame>
        <p:nvGraphicFramePr>
          <p:cNvPr id="11" name="Table 10">
            <a:extLst>
              <a:ext uri="{FF2B5EF4-FFF2-40B4-BE49-F238E27FC236}">
                <a16:creationId xmlns:a16="http://schemas.microsoft.com/office/drawing/2014/main" id="{09108020-54FF-CD41-BEE1-E142EA8F953D}"/>
              </a:ext>
            </a:extLst>
          </p:cNvPr>
          <p:cNvGraphicFramePr>
            <a:graphicFrameLocks noGrp="1"/>
          </p:cNvGraphicFramePr>
          <p:nvPr>
            <p:extLst>
              <p:ext uri="{D42A27DB-BD31-4B8C-83A1-F6EECF244321}">
                <p14:modId xmlns:p14="http://schemas.microsoft.com/office/powerpoint/2010/main" val="3460210303"/>
              </p:ext>
            </p:extLst>
          </p:nvPr>
        </p:nvGraphicFramePr>
        <p:xfrm>
          <a:off x="416963" y="1456991"/>
          <a:ext cx="8238969" cy="3169920"/>
        </p:xfrm>
        <a:graphic>
          <a:graphicData uri="http://schemas.openxmlformats.org/drawingml/2006/table">
            <a:tbl>
              <a:tblPr firstRow="1" bandRow="1">
                <a:tableStyleId>{5C22544A-7EE6-4342-B048-85BDC9FD1C3A}</a:tableStyleId>
              </a:tblPr>
              <a:tblGrid>
                <a:gridCol w="2085091">
                  <a:extLst>
                    <a:ext uri="{9D8B030D-6E8A-4147-A177-3AD203B41FA5}">
                      <a16:colId xmlns:a16="http://schemas.microsoft.com/office/drawing/2014/main" val="599687187"/>
                    </a:ext>
                  </a:extLst>
                </a:gridCol>
                <a:gridCol w="6153878">
                  <a:extLst>
                    <a:ext uri="{9D8B030D-6E8A-4147-A177-3AD203B41FA5}">
                      <a16:colId xmlns:a16="http://schemas.microsoft.com/office/drawing/2014/main" val="366695569"/>
                    </a:ext>
                  </a:extLst>
                </a:gridCol>
              </a:tblGrid>
              <a:tr h="218968">
                <a:tc>
                  <a:txBody>
                    <a:bodyPr/>
                    <a:lstStyle/>
                    <a:p>
                      <a:r>
                        <a:rPr lang="en-GB" sz="1000" dirty="0">
                          <a:latin typeface="Montserrat" panose="02000505000000020004" pitchFamily="2" charset="77"/>
                        </a:rPr>
                        <a:t>NAME OF STAKEHOLDER</a:t>
                      </a:r>
                    </a:p>
                  </a:txBody>
                  <a:tcPr>
                    <a:solidFill>
                      <a:srgbClr val="00B0F0"/>
                    </a:solidFill>
                  </a:tcPr>
                </a:tc>
                <a:tc>
                  <a:txBody>
                    <a:bodyPr/>
                    <a:lstStyle/>
                    <a:p>
                      <a:r>
                        <a:rPr lang="en-GB" sz="1000" dirty="0">
                          <a:latin typeface="Montserrat" panose="02000505000000020004" pitchFamily="2" charset="77"/>
                        </a:rPr>
                        <a:t>HOW DO THEY CONTRIBUTE?</a:t>
                      </a:r>
                    </a:p>
                  </a:txBody>
                  <a:tcPr>
                    <a:solidFill>
                      <a:srgbClr val="00B0F0"/>
                    </a:solidFill>
                  </a:tcPr>
                </a:tc>
                <a:extLst>
                  <a:ext uri="{0D108BD9-81ED-4DB2-BD59-A6C34878D82A}">
                    <a16:rowId xmlns:a16="http://schemas.microsoft.com/office/drawing/2014/main" val="1269484518"/>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1454083888"/>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3102385059"/>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511775734"/>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3159891956"/>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1163540851"/>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4055702761"/>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1523022396"/>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438911158"/>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1148663932"/>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2685079284"/>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2767769302"/>
                  </a:ext>
                </a:extLst>
              </a:tr>
              <a:tr h="218968">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tc>
                  <a:txBody>
                    <a:bodyPr/>
                    <a:lstStyle/>
                    <a:p>
                      <a:endParaRPr lang="en-GB" sz="1000" dirty="0">
                        <a:latin typeface="Open Sans" panose="020B0606030504020204" pitchFamily="34" charset="0"/>
                        <a:ea typeface="Open Sans" panose="020B0606030504020204" pitchFamily="34" charset="0"/>
                        <a:cs typeface="Open Sans" panose="020B0606030504020204" pitchFamily="34" charset="0"/>
                      </a:endParaRPr>
                    </a:p>
                  </a:txBody>
                  <a:tcPr>
                    <a:solidFill>
                      <a:srgbClr val="E4EDFE"/>
                    </a:solidFill>
                  </a:tcPr>
                </a:tc>
                <a:extLst>
                  <a:ext uri="{0D108BD9-81ED-4DB2-BD59-A6C34878D82A}">
                    <a16:rowId xmlns:a16="http://schemas.microsoft.com/office/drawing/2014/main" val="2690791453"/>
                  </a:ext>
                </a:extLst>
              </a:tr>
            </a:tbl>
          </a:graphicData>
        </a:graphic>
      </p:graphicFrame>
      <p:sp>
        <p:nvSpPr>
          <p:cNvPr id="12" name="TextBox 11">
            <a:extLst>
              <a:ext uri="{FF2B5EF4-FFF2-40B4-BE49-F238E27FC236}">
                <a16:creationId xmlns:a16="http://schemas.microsoft.com/office/drawing/2014/main" id="{27709019-232F-5A4E-8E37-B8DBD55FEDF2}"/>
              </a:ext>
            </a:extLst>
          </p:cNvPr>
          <p:cNvSpPr txBox="1"/>
          <p:nvPr/>
        </p:nvSpPr>
        <p:spPr>
          <a:xfrm>
            <a:off x="342717" y="320301"/>
            <a:ext cx="4549643" cy="369332"/>
          </a:xfrm>
          <a:prstGeom prst="rect">
            <a:avLst/>
          </a:prstGeom>
          <a:noFill/>
        </p:spPr>
        <p:txBody>
          <a:bodyPr wrap="none" rtlCol="0">
            <a:spAutoFit/>
          </a:bodyPr>
          <a:lstStyle/>
          <a:p>
            <a:r>
              <a:rPr lang="en-GB" sz="1800" b="1" dirty="0">
                <a:latin typeface="Montserrat" panose="02000505000000020004" pitchFamily="2" charset="77"/>
              </a:rPr>
              <a:t>Stakeholder identification worksheet</a:t>
            </a:r>
          </a:p>
        </p:txBody>
      </p:sp>
      <p:sp>
        <p:nvSpPr>
          <p:cNvPr id="7" name="TextBox 6">
            <a:extLst>
              <a:ext uri="{FF2B5EF4-FFF2-40B4-BE49-F238E27FC236}">
                <a16:creationId xmlns:a16="http://schemas.microsoft.com/office/drawing/2014/main" id="{B63BC0EB-E745-504C-800A-55C1C6045779}"/>
              </a:ext>
            </a:extLst>
          </p:cNvPr>
          <p:cNvSpPr txBox="1"/>
          <p:nvPr/>
        </p:nvSpPr>
        <p:spPr>
          <a:xfrm>
            <a:off x="1532084" y="4930885"/>
            <a:ext cx="4041491" cy="246221"/>
          </a:xfrm>
          <a:prstGeom prst="rect">
            <a:avLst/>
          </a:prstGeom>
          <a:noFill/>
        </p:spPr>
        <p:txBody>
          <a:bodyPr wrap="none" rtlCol="0">
            <a:spAutoFit/>
          </a:bodyPr>
          <a:lstStyle/>
          <a:p>
            <a:r>
              <a:rPr lang="en-BE" sz="1000" i="1" dirty="0">
                <a:latin typeface="Open Sans" panose="020B0606030504020204" pitchFamily="34" charset="0"/>
                <a:ea typeface="Open Sans" panose="020B0606030504020204" pitchFamily="34" charset="0"/>
                <a:cs typeface="Open Sans" panose="020B0606030504020204" pitchFamily="34" charset="0"/>
              </a:rPr>
              <a:t>Want us to do it with/for you? Drop me a line on info@alainthys.com</a:t>
            </a:r>
          </a:p>
        </p:txBody>
      </p:sp>
    </p:spTree>
    <p:extLst>
      <p:ext uri="{BB962C8B-B14F-4D97-AF65-F5344CB8AC3E}">
        <p14:creationId xmlns:p14="http://schemas.microsoft.com/office/powerpoint/2010/main" val="15606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7F571D6-B244-5345-8E7C-861B365EA4A1}">
  <we:reference id="wa104381063" version="1.0.0.0" store="en-US" storeType="OMEX"/>
  <we:alternateReferences>
    <we:reference id="wa104381063" version="1.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397</TotalTime>
  <Words>591</Words>
  <Application>Microsoft Macintosh PowerPoint</Application>
  <PresentationFormat>On-screen Show (16:9)</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Alain Thys</dc:creator>
  <cp:lastModifiedBy>Alain Thys</cp:lastModifiedBy>
  <cp:revision>74</cp:revision>
  <cp:lastPrinted>2018-07-09T15:54:10Z</cp:lastPrinted>
  <dcterms:created xsi:type="dcterms:W3CDTF">2018-05-24T07:33:18Z</dcterms:created>
  <dcterms:modified xsi:type="dcterms:W3CDTF">2021-10-14T09:13:32Z</dcterms:modified>
</cp:coreProperties>
</file>