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DFE"/>
    <a:srgbClr val="F5E8FE"/>
    <a:srgbClr val="FED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p:restoredTop sz="91236"/>
  </p:normalViewPr>
  <p:slideViewPr>
    <p:cSldViewPr snapToGrid="0" snapToObjects="1">
      <p:cViewPr varScale="1">
        <p:scale>
          <a:sx n="96" d="100"/>
          <a:sy n="96" d="100"/>
        </p:scale>
        <p:origin x="1856" y="160"/>
      </p:cViewPr>
      <p:guideLst/>
    </p:cSldViewPr>
  </p:slideViewPr>
  <p:notesTextViewPr>
    <p:cViewPr>
      <p:scale>
        <a:sx n="100" d="100"/>
        <a:sy n="100" d="100"/>
      </p:scale>
      <p:origin x="0" y="-294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CC2BE-3CFF-DE49-BCA4-0B037CE2450C}" type="datetimeFigureOut">
              <a:rPr lang="en-US" smtClean="0"/>
              <a:t>4/12/21</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886F2-2653-1046-A369-3A976F7ADAB7}" type="slidenum">
              <a:rPr lang="en-US" smtClean="0"/>
              <a:t>‹#›</a:t>
            </a:fld>
            <a:endParaRPr lang="en-US"/>
          </a:p>
        </p:txBody>
      </p:sp>
    </p:spTree>
    <p:extLst>
      <p:ext uri="{BB962C8B-B14F-4D97-AF65-F5344CB8AC3E}">
        <p14:creationId xmlns:p14="http://schemas.microsoft.com/office/powerpoint/2010/main" val="102154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3.0/deed.en"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henounproject.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USABILITY</a:t>
            </a:r>
            <a:endParaRPr lang="en-GB" dirty="0"/>
          </a:p>
          <a:p>
            <a:pPr marL="171450" indent="-171450">
              <a:buFont typeface="Arial" panose="020B0604020202020204" pitchFamily="34" charset="0"/>
              <a:buChar char="•"/>
            </a:pPr>
            <a:r>
              <a:rPr lang="en-GB" dirty="0"/>
              <a:t>This document uses MONTSERRAT and OPEN SANS fonts. If you do not have these on your computer, you can download them for free on https://</a:t>
            </a:r>
            <a:r>
              <a:rPr lang="en-GB" dirty="0" err="1"/>
              <a:t>fonts.google.com</a:t>
            </a:r>
            <a:r>
              <a:rPr lang="en-GB" dirty="0"/>
              <a:t>.</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u="sng" dirty="0"/>
              <a:t>TERMS OF USE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Non-photographic content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Except where otherwise noted, the </a:t>
            </a:r>
            <a:r>
              <a:rPr lang="en-GB" sz="1200" b="0" i="1" u="sng" strike="noStrike" kern="1200" dirty="0">
                <a:solidFill>
                  <a:schemeClr val="tx1"/>
                </a:solidFill>
                <a:effectLst/>
                <a:latin typeface="+mn-lt"/>
                <a:ea typeface="+mn-ea"/>
                <a:cs typeface="+mn-cs"/>
              </a:rPr>
              <a:t>non-photographic </a:t>
            </a:r>
            <a:r>
              <a:rPr lang="en-GB" sz="1200" b="0" i="0" u="none" strike="noStrike" kern="1200" dirty="0">
                <a:solidFill>
                  <a:schemeClr val="tx1"/>
                </a:solidFill>
                <a:effectLst/>
                <a:latin typeface="+mn-lt"/>
                <a:ea typeface="+mn-ea"/>
                <a:cs typeface="+mn-cs"/>
              </a:rPr>
              <a:t>content in this document is licensed under a </a:t>
            </a:r>
            <a:r>
              <a:rPr lang="en-GB" dirty="0">
                <a:hlinkClick r:id="rId3"/>
              </a:rPr>
              <a:t>Creative Commons Attribution-ShareAlike 3.0 Unported</a:t>
            </a:r>
            <a:r>
              <a:rPr lang="en-GB" sz="1200" b="0" i="0" u="none" strike="noStrike" kern="1200" dirty="0">
                <a:solidFill>
                  <a:schemeClr val="tx1"/>
                </a:solidFill>
                <a:effectLst/>
                <a:latin typeface="+mn-lt"/>
                <a:ea typeface="+mn-ea"/>
                <a:cs typeface="+mn-cs"/>
              </a:rPr>
              <a:t> license. In human language this means that you can freely copy and redistribute the material and remix, transform and build upon it as long as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Give appropriate credit by mentioning the author. In this case: (cc) Alain Thys/</a:t>
            </a:r>
            <a:r>
              <a:rPr lang="en-GB" sz="1200" b="0" i="0" u="none" strike="noStrike" kern="1200" dirty="0" err="1">
                <a:solidFill>
                  <a:schemeClr val="tx1"/>
                </a:solidFill>
                <a:effectLst/>
                <a:latin typeface="+mn-lt"/>
                <a:ea typeface="+mn-ea"/>
                <a:cs typeface="+mn-cs"/>
              </a:rPr>
              <a:t>Customerfit</a:t>
            </a: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Provide a link to the creative commons license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Indicate any changes that were made to the original material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Do not pretend that any changes you made are endorsed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or Alain Thys if you haven’t discussed this with us first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If you remix, transform, or build upon the material, you must distribute your contributions under the same license as the original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You may not apply legal terms or technological measures that legally restrict others from doing anything the license permits.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Photography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Unless otherwise noted, photographic (and occasionally video) imagery remains the property of its respective rights owners and has only been licensed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for use </a:t>
            </a:r>
            <a:r>
              <a:rPr lang="en-GB" sz="1200" b="0" i="0" u="sng" strike="noStrike" kern="1200" dirty="0">
                <a:solidFill>
                  <a:schemeClr val="tx1"/>
                </a:solidFill>
                <a:effectLst/>
                <a:latin typeface="+mn-lt"/>
                <a:ea typeface="+mn-ea"/>
                <a:cs typeface="+mn-cs"/>
              </a:rPr>
              <a:t>in this presentation</a:t>
            </a:r>
            <a:r>
              <a:rPr lang="en-GB" sz="1200" b="0" i="0" u="none" strike="noStrike" kern="1200" dirty="0">
                <a:solidFill>
                  <a:schemeClr val="tx1"/>
                </a:solidFill>
                <a:effectLst/>
                <a:latin typeface="+mn-lt"/>
                <a:ea typeface="+mn-ea"/>
                <a:cs typeface="+mn-cs"/>
              </a:rPr>
              <a:t>. Without additional permissions you cannot modify them, copy them into other presentations or otherwise publish them (e.g. on websites or elsewhere). If you decide to to this, the original rights holder may ask for indemnities.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Icons</a:t>
            </a: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Icons have been sourced from </a:t>
            </a:r>
            <a:r>
              <a:rPr lang="en-GB" dirty="0">
                <a:hlinkClick r:id="rId4"/>
              </a:rPr>
              <a:t>The Noun Project</a:t>
            </a:r>
            <a:r>
              <a:rPr lang="en-GB" b="1" dirty="0"/>
              <a:t>. </a:t>
            </a:r>
            <a:r>
              <a:rPr lang="en-GB" b="0" dirty="0"/>
              <a:t>Licensing terms apply, but their lowest price subscription starts at $0 (for non-commercial use). So if you want to use them, just head over there and do the right thing.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Trademarks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altLang="x-none" sz="1200" dirty="0">
                <a:solidFill>
                  <a:srgbClr val="7F7F7F"/>
                </a:solidFill>
                <a:latin typeface="+mn-lt"/>
                <a:ea typeface="Open Sans" charset="0"/>
                <a:cs typeface="Open Sans" charset="0"/>
              </a:rPr>
              <a:t>The </a:t>
            </a:r>
            <a:r>
              <a:rPr lang="en-GB" altLang="x-none" sz="1200" dirty="0" err="1">
                <a:solidFill>
                  <a:srgbClr val="7F7F7F"/>
                </a:solidFill>
                <a:latin typeface="+mn-lt"/>
                <a:ea typeface="Open Sans" charset="0"/>
                <a:cs typeface="Open Sans" charset="0"/>
              </a:rPr>
              <a:t>Customerfit</a:t>
            </a:r>
            <a:r>
              <a:rPr lang="en-GB" altLang="x-none" sz="1200" dirty="0">
                <a:solidFill>
                  <a:srgbClr val="7F7F7F"/>
                </a:solidFill>
                <a:latin typeface="+mn-lt"/>
                <a:ea typeface="Open Sans" charset="0"/>
                <a:cs typeface="Open Sans" charset="0"/>
              </a:rPr>
              <a:t> trademark is the property of Shalima BV. </a:t>
            </a:r>
            <a:r>
              <a:rPr lang="en-GB" altLang="x-none" sz="1200">
                <a:solidFill>
                  <a:srgbClr val="7F7F7F"/>
                </a:solidFill>
                <a:latin typeface="+mn-lt"/>
                <a:ea typeface="Open Sans" charset="0"/>
                <a:cs typeface="Open Sans" charset="0"/>
              </a:rPr>
              <a:t>All other trademarks are the property of their respective owners.</a:t>
            </a:r>
            <a:endParaRPr lang="en-BE" b="0" dirty="0"/>
          </a:p>
        </p:txBody>
      </p:sp>
      <p:sp>
        <p:nvSpPr>
          <p:cNvPr id="4" name="Slide Number Placeholder 3"/>
          <p:cNvSpPr>
            <a:spLocks noGrp="1"/>
          </p:cNvSpPr>
          <p:nvPr>
            <p:ph type="sldNum" sz="quarter" idx="5"/>
          </p:nvPr>
        </p:nvSpPr>
        <p:spPr/>
        <p:txBody>
          <a:bodyPr/>
          <a:lstStyle/>
          <a:p>
            <a:fld id="{93B886F2-2653-1046-A369-3A976F7ADAB7}" type="slidenum">
              <a:rPr lang="en-US" smtClean="0"/>
              <a:t>1</a:t>
            </a:fld>
            <a:endParaRPr lang="en-US"/>
          </a:p>
        </p:txBody>
      </p:sp>
    </p:spTree>
    <p:extLst>
      <p:ext uri="{BB962C8B-B14F-4D97-AF65-F5344CB8AC3E}">
        <p14:creationId xmlns:p14="http://schemas.microsoft.com/office/powerpoint/2010/main" val="91341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6CF677-CAE4-4E4C-BFF8-24C05FD34AFE}"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375358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CF677-CAE4-4E4C-BFF8-24C05FD34AFE}"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51855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CF677-CAE4-4E4C-BFF8-24C05FD34AFE}"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351422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CF677-CAE4-4E4C-BFF8-24C05FD34AFE}"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91898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6CF677-CAE4-4E4C-BFF8-24C05FD34AFE}"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201179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6CF677-CAE4-4E4C-BFF8-24C05FD34AFE}"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139261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6CF677-CAE4-4E4C-BFF8-24C05FD34AFE}" type="datetimeFigureOut">
              <a:rPr lang="en-GB" smtClean="0"/>
              <a:t>12/04/2021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51680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6CF677-CAE4-4E4C-BFF8-24C05FD34AFE}" type="datetimeFigureOut">
              <a:rPr lang="en-GB" smtClean="0"/>
              <a:t>12/04/2021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136487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CF677-CAE4-4E4C-BFF8-24C05FD34AFE}" type="datetimeFigureOut">
              <a:rPr lang="en-GB" smtClean="0"/>
              <a:t>12/04/2021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75284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6CF677-CAE4-4E4C-BFF8-24C05FD34AFE}"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317582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6CF677-CAE4-4E4C-BFF8-24C05FD34AFE}"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65B57F-9D55-6B44-B831-73AA9BB31EC9}" type="slidenum">
              <a:rPr lang="en-GB" smtClean="0"/>
              <a:t>‹#›</a:t>
            </a:fld>
            <a:endParaRPr lang="en-GB"/>
          </a:p>
        </p:txBody>
      </p:sp>
    </p:spTree>
    <p:extLst>
      <p:ext uri="{BB962C8B-B14F-4D97-AF65-F5344CB8AC3E}">
        <p14:creationId xmlns:p14="http://schemas.microsoft.com/office/powerpoint/2010/main" val="326511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CF677-CAE4-4E4C-BFF8-24C05FD34AFE}" type="datetimeFigureOut">
              <a:rPr lang="en-GB" smtClean="0"/>
              <a:t>12/04/2021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5B57F-9D55-6B44-B831-73AA9BB31EC9}" type="slidenum">
              <a:rPr lang="en-GB" smtClean="0"/>
              <a:t>‹#›</a:t>
            </a:fld>
            <a:endParaRPr lang="en-GB"/>
          </a:p>
        </p:txBody>
      </p:sp>
    </p:spTree>
    <p:extLst>
      <p:ext uri="{BB962C8B-B14F-4D97-AF65-F5344CB8AC3E}">
        <p14:creationId xmlns:p14="http://schemas.microsoft.com/office/powerpoint/2010/main" val="1911800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4DA29D-1DD7-A348-8F03-19A7E7D20D2D}"/>
              </a:ext>
            </a:extLst>
          </p:cNvPr>
          <p:cNvSpPr txBox="1"/>
          <p:nvPr/>
        </p:nvSpPr>
        <p:spPr>
          <a:xfrm>
            <a:off x="238540" y="404190"/>
            <a:ext cx="3757760" cy="400110"/>
          </a:xfrm>
          <a:prstGeom prst="rect">
            <a:avLst/>
          </a:prstGeom>
          <a:noFill/>
        </p:spPr>
        <p:txBody>
          <a:bodyPr wrap="none" rtlCol="0">
            <a:spAutoFit/>
          </a:bodyPr>
          <a:lstStyle/>
          <a:p>
            <a:r>
              <a:rPr lang="en-GB" sz="2000" dirty="0">
                <a:latin typeface="Montserrat" panose="02000505000000020004" pitchFamily="2" charset="77"/>
              </a:rPr>
              <a:t>Stakeholder follow up page</a:t>
            </a:r>
          </a:p>
        </p:txBody>
      </p:sp>
      <p:graphicFrame>
        <p:nvGraphicFramePr>
          <p:cNvPr id="3" name="Table 2">
            <a:extLst>
              <a:ext uri="{FF2B5EF4-FFF2-40B4-BE49-F238E27FC236}">
                <a16:creationId xmlns:a16="http://schemas.microsoft.com/office/drawing/2014/main" id="{AEC26E92-C76C-2648-A68C-D4DBEDA4DE61}"/>
              </a:ext>
            </a:extLst>
          </p:cNvPr>
          <p:cNvGraphicFramePr>
            <a:graphicFrameLocks noGrp="1"/>
          </p:cNvGraphicFramePr>
          <p:nvPr>
            <p:extLst>
              <p:ext uri="{D42A27DB-BD31-4B8C-83A1-F6EECF244321}">
                <p14:modId xmlns:p14="http://schemas.microsoft.com/office/powerpoint/2010/main" val="909677198"/>
              </p:ext>
            </p:extLst>
          </p:nvPr>
        </p:nvGraphicFramePr>
        <p:xfrm>
          <a:off x="314631" y="965799"/>
          <a:ext cx="9163664" cy="5212080"/>
        </p:xfrm>
        <a:graphic>
          <a:graphicData uri="http://schemas.openxmlformats.org/drawingml/2006/table">
            <a:tbl>
              <a:tblPr firstRow="1" bandRow="1">
                <a:tableStyleId>{5C22544A-7EE6-4342-B048-85BDC9FD1C3A}</a:tableStyleId>
              </a:tblPr>
              <a:tblGrid>
                <a:gridCol w="1545974">
                  <a:extLst>
                    <a:ext uri="{9D8B030D-6E8A-4147-A177-3AD203B41FA5}">
                      <a16:colId xmlns:a16="http://schemas.microsoft.com/office/drawing/2014/main" val="1512057783"/>
                    </a:ext>
                  </a:extLst>
                </a:gridCol>
                <a:gridCol w="1374208">
                  <a:extLst>
                    <a:ext uri="{9D8B030D-6E8A-4147-A177-3AD203B41FA5}">
                      <a16:colId xmlns:a16="http://schemas.microsoft.com/office/drawing/2014/main" val="2462297522"/>
                    </a:ext>
                  </a:extLst>
                </a:gridCol>
                <a:gridCol w="3048000">
                  <a:extLst>
                    <a:ext uri="{9D8B030D-6E8A-4147-A177-3AD203B41FA5}">
                      <a16:colId xmlns:a16="http://schemas.microsoft.com/office/drawing/2014/main" val="3985579256"/>
                    </a:ext>
                  </a:extLst>
                </a:gridCol>
                <a:gridCol w="3195482">
                  <a:extLst>
                    <a:ext uri="{9D8B030D-6E8A-4147-A177-3AD203B41FA5}">
                      <a16:colId xmlns:a16="http://schemas.microsoft.com/office/drawing/2014/main" val="1785409095"/>
                    </a:ext>
                  </a:extLst>
                </a:gridCol>
              </a:tblGrid>
              <a:tr h="0">
                <a:tc>
                  <a:txBody>
                    <a:bodyPr/>
                    <a:lstStyle/>
                    <a:p>
                      <a:r>
                        <a:rPr lang="en-GB" sz="900" dirty="0"/>
                        <a:t>Person</a:t>
                      </a:r>
                    </a:p>
                  </a:txBody>
                  <a:tcPr>
                    <a:solidFill>
                      <a:srgbClr val="C00000"/>
                    </a:solidFill>
                  </a:tcPr>
                </a:tc>
                <a:tc>
                  <a:txBody>
                    <a:bodyPr/>
                    <a:lstStyle/>
                    <a:p>
                      <a:r>
                        <a:rPr lang="en-GB" sz="900" dirty="0"/>
                        <a:t>Check-in time</a:t>
                      </a:r>
                    </a:p>
                  </a:txBody>
                  <a:tcPr>
                    <a:solidFill>
                      <a:srgbClr val="C00000"/>
                    </a:solidFill>
                  </a:tcPr>
                </a:tc>
                <a:tc>
                  <a:txBody>
                    <a:bodyPr/>
                    <a:lstStyle/>
                    <a:p>
                      <a:r>
                        <a:rPr lang="en-GB" sz="900" dirty="0"/>
                        <a:t>Issues</a:t>
                      </a:r>
                    </a:p>
                  </a:txBody>
                  <a:tcPr>
                    <a:solidFill>
                      <a:srgbClr val="C00000"/>
                    </a:solidFill>
                  </a:tcPr>
                </a:tc>
                <a:tc>
                  <a:txBody>
                    <a:bodyPr/>
                    <a:lstStyle/>
                    <a:p>
                      <a:r>
                        <a:rPr lang="en-GB" sz="900" dirty="0"/>
                        <a:t>Solutions</a:t>
                      </a:r>
                    </a:p>
                  </a:txBody>
                  <a:tcPr>
                    <a:solidFill>
                      <a:srgbClr val="C00000"/>
                    </a:solidFill>
                  </a:tcPr>
                </a:tc>
                <a:extLst>
                  <a:ext uri="{0D108BD9-81ED-4DB2-BD59-A6C34878D82A}">
                    <a16:rowId xmlns:a16="http://schemas.microsoft.com/office/drawing/2014/main" val="1262760120"/>
                  </a:ext>
                </a:extLst>
              </a:tr>
              <a:tr h="425538">
                <a:tc>
                  <a:txBody>
                    <a:bodyPr/>
                    <a:lstStyle/>
                    <a:p>
                      <a:r>
                        <a:rPr lang="en-GB" sz="900" i="1" dirty="0">
                          <a:latin typeface="Open Sans" panose="020B0606030504020204" pitchFamily="34" charset="0"/>
                          <a:ea typeface="Open Sans" panose="020B0606030504020204" pitchFamily="34" charset="0"/>
                          <a:cs typeface="Open Sans" panose="020B0606030504020204" pitchFamily="34" charset="0"/>
                        </a:rPr>
                        <a:t>The names of the people you want to check-in on during the pilot.</a:t>
                      </a:r>
                    </a:p>
                  </a:txBody>
                  <a:tcPr>
                    <a:solidFill>
                      <a:srgbClr val="FED2D9"/>
                    </a:solidFill>
                  </a:tcPr>
                </a:tc>
                <a:tc>
                  <a:txBody>
                    <a:bodyPr/>
                    <a:lstStyle/>
                    <a:p>
                      <a:r>
                        <a:rPr lang="en-GB" sz="900" i="1" dirty="0">
                          <a:latin typeface="Open Sans" panose="020B0606030504020204" pitchFamily="34" charset="0"/>
                          <a:ea typeface="Open Sans" panose="020B0606030504020204" pitchFamily="34" charset="0"/>
                          <a:cs typeface="Open Sans" panose="020B0606030504020204" pitchFamily="34" charset="0"/>
                        </a:rPr>
                        <a:t>The different dates on which you want to reach out to them.</a:t>
                      </a:r>
                    </a:p>
                  </a:txBody>
                  <a:tcPr>
                    <a:solidFill>
                      <a:srgbClr val="FED2D9"/>
                    </a:solidFill>
                  </a:tcPr>
                </a:tc>
                <a:tc>
                  <a:txBody>
                    <a:bodyPr/>
                    <a:lstStyle/>
                    <a:p>
                      <a:r>
                        <a:rPr lang="en-GB" sz="900" i="1" dirty="0">
                          <a:latin typeface="Open Sans" panose="020B0606030504020204" pitchFamily="34" charset="0"/>
                          <a:ea typeface="Open Sans" panose="020B0606030504020204" pitchFamily="34" charset="0"/>
                          <a:cs typeface="Open Sans" panose="020B0606030504020204" pitchFamily="34" charset="0"/>
                        </a:rPr>
                        <a:t>Any issues that come up in conversation.</a:t>
                      </a:r>
                    </a:p>
                  </a:txBody>
                  <a:tcPr>
                    <a:solidFill>
                      <a:srgbClr val="FED2D9"/>
                    </a:solidFill>
                  </a:tcPr>
                </a:tc>
                <a:tc>
                  <a:txBody>
                    <a:bodyPr/>
                    <a:lstStyle/>
                    <a:p>
                      <a:r>
                        <a:rPr lang="en-GB" sz="900" i="1" dirty="0">
                          <a:latin typeface="Open Sans" panose="020B0606030504020204" pitchFamily="34" charset="0"/>
                          <a:ea typeface="Open Sans" panose="020B0606030504020204" pitchFamily="34" charset="0"/>
                          <a:cs typeface="Open Sans" panose="020B0606030504020204" pitchFamily="34" charset="0"/>
                        </a:rPr>
                        <a:t>Any solutions that have been implemented in the pilot, or that were identified for implementation during the roll-out.</a:t>
                      </a:r>
                    </a:p>
                  </a:txBody>
                  <a:tcPr>
                    <a:solidFill>
                      <a:srgbClr val="FED2D9"/>
                    </a:solidFill>
                  </a:tcPr>
                </a:tc>
                <a:extLst>
                  <a:ext uri="{0D108BD9-81ED-4DB2-BD59-A6C34878D82A}">
                    <a16:rowId xmlns:a16="http://schemas.microsoft.com/office/drawing/2014/main" val="1289668347"/>
                  </a:ext>
                </a:extLst>
              </a:tr>
              <a:tr h="629913">
                <a:tc>
                  <a:txBody>
                    <a:bodyPr/>
                    <a:lstStyle/>
                    <a:p>
                      <a:endParaRPr lang="en-GB" sz="900" dirty="0"/>
                    </a:p>
                  </a:txBody>
                  <a:tcPr>
                    <a:solidFill>
                      <a:srgbClr val="E4ED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E4EDFE"/>
                    </a:solidFill>
                  </a:tcPr>
                </a:tc>
                <a:tc>
                  <a:txBody>
                    <a:bodyPr/>
                    <a:lstStyle/>
                    <a:p>
                      <a:endParaRPr lang="en-GB" sz="900" dirty="0"/>
                    </a:p>
                  </a:txBody>
                  <a:tcPr>
                    <a:solidFill>
                      <a:srgbClr val="E4EDFE"/>
                    </a:solidFill>
                  </a:tcPr>
                </a:tc>
                <a:tc>
                  <a:txBody>
                    <a:bodyPr/>
                    <a:lstStyle/>
                    <a:p>
                      <a:endParaRPr lang="en-GB" sz="900" dirty="0"/>
                    </a:p>
                  </a:txBody>
                  <a:tcPr>
                    <a:solidFill>
                      <a:srgbClr val="E4EDFE"/>
                    </a:solidFill>
                  </a:tcPr>
                </a:tc>
                <a:extLst>
                  <a:ext uri="{0D108BD9-81ED-4DB2-BD59-A6C34878D82A}">
                    <a16:rowId xmlns:a16="http://schemas.microsoft.com/office/drawing/2014/main" val="2979253931"/>
                  </a:ext>
                </a:extLst>
              </a:tr>
              <a:tr h="629913">
                <a:tc>
                  <a:txBody>
                    <a:bodyPr/>
                    <a:lstStyle/>
                    <a:p>
                      <a:endParaRPr lang="en-GB" sz="900" dirty="0"/>
                    </a:p>
                  </a:txBody>
                  <a:tcPr>
                    <a:solidFill>
                      <a:srgbClr val="F5E8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F5E8FE"/>
                    </a:solidFill>
                  </a:tcPr>
                </a:tc>
                <a:tc>
                  <a:txBody>
                    <a:bodyPr/>
                    <a:lstStyle/>
                    <a:p>
                      <a:endParaRPr lang="en-GB" sz="900" dirty="0"/>
                    </a:p>
                  </a:txBody>
                  <a:tcPr>
                    <a:solidFill>
                      <a:srgbClr val="F5E8FE"/>
                    </a:solidFill>
                  </a:tcPr>
                </a:tc>
                <a:tc>
                  <a:txBody>
                    <a:bodyPr/>
                    <a:lstStyle/>
                    <a:p>
                      <a:endParaRPr lang="en-GB" sz="900" dirty="0"/>
                    </a:p>
                  </a:txBody>
                  <a:tcPr>
                    <a:solidFill>
                      <a:srgbClr val="F5E8FE"/>
                    </a:solidFill>
                  </a:tcPr>
                </a:tc>
                <a:extLst>
                  <a:ext uri="{0D108BD9-81ED-4DB2-BD59-A6C34878D82A}">
                    <a16:rowId xmlns:a16="http://schemas.microsoft.com/office/drawing/2014/main" val="371651054"/>
                  </a:ext>
                </a:extLst>
              </a:tr>
              <a:tr h="629913">
                <a:tc>
                  <a:txBody>
                    <a:bodyPr/>
                    <a:lstStyle/>
                    <a:p>
                      <a:endParaRPr lang="en-GB" sz="900" dirty="0"/>
                    </a:p>
                  </a:txBody>
                  <a:tcPr>
                    <a:solidFill>
                      <a:srgbClr val="E4ED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E4EDFE"/>
                    </a:solidFill>
                  </a:tcPr>
                </a:tc>
                <a:tc>
                  <a:txBody>
                    <a:bodyPr/>
                    <a:lstStyle/>
                    <a:p>
                      <a:endParaRPr lang="en-GB" sz="900" dirty="0"/>
                    </a:p>
                  </a:txBody>
                  <a:tcPr>
                    <a:solidFill>
                      <a:srgbClr val="E4EDFE"/>
                    </a:solidFill>
                  </a:tcPr>
                </a:tc>
                <a:tc>
                  <a:txBody>
                    <a:bodyPr/>
                    <a:lstStyle/>
                    <a:p>
                      <a:endParaRPr lang="en-GB" sz="900" dirty="0"/>
                    </a:p>
                  </a:txBody>
                  <a:tcPr>
                    <a:solidFill>
                      <a:srgbClr val="E4EDFE"/>
                    </a:solidFill>
                  </a:tcPr>
                </a:tc>
                <a:extLst>
                  <a:ext uri="{0D108BD9-81ED-4DB2-BD59-A6C34878D82A}">
                    <a16:rowId xmlns:a16="http://schemas.microsoft.com/office/drawing/2014/main" val="4111907464"/>
                  </a:ext>
                </a:extLst>
              </a:tr>
              <a:tr h="629913">
                <a:tc>
                  <a:txBody>
                    <a:bodyPr/>
                    <a:lstStyle/>
                    <a:p>
                      <a:endParaRPr lang="en-GB" sz="900" dirty="0"/>
                    </a:p>
                  </a:txBody>
                  <a:tcPr>
                    <a:solidFill>
                      <a:srgbClr val="F5E8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F5E8FE"/>
                    </a:solidFill>
                  </a:tcPr>
                </a:tc>
                <a:tc>
                  <a:txBody>
                    <a:bodyPr/>
                    <a:lstStyle/>
                    <a:p>
                      <a:endParaRPr lang="en-GB" sz="900" dirty="0"/>
                    </a:p>
                  </a:txBody>
                  <a:tcPr>
                    <a:solidFill>
                      <a:srgbClr val="F5E8FE"/>
                    </a:solidFill>
                  </a:tcPr>
                </a:tc>
                <a:tc>
                  <a:txBody>
                    <a:bodyPr/>
                    <a:lstStyle/>
                    <a:p>
                      <a:endParaRPr lang="en-GB" sz="900" dirty="0"/>
                    </a:p>
                  </a:txBody>
                  <a:tcPr>
                    <a:solidFill>
                      <a:srgbClr val="F5E8FE"/>
                    </a:solidFill>
                  </a:tcPr>
                </a:tc>
                <a:extLst>
                  <a:ext uri="{0D108BD9-81ED-4DB2-BD59-A6C34878D82A}">
                    <a16:rowId xmlns:a16="http://schemas.microsoft.com/office/drawing/2014/main" val="2400730275"/>
                  </a:ext>
                </a:extLst>
              </a:tr>
              <a:tr h="629913">
                <a:tc>
                  <a:txBody>
                    <a:bodyPr/>
                    <a:lstStyle/>
                    <a:p>
                      <a:endParaRPr lang="en-GB" sz="900" dirty="0"/>
                    </a:p>
                  </a:txBody>
                  <a:tcPr>
                    <a:solidFill>
                      <a:srgbClr val="E4ED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E4EDFE"/>
                    </a:solidFill>
                  </a:tcPr>
                </a:tc>
                <a:tc>
                  <a:txBody>
                    <a:bodyPr/>
                    <a:lstStyle/>
                    <a:p>
                      <a:endParaRPr lang="en-GB" sz="900" dirty="0"/>
                    </a:p>
                  </a:txBody>
                  <a:tcPr>
                    <a:solidFill>
                      <a:srgbClr val="E4EDFE"/>
                    </a:solidFill>
                  </a:tcPr>
                </a:tc>
                <a:tc>
                  <a:txBody>
                    <a:bodyPr/>
                    <a:lstStyle/>
                    <a:p>
                      <a:endParaRPr lang="en-GB" sz="900" dirty="0"/>
                    </a:p>
                  </a:txBody>
                  <a:tcPr>
                    <a:solidFill>
                      <a:srgbClr val="E4EDFE"/>
                    </a:solidFill>
                  </a:tcPr>
                </a:tc>
                <a:extLst>
                  <a:ext uri="{0D108BD9-81ED-4DB2-BD59-A6C34878D82A}">
                    <a16:rowId xmlns:a16="http://schemas.microsoft.com/office/drawing/2014/main" val="3769122366"/>
                  </a:ext>
                </a:extLst>
              </a:tr>
              <a:tr h="629913">
                <a:tc>
                  <a:txBody>
                    <a:bodyPr/>
                    <a:lstStyle/>
                    <a:p>
                      <a:endParaRPr lang="en-GB" sz="900" dirty="0"/>
                    </a:p>
                  </a:txBody>
                  <a:tcPr>
                    <a:solidFill>
                      <a:srgbClr val="F5E8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F5E8FE"/>
                    </a:solidFill>
                  </a:tcPr>
                </a:tc>
                <a:tc>
                  <a:txBody>
                    <a:bodyPr/>
                    <a:lstStyle/>
                    <a:p>
                      <a:endParaRPr lang="en-GB" sz="900" dirty="0"/>
                    </a:p>
                  </a:txBody>
                  <a:tcPr>
                    <a:solidFill>
                      <a:srgbClr val="F5E8FE"/>
                    </a:solidFill>
                  </a:tcPr>
                </a:tc>
                <a:tc>
                  <a:txBody>
                    <a:bodyPr/>
                    <a:lstStyle/>
                    <a:p>
                      <a:endParaRPr lang="en-GB" sz="900" dirty="0"/>
                    </a:p>
                  </a:txBody>
                  <a:tcPr>
                    <a:solidFill>
                      <a:srgbClr val="F5E8FE"/>
                    </a:solidFill>
                  </a:tcPr>
                </a:tc>
                <a:extLst>
                  <a:ext uri="{0D108BD9-81ED-4DB2-BD59-A6C34878D82A}">
                    <a16:rowId xmlns:a16="http://schemas.microsoft.com/office/drawing/2014/main" val="2548647473"/>
                  </a:ext>
                </a:extLst>
              </a:tr>
              <a:tr h="629913">
                <a:tc>
                  <a:txBody>
                    <a:bodyPr/>
                    <a:lstStyle/>
                    <a:p>
                      <a:endParaRPr lang="en-GB" sz="900" dirty="0"/>
                    </a:p>
                  </a:txBody>
                  <a:tcPr>
                    <a:solidFill>
                      <a:srgbClr val="E4EDFE"/>
                    </a:solidFill>
                  </a:tcPr>
                </a:tc>
                <a:tc>
                  <a:txBody>
                    <a:bodyPr/>
                    <a:lstStyle/>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p>
                      <a:pPr marL="171450" indent="-171450">
                        <a:buFont typeface="Arial" panose="020B0604020202020204" pitchFamily="34" charset="0"/>
                        <a:buChar char="•"/>
                      </a:pPr>
                      <a:r>
                        <a:rPr lang="en-GB" sz="900" dirty="0"/>
                        <a:t> </a:t>
                      </a:r>
                    </a:p>
                  </a:txBody>
                  <a:tcPr>
                    <a:solidFill>
                      <a:srgbClr val="E4EDFE"/>
                    </a:solidFill>
                  </a:tcPr>
                </a:tc>
                <a:tc>
                  <a:txBody>
                    <a:bodyPr/>
                    <a:lstStyle/>
                    <a:p>
                      <a:endParaRPr lang="en-GB" sz="900" dirty="0"/>
                    </a:p>
                  </a:txBody>
                  <a:tcPr>
                    <a:solidFill>
                      <a:srgbClr val="E4EDFE"/>
                    </a:solidFill>
                  </a:tcPr>
                </a:tc>
                <a:tc>
                  <a:txBody>
                    <a:bodyPr/>
                    <a:lstStyle/>
                    <a:p>
                      <a:endParaRPr lang="en-GB" sz="900" dirty="0"/>
                    </a:p>
                  </a:txBody>
                  <a:tcPr>
                    <a:solidFill>
                      <a:srgbClr val="E4EDFE"/>
                    </a:solidFill>
                  </a:tcPr>
                </a:tc>
                <a:extLst>
                  <a:ext uri="{0D108BD9-81ED-4DB2-BD59-A6C34878D82A}">
                    <a16:rowId xmlns:a16="http://schemas.microsoft.com/office/drawing/2014/main" val="1477598296"/>
                  </a:ext>
                </a:extLst>
              </a:tr>
            </a:tbl>
          </a:graphicData>
        </a:graphic>
      </p:graphicFrame>
    </p:spTree>
    <p:extLst>
      <p:ext uri="{BB962C8B-B14F-4D97-AF65-F5344CB8AC3E}">
        <p14:creationId xmlns:p14="http://schemas.microsoft.com/office/powerpoint/2010/main" val="10359692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430</Words>
  <Application>Microsoft Macintosh PowerPoint</Application>
  <PresentationFormat>A4 Paper (210x297 mm)</PresentationFormat>
  <Paragraphs>61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Alain Thys</dc:creator>
  <cp:lastModifiedBy>Alain Thys</cp:lastModifiedBy>
  <cp:revision>16</cp:revision>
  <dcterms:created xsi:type="dcterms:W3CDTF">2018-06-29T12:39:14Z</dcterms:created>
  <dcterms:modified xsi:type="dcterms:W3CDTF">2021-04-12T11:47:17Z</dcterms:modified>
</cp:coreProperties>
</file>